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72"/>
  </p:notesMasterIdLst>
  <p:handoutMasterIdLst>
    <p:handoutMasterId r:id="rId173"/>
  </p:handoutMasterIdLst>
  <p:sldIdLst>
    <p:sldId id="449" r:id="rId2"/>
    <p:sldId id="450" r:id="rId3"/>
    <p:sldId id="309" r:id="rId4"/>
    <p:sldId id="360" r:id="rId5"/>
    <p:sldId id="361" r:id="rId6"/>
    <p:sldId id="311" r:id="rId7"/>
    <p:sldId id="312" r:id="rId8"/>
    <p:sldId id="313" r:id="rId9"/>
    <p:sldId id="379" r:id="rId10"/>
    <p:sldId id="380" r:id="rId11"/>
    <p:sldId id="382" r:id="rId12"/>
    <p:sldId id="510" r:id="rId13"/>
    <p:sldId id="310" r:id="rId14"/>
    <p:sldId id="314" r:id="rId15"/>
    <p:sldId id="315" r:id="rId16"/>
    <p:sldId id="316" r:id="rId17"/>
    <p:sldId id="317" r:id="rId18"/>
    <p:sldId id="318" r:id="rId19"/>
    <p:sldId id="325" r:id="rId20"/>
    <p:sldId id="399" r:id="rId21"/>
    <p:sldId id="372" r:id="rId22"/>
    <p:sldId id="329" r:id="rId23"/>
    <p:sldId id="438" r:id="rId24"/>
    <p:sldId id="466" r:id="rId25"/>
    <p:sldId id="326" r:id="rId26"/>
    <p:sldId id="327" r:id="rId27"/>
    <p:sldId id="377" r:id="rId28"/>
    <p:sldId id="328" r:id="rId29"/>
    <p:sldId id="330" r:id="rId30"/>
    <p:sldId id="331" r:id="rId31"/>
    <p:sldId id="332" r:id="rId32"/>
    <p:sldId id="333" r:id="rId33"/>
    <p:sldId id="337" r:id="rId34"/>
    <p:sldId id="400" r:id="rId35"/>
    <p:sldId id="472" r:id="rId36"/>
    <p:sldId id="460" r:id="rId37"/>
    <p:sldId id="401" r:id="rId38"/>
    <p:sldId id="482" r:id="rId39"/>
    <p:sldId id="483" r:id="rId40"/>
    <p:sldId id="402" r:id="rId41"/>
    <p:sldId id="334" r:id="rId42"/>
    <p:sldId id="391" r:id="rId43"/>
    <p:sldId id="392" r:id="rId44"/>
    <p:sldId id="375" r:id="rId45"/>
    <p:sldId id="378" r:id="rId46"/>
    <p:sldId id="344" r:id="rId47"/>
    <p:sldId id="384" r:id="rId48"/>
    <p:sldId id="385" r:id="rId49"/>
    <p:sldId id="463" r:id="rId50"/>
    <p:sldId id="397" r:id="rId51"/>
    <p:sldId id="461" r:id="rId52"/>
    <p:sldId id="390" r:id="rId53"/>
    <p:sldId id="335" r:id="rId54"/>
    <p:sldId id="473" r:id="rId55"/>
    <p:sldId id="373" r:id="rId56"/>
    <p:sldId id="374" r:id="rId57"/>
    <p:sldId id="336" r:id="rId58"/>
    <p:sldId id="371" r:id="rId59"/>
    <p:sldId id="339" r:id="rId60"/>
    <p:sldId id="340" r:id="rId61"/>
    <p:sldId id="342" r:id="rId62"/>
    <p:sldId id="381" r:id="rId63"/>
    <p:sldId id="462" r:id="rId64"/>
    <p:sldId id="341" r:id="rId65"/>
    <p:sldId id="343" r:id="rId66"/>
    <p:sldId id="474" r:id="rId67"/>
    <p:sldId id="486" r:id="rId68"/>
    <p:sldId id="475" r:id="rId69"/>
    <p:sldId id="386" r:id="rId70"/>
    <p:sldId id="387" r:id="rId71"/>
    <p:sldId id="345" r:id="rId72"/>
    <p:sldId id="388" r:id="rId73"/>
    <p:sldId id="389" r:id="rId74"/>
    <p:sldId id="487" r:id="rId75"/>
    <p:sldId id="393" r:id="rId76"/>
    <p:sldId id="395" r:id="rId77"/>
    <p:sldId id="394" r:id="rId78"/>
    <p:sldId id="396" r:id="rId79"/>
    <p:sldId id="346" r:id="rId80"/>
    <p:sldId id="348" r:id="rId81"/>
    <p:sldId id="358" r:id="rId82"/>
    <p:sldId id="349" r:id="rId83"/>
    <p:sldId id="467" r:id="rId84"/>
    <p:sldId id="404" r:id="rId85"/>
    <p:sldId id="405" r:id="rId86"/>
    <p:sldId id="406" r:id="rId87"/>
    <p:sldId id="407" r:id="rId88"/>
    <p:sldId id="408" r:id="rId89"/>
    <p:sldId id="409" r:id="rId90"/>
    <p:sldId id="410" r:id="rId91"/>
    <p:sldId id="411" r:id="rId92"/>
    <p:sldId id="412" r:id="rId93"/>
    <p:sldId id="413" r:id="rId94"/>
    <p:sldId id="414" r:id="rId95"/>
    <p:sldId id="415" r:id="rId96"/>
    <p:sldId id="416" r:id="rId97"/>
    <p:sldId id="417" r:id="rId98"/>
    <p:sldId id="418" r:id="rId99"/>
    <p:sldId id="419" r:id="rId100"/>
    <p:sldId id="420" r:id="rId101"/>
    <p:sldId id="421" r:id="rId102"/>
    <p:sldId id="422" r:id="rId103"/>
    <p:sldId id="423" r:id="rId104"/>
    <p:sldId id="424" r:id="rId105"/>
    <p:sldId id="425" r:id="rId106"/>
    <p:sldId id="426" r:id="rId107"/>
    <p:sldId id="427" r:id="rId108"/>
    <p:sldId id="500" r:id="rId109"/>
    <p:sldId id="488" r:id="rId110"/>
    <p:sldId id="489" r:id="rId111"/>
    <p:sldId id="490" r:id="rId112"/>
    <p:sldId id="491" r:id="rId113"/>
    <p:sldId id="492" r:id="rId114"/>
    <p:sldId id="493" r:id="rId115"/>
    <p:sldId id="494" r:id="rId116"/>
    <p:sldId id="495" r:id="rId117"/>
    <p:sldId id="496" r:id="rId118"/>
    <p:sldId id="497" r:id="rId119"/>
    <p:sldId id="498" r:id="rId120"/>
    <p:sldId id="499" r:id="rId121"/>
    <p:sldId id="501" r:id="rId122"/>
    <p:sldId id="502" r:id="rId123"/>
    <p:sldId id="503" r:id="rId124"/>
    <p:sldId id="481" r:id="rId125"/>
    <p:sldId id="506" r:id="rId126"/>
    <p:sldId id="485" r:id="rId127"/>
    <p:sldId id="507" r:id="rId128"/>
    <p:sldId id="508" r:id="rId129"/>
    <p:sldId id="476" r:id="rId130"/>
    <p:sldId id="477" r:id="rId131"/>
    <p:sldId id="478" r:id="rId132"/>
    <p:sldId id="479" r:id="rId133"/>
    <p:sldId id="480" r:id="rId134"/>
    <p:sldId id="504" r:id="rId135"/>
    <p:sldId id="451" r:id="rId136"/>
    <p:sldId id="452" r:id="rId137"/>
    <p:sldId id="453" r:id="rId138"/>
    <p:sldId id="454" r:id="rId139"/>
    <p:sldId id="455" r:id="rId140"/>
    <p:sldId id="456" r:id="rId141"/>
    <p:sldId id="457" r:id="rId142"/>
    <p:sldId id="458" r:id="rId143"/>
    <p:sldId id="459" r:id="rId144"/>
    <p:sldId id="428" r:id="rId145"/>
    <p:sldId id="429" r:id="rId146"/>
    <p:sldId id="430" r:id="rId147"/>
    <p:sldId id="431" r:id="rId148"/>
    <p:sldId id="469" r:id="rId149"/>
    <p:sldId id="432" r:id="rId150"/>
    <p:sldId id="470" r:id="rId151"/>
    <p:sldId id="433" r:id="rId152"/>
    <p:sldId id="468" r:id="rId153"/>
    <p:sldId id="434" r:id="rId154"/>
    <p:sldId id="435" r:id="rId155"/>
    <p:sldId id="464" r:id="rId156"/>
    <p:sldId id="436" r:id="rId157"/>
    <p:sldId id="465" r:id="rId158"/>
    <p:sldId id="471" r:id="rId159"/>
    <p:sldId id="439" r:id="rId160"/>
    <p:sldId id="440" r:id="rId161"/>
    <p:sldId id="441" r:id="rId162"/>
    <p:sldId id="442" r:id="rId163"/>
    <p:sldId id="443" r:id="rId164"/>
    <p:sldId id="444" r:id="rId165"/>
    <p:sldId id="445" r:id="rId166"/>
    <p:sldId id="446" r:id="rId167"/>
    <p:sldId id="447" r:id="rId168"/>
    <p:sldId id="448" r:id="rId169"/>
    <p:sldId id="484" r:id="rId170"/>
    <p:sldId id="437" r:id="rId171"/>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bg2"/>
        </a:solidFill>
        <a:latin typeface="Courier New" pitchFamily="49" charset="0"/>
        <a:ea typeface="+mn-ea"/>
        <a:cs typeface="+mn-cs"/>
      </a:defRPr>
    </a:lvl1pPr>
    <a:lvl2pPr marL="457200" algn="l" rtl="0" eaLnBrk="0" fontAlgn="base" hangingPunct="0">
      <a:spcBef>
        <a:spcPct val="0"/>
      </a:spcBef>
      <a:spcAft>
        <a:spcPct val="0"/>
      </a:spcAft>
      <a:defRPr sz="2400" kern="1200">
        <a:solidFill>
          <a:schemeClr val="bg2"/>
        </a:solidFill>
        <a:latin typeface="Courier New" pitchFamily="49" charset="0"/>
        <a:ea typeface="+mn-ea"/>
        <a:cs typeface="+mn-cs"/>
      </a:defRPr>
    </a:lvl2pPr>
    <a:lvl3pPr marL="914400" algn="l" rtl="0" eaLnBrk="0" fontAlgn="base" hangingPunct="0">
      <a:spcBef>
        <a:spcPct val="0"/>
      </a:spcBef>
      <a:spcAft>
        <a:spcPct val="0"/>
      </a:spcAft>
      <a:defRPr sz="2400" kern="1200">
        <a:solidFill>
          <a:schemeClr val="bg2"/>
        </a:solidFill>
        <a:latin typeface="Courier New" pitchFamily="49" charset="0"/>
        <a:ea typeface="+mn-ea"/>
        <a:cs typeface="+mn-cs"/>
      </a:defRPr>
    </a:lvl3pPr>
    <a:lvl4pPr marL="1371600" algn="l" rtl="0" eaLnBrk="0" fontAlgn="base" hangingPunct="0">
      <a:spcBef>
        <a:spcPct val="0"/>
      </a:spcBef>
      <a:spcAft>
        <a:spcPct val="0"/>
      </a:spcAft>
      <a:defRPr sz="2400" kern="1200">
        <a:solidFill>
          <a:schemeClr val="bg2"/>
        </a:solidFill>
        <a:latin typeface="Courier New" pitchFamily="49" charset="0"/>
        <a:ea typeface="+mn-ea"/>
        <a:cs typeface="+mn-cs"/>
      </a:defRPr>
    </a:lvl4pPr>
    <a:lvl5pPr marL="1828800" algn="l" rtl="0" eaLnBrk="0" fontAlgn="base" hangingPunct="0">
      <a:spcBef>
        <a:spcPct val="0"/>
      </a:spcBef>
      <a:spcAft>
        <a:spcPct val="0"/>
      </a:spcAft>
      <a:defRPr sz="2400" kern="1200">
        <a:solidFill>
          <a:schemeClr val="bg2"/>
        </a:solidFill>
        <a:latin typeface="Courier New" pitchFamily="49" charset="0"/>
        <a:ea typeface="+mn-ea"/>
        <a:cs typeface="+mn-cs"/>
      </a:defRPr>
    </a:lvl5pPr>
    <a:lvl6pPr marL="2286000" algn="l" defTabSz="914400" rtl="0" eaLnBrk="1" latinLnBrk="0" hangingPunct="1">
      <a:defRPr sz="2400" kern="1200">
        <a:solidFill>
          <a:schemeClr val="bg2"/>
        </a:solidFill>
        <a:latin typeface="Courier New" pitchFamily="49" charset="0"/>
        <a:ea typeface="+mn-ea"/>
        <a:cs typeface="+mn-cs"/>
      </a:defRPr>
    </a:lvl6pPr>
    <a:lvl7pPr marL="2743200" algn="l" defTabSz="914400" rtl="0" eaLnBrk="1" latinLnBrk="0" hangingPunct="1">
      <a:defRPr sz="2400" kern="1200">
        <a:solidFill>
          <a:schemeClr val="bg2"/>
        </a:solidFill>
        <a:latin typeface="Courier New" pitchFamily="49" charset="0"/>
        <a:ea typeface="+mn-ea"/>
        <a:cs typeface="+mn-cs"/>
      </a:defRPr>
    </a:lvl7pPr>
    <a:lvl8pPr marL="3200400" algn="l" defTabSz="914400" rtl="0" eaLnBrk="1" latinLnBrk="0" hangingPunct="1">
      <a:defRPr sz="2400" kern="1200">
        <a:solidFill>
          <a:schemeClr val="bg2"/>
        </a:solidFill>
        <a:latin typeface="Courier New" pitchFamily="49" charset="0"/>
        <a:ea typeface="+mn-ea"/>
        <a:cs typeface="+mn-cs"/>
      </a:defRPr>
    </a:lvl8pPr>
    <a:lvl9pPr marL="3657600" algn="l" defTabSz="914400" rtl="0" eaLnBrk="1" latinLnBrk="0" hangingPunct="1">
      <a:defRPr sz="2400" kern="1200">
        <a:solidFill>
          <a:schemeClr val="bg2"/>
        </a:solidFill>
        <a:latin typeface="Courier New" pitchFamily="49"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58" autoAdjust="0"/>
    <p:restoredTop sz="95354" autoAdjust="0"/>
  </p:normalViewPr>
  <p:slideViewPr>
    <p:cSldViewPr>
      <p:cViewPr varScale="1">
        <p:scale>
          <a:sx n="92" d="100"/>
          <a:sy n="92" d="100"/>
        </p:scale>
        <p:origin x="84"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viewProps" Target="viewProps.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slide" Target="slides/slide168.xml"/><Relationship Id="rId177"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22113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701" y="0"/>
            <a:ext cx="3170544" cy="480710"/>
          </a:xfrm>
          <a:prstGeom prst="rect">
            <a:avLst/>
          </a:prstGeom>
          <a:noFill/>
          <a:ln w="9525">
            <a:noFill/>
            <a:miter lim="800000"/>
            <a:headEnd/>
            <a:tailEnd/>
          </a:ln>
          <a:effectLst/>
        </p:spPr>
        <p:txBody>
          <a:bodyPr vert="horz" wrap="square" lIns="19871" tIns="0" rIns="19871" bIns="0" numCol="1" anchor="t" anchorCtr="0" compatLnSpc="1">
            <a:prstTxWarp prst="textNoShape">
              <a:avLst/>
            </a:prstTxWarp>
          </a:bodyPr>
          <a:lstStyle>
            <a:lvl1pPr>
              <a:defRPr sz="1000" i="1">
                <a:solidFill>
                  <a:schemeClr val="tx1"/>
                </a:solidFill>
                <a:latin typeface="Times New Roman" pitchFamily="18" charset="0"/>
              </a:defRPr>
            </a:lvl1pPr>
          </a:lstStyle>
          <a:p>
            <a:endParaRPr lang="en-US"/>
          </a:p>
        </p:txBody>
      </p:sp>
      <p:sp>
        <p:nvSpPr>
          <p:cNvPr id="2051" name="Rectangle 3"/>
          <p:cNvSpPr>
            <a:spLocks noGrp="1" noChangeArrowheads="1"/>
          </p:cNvSpPr>
          <p:nvPr>
            <p:ph type="dt" idx="1"/>
          </p:nvPr>
        </p:nvSpPr>
        <p:spPr bwMode="auto">
          <a:xfrm>
            <a:off x="4144656" y="0"/>
            <a:ext cx="3170544" cy="480710"/>
          </a:xfrm>
          <a:prstGeom prst="rect">
            <a:avLst/>
          </a:prstGeom>
          <a:noFill/>
          <a:ln w="9525">
            <a:noFill/>
            <a:miter lim="800000"/>
            <a:headEnd/>
            <a:tailEnd/>
          </a:ln>
          <a:effectLst/>
        </p:spPr>
        <p:txBody>
          <a:bodyPr vert="horz" wrap="square" lIns="19871" tIns="0" rIns="19871" bIns="0" numCol="1" anchor="t" anchorCtr="0" compatLnSpc="1">
            <a:prstTxWarp prst="textNoShape">
              <a:avLst/>
            </a:prstTxWarp>
          </a:bodyPr>
          <a:lstStyle>
            <a:lvl1pPr algn="r">
              <a:defRPr sz="1000" i="1">
                <a:solidFill>
                  <a:schemeClr val="tx1"/>
                </a:solidFill>
                <a:latin typeface="Times New Roman" pitchFamily="18" charset="0"/>
              </a:defRPr>
            </a:lvl1pPr>
          </a:lstStyle>
          <a:p>
            <a:endParaRPr lang="en-US"/>
          </a:p>
        </p:txBody>
      </p:sp>
      <p:sp>
        <p:nvSpPr>
          <p:cNvPr id="2052" name="Rectangle 4"/>
          <p:cNvSpPr>
            <a:spLocks noGrp="1" noRot="1" noChangeAspect="1" noChangeArrowheads="1" noTextEdit="1"/>
          </p:cNvSpPr>
          <p:nvPr>
            <p:ph type="sldImg" idx="2"/>
          </p:nvPr>
        </p:nvSpPr>
        <p:spPr bwMode="auto">
          <a:xfrm>
            <a:off x="1265238" y="725488"/>
            <a:ext cx="4783137" cy="358775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74114" y="4560245"/>
            <a:ext cx="5365273" cy="4321515"/>
          </a:xfrm>
          <a:prstGeom prst="rect">
            <a:avLst/>
          </a:prstGeom>
          <a:noFill/>
          <a:ln w="9525">
            <a:noFill/>
            <a:miter lim="800000"/>
            <a:headEnd/>
            <a:tailEnd/>
          </a:ln>
          <a:effectLst/>
        </p:spPr>
        <p:txBody>
          <a:bodyPr vert="horz" wrap="square" lIns="96043" tIns="48022" rIns="96043" bIns="480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1701" y="9120490"/>
            <a:ext cx="3170544" cy="480710"/>
          </a:xfrm>
          <a:prstGeom prst="rect">
            <a:avLst/>
          </a:prstGeom>
          <a:noFill/>
          <a:ln w="9525">
            <a:noFill/>
            <a:miter lim="800000"/>
            <a:headEnd/>
            <a:tailEnd/>
          </a:ln>
          <a:effectLst/>
        </p:spPr>
        <p:txBody>
          <a:bodyPr vert="horz" wrap="square" lIns="19871" tIns="0" rIns="19871" bIns="0" numCol="1" anchor="b" anchorCtr="0" compatLnSpc="1">
            <a:prstTxWarp prst="textNoShape">
              <a:avLst/>
            </a:prstTxWarp>
          </a:bodyPr>
          <a:lstStyle>
            <a:lvl1pPr>
              <a:defRPr sz="1000" i="1">
                <a:solidFill>
                  <a:schemeClr val="tx1"/>
                </a:solidFill>
                <a:latin typeface="Times New Roman" pitchFamily="18" charset="0"/>
              </a:defRPr>
            </a:lvl1pPr>
          </a:lstStyle>
          <a:p>
            <a:endParaRPr lang="en-US"/>
          </a:p>
        </p:txBody>
      </p:sp>
      <p:sp>
        <p:nvSpPr>
          <p:cNvPr id="2055" name="Rectangle 7"/>
          <p:cNvSpPr>
            <a:spLocks noGrp="1" noChangeArrowheads="1"/>
          </p:cNvSpPr>
          <p:nvPr>
            <p:ph type="sldNum" sz="quarter" idx="5"/>
          </p:nvPr>
        </p:nvSpPr>
        <p:spPr bwMode="auto">
          <a:xfrm>
            <a:off x="4144656" y="9120490"/>
            <a:ext cx="3170544" cy="480710"/>
          </a:xfrm>
          <a:prstGeom prst="rect">
            <a:avLst/>
          </a:prstGeom>
          <a:noFill/>
          <a:ln w="9525">
            <a:noFill/>
            <a:miter lim="800000"/>
            <a:headEnd/>
            <a:tailEnd/>
          </a:ln>
          <a:effectLst/>
        </p:spPr>
        <p:txBody>
          <a:bodyPr vert="horz" wrap="square" lIns="19871" tIns="0" rIns="19871" bIns="0" numCol="1" anchor="b" anchorCtr="0" compatLnSpc="1">
            <a:prstTxWarp prst="textNoShape">
              <a:avLst/>
            </a:prstTxWarp>
          </a:bodyPr>
          <a:lstStyle>
            <a:lvl1pPr algn="r">
              <a:defRPr sz="1000" i="1">
                <a:solidFill>
                  <a:schemeClr val="tx1"/>
                </a:solidFill>
                <a:latin typeface="Times New Roman" pitchFamily="18" charset="0"/>
              </a:defRPr>
            </a:lvl1pPr>
          </a:lstStyle>
          <a:p>
            <a:fld id="{112E9611-3A88-4359-B3C0-49533998A31C}" type="slidenum">
              <a:rPr lang="en-US"/>
              <a:pPr/>
              <a:t>‹#›</a:t>
            </a:fld>
            <a:endParaRPr lang="en-US"/>
          </a:p>
        </p:txBody>
      </p:sp>
    </p:spTree>
    <p:extLst>
      <p:ext uri="{BB962C8B-B14F-4D97-AF65-F5344CB8AC3E}">
        <p14:creationId xmlns:p14="http://schemas.microsoft.com/office/powerpoint/2010/main" val="39009575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developer.yahoo.com/performance/rules.html"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tackoverflow.com/questions/694102/declaring-multiple-variables-in-javascript" TargetMode="External"/><Relationship Id="rId2" Type="http://schemas.openxmlformats.org/officeDocument/2006/relationships/slide" Target="../slides/slide40.xml"/><Relationship Id="rId1" Type="http://schemas.openxmlformats.org/officeDocument/2006/relationships/notesMaster" Target="../notesMasters/notesMaster1.xml"/><Relationship Id="rId4" Type="http://schemas.openxmlformats.org/officeDocument/2006/relationships/hyperlink" Target="http://jsperf.com/var-statement-between-comma/2"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javascriptweblog.wordpress.com/2011/02/07/truth-equality-and-javascript/"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tackoverflow.com/questions/850341/workarounds-for-javascript-parseint-octal-bug"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developer.mozilla.org/en/JavaScript/Reference/Global_Objects/String"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developer.mozilla.org/en/JavaScript/Reference/Global_Objects/String"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jsperf.com/string-concatenation/20" TargetMode="External"/><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dev.opera.com/articles/view/opera-javascript-for-hackers-1/" TargetMode="External"/><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3" Type="http://schemas.openxmlformats.org/officeDocument/2006/relationships/hyperlink" Target="http://www.cs.duke.edu/~ola/patterns/plopd/loops.html" TargetMode="External"/><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www.cs.duke.edu/~ola/patterns/plopd/loops.html" TargetMode="External"/><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3" Type="http://schemas.openxmlformats.org/officeDocument/2006/relationships/hyperlink" Target="http://jsperf.com/caching-array-length/4" TargetMode="External"/><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trends.builtwith.com/docinfo/Javascript"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3" Type="http://schemas.openxmlformats.org/officeDocument/2006/relationships/hyperlink" Target="https://developer.mozilla.org/en-US/docs/JavaScript/Reference/Scope_Cheatsheet" TargetMode="External"/><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3" Type="http://schemas.openxmlformats.org/officeDocument/2006/relationships/hyperlink" Target="https://developer.mozilla.org/en-US/docs/JavaScript/New_in_JavaScript/1.7?redirectlocale=en-US&amp;redirectslug=New_in_JavaScript_1.7" TargetMode="External"/><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dev.w3.org/html5/spec/single-page.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233F8-45D2-4C3D-A158-C9B03DB25564}" type="slidenum">
              <a:rPr lang="en-US"/>
              <a:pPr/>
              <a:t>3</a:t>
            </a:fld>
            <a:endParaRPr lang="en-US"/>
          </a:p>
        </p:txBody>
      </p:sp>
      <p:sp>
        <p:nvSpPr>
          <p:cNvPr id="204802" name="Rectangle 2"/>
          <p:cNvSpPr>
            <a:spLocks noGrp="1" noRot="1" noChangeAspect="1" noChangeArrowheads="1" noTextEdit="1"/>
          </p:cNvSpPr>
          <p:nvPr>
            <p:ph type="sldImg"/>
          </p:nvPr>
        </p:nvSpPr>
        <p:spPr>
          <a:xfrm>
            <a:off x="1265238" y="725488"/>
            <a:ext cx="4783137" cy="3587750"/>
          </a:xfrm>
          <a:ln/>
        </p:spPr>
      </p:sp>
      <p:sp>
        <p:nvSpPr>
          <p:cNvPr id="204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7699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BF6B78-30CA-4543-8C58-819B6826C13C}" type="slidenum">
              <a:rPr lang="en-US"/>
              <a:pPr/>
              <a:t>16</a:t>
            </a:fld>
            <a:endParaRPr lang="en-US"/>
          </a:p>
        </p:txBody>
      </p:sp>
      <p:sp>
        <p:nvSpPr>
          <p:cNvPr id="211970" name="Rectangle 2"/>
          <p:cNvSpPr>
            <a:spLocks noGrp="1" noRot="1" noChangeAspect="1" noChangeArrowheads="1" noTextEdit="1"/>
          </p:cNvSpPr>
          <p:nvPr>
            <p:ph type="sldImg"/>
          </p:nvPr>
        </p:nvSpPr>
        <p:spPr>
          <a:xfrm>
            <a:off x="1265238" y="725488"/>
            <a:ext cx="4783137" cy="3587750"/>
          </a:xfrm>
          <a:ln/>
        </p:spPr>
      </p:sp>
      <p:sp>
        <p:nvSpPr>
          <p:cNvPr id="211971" name="Rectangle 3"/>
          <p:cNvSpPr>
            <a:spLocks noGrp="1" noChangeArrowheads="1"/>
          </p:cNvSpPr>
          <p:nvPr>
            <p:ph type="body" idx="1"/>
          </p:nvPr>
        </p:nvSpPr>
        <p:spPr/>
        <p:txBody>
          <a:bodyPr/>
          <a:lstStyle/>
          <a:p>
            <a:r>
              <a:rPr lang="en-CA" dirty="0" smtClean="0">
                <a:hlinkClick r:id="rId3"/>
              </a:rPr>
              <a:t>http://developer.yahoo.com/performance/rules.html#postload</a:t>
            </a:r>
            <a:endParaRPr lang="en-US" dirty="0"/>
          </a:p>
        </p:txBody>
      </p:sp>
    </p:spTree>
    <p:extLst>
      <p:ext uri="{BB962C8B-B14F-4D97-AF65-F5344CB8AC3E}">
        <p14:creationId xmlns:p14="http://schemas.microsoft.com/office/powerpoint/2010/main" val="23728826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D1B1FF-6466-4A31-989D-F5895BD582F7}" type="slidenum">
              <a:rPr lang="en-US"/>
              <a:pPr/>
              <a:t>17</a:t>
            </a:fld>
            <a:endParaRPr lang="en-US"/>
          </a:p>
        </p:txBody>
      </p:sp>
      <p:sp>
        <p:nvSpPr>
          <p:cNvPr id="212994" name="Rectangle 2"/>
          <p:cNvSpPr>
            <a:spLocks noGrp="1" noRot="1" noChangeAspect="1" noChangeArrowheads="1" noTextEdit="1"/>
          </p:cNvSpPr>
          <p:nvPr>
            <p:ph type="sldImg"/>
          </p:nvPr>
        </p:nvSpPr>
        <p:spPr>
          <a:xfrm>
            <a:off x="1265238" y="725488"/>
            <a:ext cx="4783137" cy="3587750"/>
          </a:xfrm>
          <a:ln/>
        </p:spPr>
      </p:sp>
      <p:sp>
        <p:nvSpPr>
          <p:cNvPr id="2129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014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222C5F-05A1-4D83-BA51-EA3E711CF1E8}" type="slidenum">
              <a:rPr lang="en-US"/>
              <a:pPr/>
              <a:t>18</a:t>
            </a:fld>
            <a:endParaRPr lang="en-US"/>
          </a:p>
        </p:txBody>
      </p:sp>
      <p:sp>
        <p:nvSpPr>
          <p:cNvPr id="214018" name="Rectangle 2"/>
          <p:cNvSpPr>
            <a:spLocks noGrp="1" noRot="1" noChangeAspect="1" noChangeArrowheads="1" noTextEdit="1"/>
          </p:cNvSpPr>
          <p:nvPr>
            <p:ph type="sldImg"/>
          </p:nvPr>
        </p:nvSpPr>
        <p:spPr>
          <a:xfrm>
            <a:off x="1265238" y="725488"/>
            <a:ext cx="4783137" cy="3587750"/>
          </a:xfrm>
          <a:ln/>
        </p:spPr>
      </p:sp>
      <p:sp>
        <p:nvSpPr>
          <p:cNvPr id="2140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67812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D8BF77-31AB-43A8-8B6E-1FBB50739A5A}" type="slidenum">
              <a:rPr lang="en-US"/>
              <a:pPr/>
              <a:t>19</a:t>
            </a:fld>
            <a:endParaRPr lang="en-US"/>
          </a:p>
        </p:txBody>
      </p:sp>
      <p:sp>
        <p:nvSpPr>
          <p:cNvPr id="215042" name="Rectangle 2"/>
          <p:cNvSpPr>
            <a:spLocks noGrp="1" noRot="1" noChangeAspect="1" noChangeArrowheads="1" noTextEdit="1"/>
          </p:cNvSpPr>
          <p:nvPr>
            <p:ph type="sldImg"/>
          </p:nvPr>
        </p:nvSpPr>
        <p:spPr>
          <a:xfrm>
            <a:off x="1265238" y="725488"/>
            <a:ext cx="4783137" cy="3587750"/>
          </a:xfrm>
          <a:ln/>
        </p:spPr>
      </p:sp>
      <p:sp>
        <p:nvSpPr>
          <p:cNvPr id="2150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642446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0CADA5-937B-463B-B687-99868C3A6344}" type="slidenum">
              <a:rPr lang="en-US"/>
              <a:pPr/>
              <a:t>22</a:t>
            </a:fld>
            <a:endParaRPr lang="en-US"/>
          </a:p>
        </p:txBody>
      </p:sp>
      <p:sp>
        <p:nvSpPr>
          <p:cNvPr id="218114" name="Rectangle 2"/>
          <p:cNvSpPr>
            <a:spLocks noGrp="1" noRot="1" noChangeAspect="1" noChangeArrowheads="1" noTextEdit="1"/>
          </p:cNvSpPr>
          <p:nvPr>
            <p:ph type="sldImg"/>
          </p:nvPr>
        </p:nvSpPr>
        <p:spPr>
          <a:xfrm>
            <a:off x="1265238" y="725488"/>
            <a:ext cx="4783137" cy="3587750"/>
          </a:xfrm>
          <a:ln/>
        </p:spPr>
      </p:sp>
      <p:sp>
        <p:nvSpPr>
          <p:cNvPr id="218115" name="Rectangle 3"/>
          <p:cNvSpPr>
            <a:spLocks noGrp="1" noChangeArrowheads="1"/>
          </p:cNvSpPr>
          <p:nvPr>
            <p:ph type="body" idx="1"/>
          </p:nvPr>
        </p:nvSpPr>
        <p:spPr/>
        <p:txBody>
          <a:bodyPr/>
          <a:lstStyle/>
          <a:p>
            <a:r>
              <a:rPr lang="en-US" dirty="0" smtClean="0"/>
              <a:t>Example of JavaScript free-format.  Text enclosed by quotes can be broken</a:t>
            </a:r>
            <a:r>
              <a:rPr lang="en-US" baseline="0" dirty="0" smtClean="0"/>
              <a:t> up over more than one line using the backslash.</a:t>
            </a:r>
            <a:endParaRPr lang="en-US" dirty="0"/>
          </a:p>
        </p:txBody>
      </p:sp>
    </p:spTree>
    <p:extLst>
      <p:ext uri="{BB962C8B-B14F-4D97-AF65-F5344CB8AC3E}">
        <p14:creationId xmlns:p14="http://schemas.microsoft.com/office/powerpoint/2010/main" val="3546959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723E9B-84DB-4482-A542-7494778AC2D9}" type="slidenum">
              <a:rPr lang="en-US"/>
              <a:pPr/>
              <a:t>25</a:t>
            </a:fld>
            <a:endParaRPr lang="en-US"/>
          </a:p>
        </p:txBody>
      </p:sp>
      <p:sp>
        <p:nvSpPr>
          <p:cNvPr id="216066" name="Rectangle 2"/>
          <p:cNvSpPr>
            <a:spLocks noGrp="1" noRot="1" noChangeAspect="1" noChangeArrowheads="1" noTextEdit="1"/>
          </p:cNvSpPr>
          <p:nvPr>
            <p:ph type="sldImg"/>
          </p:nvPr>
        </p:nvSpPr>
        <p:spPr>
          <a:xfrm>
            <a:off x="1265238" y="725488"/>
            <a:ext cx="4783137" cy="3587750"/>
          </a:xfrm>
          <a:ln/>
        </p:spPr>
      </p:sp>
      <p:sp>
        <p:nvSpPr>
          <p:cNvPr id="21606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768903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5360AE-9518-4ABD-BFDF-42A1C5E17EB3}" type="slidenum">
              <a:rPr lang="en-US"/>
              <a:pPr/>
              <a:t>26</a:t>
            </a:fld>
            <a:endParaRPr lang="en-US"/>
          </a:p>
        </p:txBody>
      </p:sp>
      <p:sp>
        <p:nvSpPr>
          <p:cNvPr id="217090" name="Rectangle 2"/>
          <p:cNvSpPr>
            <a:spLocks noGrp="1" noRot="1" noChangeAspect="1" noChangeArrowheads="1" noTextEdit="1"/>
          </p:cNvSpPr>
          <p:nvPr>
            <p:ph type="sldImg"/>
          </p:nvPr>
        </p:nvSpPr>
        <p:spPr>
          <a:xfrm>
            <a:off x="1265238" y="725488"/>
            <a:ext cx="4783137" cy="3587750"/>
          </a:xfrm>
          <a:ln/>
        </p:spPr>
      </p:sp>
      <p:sp>
        <p:nvSpPr>
          <p:cNvPr id="2170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24417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0CADA5-937B-463B-B687-99868C3A6344}" type="slidenum">
              <a:rPr lang="en-US"/>
              <a:pPr/>
              <a:t>27</a:t>
            </a:fld>
            <a:endParaRPr lang="en-US"/>
          </a:p>
        </p:txBody>
      </p:sp>
      <p:sp>
        <p:nvSpPr>
          <p:cNvPr id="218114" name="Rectangle 2"/>
          <p:cNvSpPr>
            <a:spLocks noGrp="1" noRot="1" noChangeAspect="1" noChangeArrowheads="1" noTextEdit="1"/>
          </p:cNvSpPr>
          <p:nvPr>
            <p:ph type="sldImg"/>
          </p:nvPr>
        </p:nvSpPr>
        <p:spPr>
          <a:xfrm>
            <a:off x="1265238" y="725488"/>
            <a:ext cx="4783137" cy="3587750"/>
          </a:xfrm>
          <a:ln/>
        </p:spPr>
      </p:sp>
      <p:sp>
        <p:nvSpPr>
          <p:cNvPr id="2181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716857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43306-7690-41FF-A328-A0B859F59D7B}" type="slidenum">
              <a:rPr lang="en-US"/>
              <a:pPr/>
              <a:t>28</a:t>
            </a:fld>
            <a:endParaRPr lang="en-US"/>
          </a:p>
        </p:txBody>
      </p:sp>
      <p:sp>
        <p:nvSpPr>
          <p:cNvPr id="219138" name="Rectangle 2"/>
          <p:cNvSpPr>
            <a:spLocks noGrp="1" noRot="1" noChangeAspect="1" noChangeArrowheads="1" noTextEdit="1"/>
          </p:cNvSpPr>
          <p:nvPr>
            <p:ph type="sldImg"/>
          </p:nvPr>
        </p:nvSpPr>
        <p:spPr>
          <a:xfrm>
            <a:off x="1265238" y="725488"/>
            <a:ext cx="4783137" cy="3587750"/>
          </a:xfrm>
          <a:ln/>
        </p:spPr>
      </p:sp>
      <p:sp>
        <p:nvSpPr>
          <p:cNvPr id="2191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03964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116645-7E1E-4801-A175-066B6592F0C1}" type="slidenum">
              <a:rPr lang="en-US"/>
              <a:pPr/>
              <a:t>29</a:t>
            </a:fld>
            <a:endParaRPr lang="en-US"/>
          </a:p>
        </p:txBody>
      </p:sp>
      <p:sp>
        <p:nvSpPr>
          <p:cNvPr id="220162" name="Rectangle 2"/>
          <p:cNvSpPr>
            <a:spLocks noGrp="1" noRot="1" noChangeAspect="1" noChangeArrowheads="1" noTextEdit="1"/>
          </p:cNvSpPr>
          <p:nvPr>
            <p:ph type="sldImg"/>
          </p:nvPr>
        </p:nvSpPr>
        <p:spPr>
          <a:xfrm>
            <a:off x="1265238" y="725488"/>
            <a:ext cx="4783137" cy="3587750"/>
          </a:xfrm>
          <a:ln/>
        </p:spPr>
      </p:sp>
      <p:sp>
        <p:nvSpPr>
          <p:cNvPr id="220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4903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F233F8-45D2-4C3D-A158-C9B03DB25564}" type="slidenum">
              <a:rPr lang="en-US"/>
              <a:pPr/>
              <a:t>4</a:t>
            </a:fld>
            <a:endParaRPr lang="en-US"/>
          </a:p>
        </p:txBody>
      </p:sp>
      <p:sp>
        <p:nvSpPr>
          <p:cNvPr id="204802" name="Rectangle 2"/>
          <p:cNvSpPr>
            <a:spLocks noGrp="1" noRot="1" noChangeAspect="1" noChangeArrowheads="1" noTextEdit="1"/>
          </p:cNvSpPr>
          <p:nvPr>
            <p:ph type="sldImg"/>
          </p:nvPr>
        </p:nvSpPr>
        <p:spPr>
          <a:xfrm>
            <a:off x="1265238" y="725488"/>
            <a:ext cx="4783137" cy="3587750"/>
          </a:xfrm>
          <a:ln/>
        </p:spPr>
      </p:sp>
      <p:sp>
        <p:nvSpPr>
          <p:cNvPr id="2048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001576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71B535-65DC-4F52-8FB4-2C9711DD6143}" type="slidenum">
              <a:rPr lang="en-US"/>
              <a:pPr/>
              <a:t>30</a:t>
            </a:fld>
            <a:endParaRPr lang="en-US"/>
          </a:p>
        </p:txBody>
      </p:sp>
      <p:sp>
        <p:nvSpPr>
          <p:cNvPr id="221186" name="Rectangle 2"/>
          <p:cNvSpPr>
            <a:spLocks noGrp="1" noRot="1" noChangeAspect="1" noChangeArrowheads="1" noTextEdit="1"/>
          </p:cNvSpPr>
          <p:nvPr>
            <p:ph type="sldImg"/>
          </p:nvPr>
        </p:nvSpPr>
        <p:spPr>
          <a:xfrm>
            <a:off x="1265238" y="725488"/>
            <a:ext cx="4783137" cy="3587750"/>
          </a:xfrm>
          <a:ln/>
        </p:spPr>
      </p:sp>
      <p:sp>
        <p:nvSpPr>
          <p:cNvPr id="2211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588390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B76880-67C7-4DCF-AA7B-DE8C74D38A2C}" type="slidenum">
              <a:rPr lang="en-US"/>
              <a:pPr/>
              <a:t>31</a:t>
            </a:fld>
            <a:endParaRPr lang="en-US"/>
          </a:p>
        </p:txBody>
      </p:sp>
      <p:sp>
        <p:nvSpPr>
          <p:cNvPr id="222210" name="Rectangle 2"/>
          <p:cNvSpPr>
            <a:spLocks noGrp="1" noRot="1" noChangeAspect="1" noChangeArrowheads="1" noTextEdit="1"/>
          </p:cNvSpPr>
          <p:nvPr>
            <p:ph type="sldImg"/>
          </p:nvPr>
        </p:nvSpPr>
        <p:spPr>
          <a:xfrm>
            <a:off x="1265238" y="725488"/>
            <a:ext cx="4783137" cy="3587750"/>
          </a:xfrm>
          <a:ln/>
        </p:spPr>
      </p:sp>
      <p:sp>
        <p:nvSpPr>
          <p:cNvPr id="2222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055276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2AE2C8-1C7C-47B6-ADBC-2DECC6A25250}" type="slidenum">
              <a:rPr lang="en-US"/>
              <a:pPr/>
              <a:t>32</a:t>
            </a:fld>
            <a:endParaRPr lang="en-US"/>
          </a:p>
        </p:txBody>
      </p:sp>
      <p:sp>
        <p:nvSpPr>
          <p:cNvPr id="223234" name="Rectangle 2"/>
          <p:cNvSpPr>
            <a:spLocks noGrp="1" noRot="1" noChangeAspect="1" noChangeArrowheads="1" noTextEdit="1"/>
          </p:cNvSpPr>
          <p:nvPr>
            <p:ph type="sldImg"/>
          </p:nvPr>
        </p:nvSpPr>
        <p:spPr>
          <a:xfrm>
            <a:off x="1265238" y="725488"/>
            <a:ext cx="4783137" cy="3587750"/>
          </a:xfrm>
          <a:ln/>
        </p:spPr>
      </p:sp>
      <p:sp>
        <p:nvSpPr>
          <p:cNvPr id="22323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951102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E8B8D8-BDBD-4B3D-9238-99217D80355E}" type="slidenum">
              <a:rPr lang="en-US"/>
              <a:pPr/>
              <a:t>33</a:t>
            </a:fld>
            <a:endParaRPr lang="en-US"/>
          </a:p>
        </p:txBody>
      </p:sp>
      <p:sp>
        <p:nvSpPr>
          <p:cNvPr id="227330" name="Rectangle 2"/>
          <p:cNvSpPr>
            <a:spLocks noGrp="1" noRot="1" noChangeAspect="1" noChangeArrowheads="1" noTextEdit="1"/>
          </p:cNvSpPr>
          <p:nvPr>
            <p:ph type="sldImg"/>
          </p:nvPr>
        </p:nvSpPr>
        <p:spPr>
          <a:xfrm>
            <a:off x="1265238" y="725488"/>
            <a:ext cx="4783137" cy="3587750"/>
          </a:xfrm>
          <a:ln/>
        </p:spPr>
      </p:sp>
      <p:sp>
        <p:nvSpPr>
          <p:cNvPr id="2273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538155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CA" sz="1200" b="0" i="0" kern="1200" dirty="0" err="1" smtClean="0">
                <a:solidFill>
                  <a:schemeClr val="tx1"/>
                </a:solidFill>
                <a:latin typeface="Times New Roman" pitchFamily="18" charset="0"/>
                <a:ea typeface="+mn-ea"/>
                <a:cs typeface="+mn-cs"/>
              </a:rPr>
              <a:t>var</a:t>
            </a: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 = "I'm global";</a:t>
            </a:r>
            <a:r>
              <a:rPr lang="en-CA" dirty="0" smtClean="0"/>
              <a:t/>
            </a:r>
            <a:br>
              <a:rPr lang="en-CA" dirty="0" smtClean="0"/>
            </a:br>
            <a:r>
              <a:rPr lang="en-CA" sz="1200" b="0" i="0" kern="1200" dirty="0" err="1" smtClean="0">
                <a:solidFill>
                  <a:schemeClr val="tx1"/>
                </a:solidFill>
                <a:latin typeface="Times New Roman" pitchFamily="18" charset="0"/>
                <a:ea typeface="+mn-ea"/>
                <a:cs typeface="+mn-cs"/>
              </a:rPr>
              <a:t>var</a:t>
            </a:r>
            <a:r>
              <a:rPr lang="en-CA" sz="1200" b="0" i="0" kern="1200" dirty="0" smtClean="0">
                <a:solidFill>
                  <a:schemeClr val="tx1"/>
                </a:solidFill>
                <a:latin typeface="Times New Roman" pitchFamily="18" charset="0"/>
                <a:ea typeface="+mn-ea"/>
                <a:cs typeface="+mn-cs"/>
              </a:rPr>
              <a:t> bar = "So am I";</a:t>
            </a:r>
            <a:r>
              <a:rPr lang="en-CA" dirty="0" smtClean="0"/>
              <a:t/>
            </a:r>
            <a:br>
              <a:rPr lang="en-CA" dirty="0" smtClean="0"/>
            </a:br>
            <a:r>
              <a:rPr lang="en-CA" dirty="0" smtClean="0"/>
              <a:t/>
            </a:r>
            <a:br>
              <a:rPr lang="en-CA" dirty="0" smtClean="0"/>
            </a:br>
            <a:r>
              <a:rPr lang="en-CA" sz="1200" b="0" i="0" kern="1200" dirty="0" smtClean="0">
                <a:solidFill>
                  <a:schemeClr val="tx1"/>
                </a:solidFill>
                <a:latin typeface="Times New Roman" pitchFamily="18" charset="0"/>
                <a:ea typeface="+mn-ea"/>
                <a:cs typeface="+mn-cs"/>
              </a:rPr>
              <a:t>function a() {</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var</a:t>
            </a: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 = "I'm local, the previous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 didn't notice a thing";</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var</a:t>
            </a: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baz</a:t>
            </a:r>
            <a:r>
              <a:rPr lang="en-CA" sz="1200" b="0" i="0" kern="1200" dirty="0" smtClean="0">
                <a:solidFill>
                  <a:schemeClr val="tx1"/>
                </a:solidFill>
                <a:latin typeface="Times New Roman" pitchFamily="18" charset="0"/>
                <a:ea typeface="+mn-ea"/>
                <a:cs typeface="+mn-cs"/>
              </a:rPr>
              <a:t> = "I'm local, too";</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document.writeln</a:t>
            </a:r>
            <a:r>
              <a:rPr lang="en-CA" sz="1200" b="0" i="0" kern="1200" dirty="0" smtClean="0">
                <a:solidFill>
                  <a:schemeClr val="tx1"/>
                </a:solidFill>
                <a:latin typeface="Times New Roman" pitchFamily="18" charset="0"/>
                <a:ea typeface="+mn-ea"/>
                <a:cs typeface="+mn-cs"/>
              </a:rPr>
              <a:t>('</a:t>
            </a:r>
            <a:r>
              <a:rPr lang="en-CA" sz="1200" b="0" i="0" kern="1200" dirty="0" err="1" smtClean="0">
                <a:solidFill>
                  <a:schemeClr val="tx1"/>
                </a:solidFill>
                <a:latin typeface="Times New Roman" pitchFamily="18" charset="0"/>
                <a:ea typeface="+mn-ea"/>
                <a:cs typeface="+mn-cs"/>
              </a:rPr>
              <a:t>aaa</a:t>
            </a:r>
            <a:r>
              <a:rPr lang="en-CA" sz="1200" b="0" i="0" kern="1200" dirty="0" smtClean="0">
                <a:solidFill>
                  <a:schemeClr val="tx1"/>
                </a:solidFill>
                <a:latin typeface="Times New Roman" pitchFamily="18" charset="0"/>
                <a:ea typeface="+mn-ea"/>
                <a:cs typeface="+mn-cs"/>
              </a:rPr>
              <a:t>' +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a:t>
            </a:r>
            <a:r>
              <a:rPr lang="en-CA" dirty="0" smtClean="0"/>
              <a:t/>
            </a:r>
            <a:br>
              <a:rPr lang="en-CA" dirty="0" smtClean="0"/>
            </a:br>
            <a:r>
              <a:rPr lang="en-CA" sz="1200" b="0" i="0" kern="1200" dirty="0" smtClean="0">
                <a:solidFill>
                  <a:schemeClr val="tx1"/>
                </a:solidFill>
                <a:latin typeface="Times New Roman" pitchFamily="18" charset="0"/>
                <a:ea typeface="+mn-ea"/>
                <a:cs typeface="+mn-cs"/>
              </a:rPr>
              <a:t>    b();</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document.writeln</a:t>
            </a:r>
            <a:r>
              <a:rPr lang="en-CA" sz="1200" b="0" i="0" kern="1200" dirty="0" smtClean="0">
                <a:solidFill>
                  <a:schemeClr val="tx1"/>
                </a:solidFill>
                <a:latin typeface="Times New Roman" pitchFamily="18" charset="0"/>
                <a:ea typeface="+mn-ea"/>
                <a:cs typeface="+mn-cs"/>
              </a:rPr>
              <a:t>('</a:t>
            </a:r>
            <a:r>
              <a:rPr lang="en-CA" sz="1200" b="0" i="0" kern="1200" dirty="0" err="1" smtClean="0">
                <a:solidFill>
                  <a:schemeClr val="tx1"/>
                </a:solidFill>
                <a:latin typeface="Times New Roman" pitchFamily="18" charset="0"/>
                <a:ea typeface="+mn-ea"/>
                <a:cs typeface="+mn-cs"/>
              </a:rPr>
              <a:t>bbb</a:t>
            </a:r>
            <a:r>
              <a:rPr lang="en-CA" sz="1200" b="0" i="0" kern="1200" dirty="0" smtClean="0">
                <a:solidFill>
                  <a:schemeClr val="tx1"/>
                </a:solidFill>
                <a:latin typeface="Times New Roman" pitchFamily="18" charset="0"/>
                <a:ea typeface="+mn-ea"/>
                <a:cs typeface="+mn-cs"/>
              </a:rPr>
              <a:t> ' +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dirty="0" smtClean="0"/>
              <a:t/>
            </a:r>
            <a:br>
              <a:rPr lang="en-CA" dirty="0" smtClean="0"/>
            </a:br>
            <a:r>
              <a:rPr lang="en-CA" sz="1200" b="0" i="0" kern="1200" dirty="0" smtClean="0">
                <a:solidFill>
                  <a:schemeClr val="tx1"/>
                </a:solidFill>
                <a:latin typeface="Times New Roman" pitchFamily="18" charset="0"/>
                <a:ea typeface="+mn-ea"/>
                <a:cs typeface="+mn-cs"/>
              </a:rPr>
              <a:t>    function b () {</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var</a:t>
            </a: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 = "I'm even more local, all three '</a:t>
            </a:r>
            <a:r>
              <a:rPr lang="en-CA" sz="1200" b="0" i="0" kern="1200" dirty="0" err="1" smtClean="0">
                <a:solidFill>
                  <a:schemeClr val="tx1"/>
                </a:solidFill>
                <a:latin typeface="Times New Roman" pitchFamily="18" charset="0"/>
                <a:ea typeface="+mn-ea"/>
                <a:cs typeface="+mn-cs"/>
              </a:rPr>
              <a:t>foos</a:t>
            </a:r>
            <a:r>
              <a:rPr lang="en-CA" sz="1200" b="0" i="0" kern="1200" dirty="0" smtClean="0">
                <a:solidFill>
                  <a:schemeClr val="tx1"/>
                </a:solidFill>
                <a:latin typeface="Times New Roman" pitchFamily="18" charset="0"/>
                <a:ea typeface="+mn-ea"/>
                <a:cs typeface="+mn-cs"/>
              </a:rPr>
              <a:t>' have different values";</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baz</a:t>
            </a:r>
            <a:r>
              <a:rPr lang="en-CA" sz="1200" b="0" i="0" kern="1200" dirty="0" smtClean="0">
                <a:solidFill>
                  <a:schemeClr val="tx1"/>
                </a:solidFill>
                <a:latin typeface="Times New Roman" pitchFamily="18" charset="0"/>
                <a:ea typeface="+mn-ea"/>
                <a:cs typeface="+mn-cs"/>
              </a:rPr>
              <a:t> = "I just changed '</a:t>
            </a:r>
            <a:r>
              <a:rPr lang="en-CA" sz="1200" b="0" i="0" kern="1200" dirty="0" err="1" smtClean="0">
                <a:solidFill>
                  <a:schemeClr val="tx1"/>
                </a:solidFill>
                <a:latin typeface="Times New Roman" pitchFamily="18" charset="0"/>
                <a:ea typeface="+mn-ea"/>
                <a:cs typeface="+mn-cs"/>
              </a:rPr>
              <a:t>baz</a:t>
            </a:r>
            <a:r>
              <a:rPr lang="en-CA" sz="1200" b="0" i="0" kern="1200" dirty="0" smtClean="0">
                <a:solidFill>
                  <a:schemeClr val="tx1"/>
                </a:solidFill>
                <a:latin typeface="Times New Roman" pitchFamily="18" charset="0"/>
                <a:ea typeface="+mn-ea"/>
                <a:cs typeface="+mn-cs"/>
              </a:rPr>
              <a:t>' one scope higher, but it's still not global";</a:t>
            </a:r>
            <a:r>
              <a:rPr lang="en-CA" dirty="0" smtClean="0"/>
              <a:t/>
            </a:r>
            <a:br>
              <a:rPr lang="en-CA" dirty="0" smtClean="0"/>
            </a:br>
            <a:r>
              <a:rPr lang="en-CA" sz="1200" b="0" i="0" kern="1200" dirty="0" smtClean="0">
                <a:solidFill>
                  <a:schemeClr val="tx1"/>
                </a:solidFill>
                <a:latin typeface="Times New Roman" pitchFamily="18" charset="0"/>
                <a:ea typeface="+mn-ea"/>
                <a:cs typeface="+mn-cs"/>
              </a:rPr>
              <a:t>        bar = "I just changed the global 'bar' variable";</a:t>
            </a:r>
            <a:r>
              <a:rPr lang="en-CA" dirty="0" smtClean="0"/>
              <a:t/>
            </a:r>
            <a:br>
              <a:rPr lang="en-CA" dirty="0" smtClean="0"/>
            </a:br>
            <a:r>
              <a:rPr lang="en-CA" sz="1200" b="0" i="0" kern="1200" dirty="0" smtClean="0">
                <a:solidFill>
                  <a:schemeClr val="tx1"/>
                </a:solidFill>
                <a:latin typeface="Times New Roman" pitchFamily="18" charset="0"/>
                <a:ea typeface="+mn-ea"/>
                <a:cs typeface="+mn-cs"/>
              </a:rPr>
              <a:t>        xyz = "I just created a new global variable";</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document.writeln</a:t>
            </a:r>
            <a:r>
              <a:rPr lang="en-CA" sz="1200" b="0" i="0" kern="1200" dirty="0" smtClean="0">
                <a:solidFill>
                  <a:schemeClr val="tx1"/>
                </a:solidFill>
                <a:latin typeface="Times New Roman" pitchFamily="18" charset="0"/>
                <a:ea typeface="+mn-ea"/>
                <a:cs typeface="+mn-cs"/>
              </a:rPr>
              <a:t>('</a:t>
            </a:r>
            <a:r>
              <a:rPr lang="en-CA" sz="1200" b="0" i="0" kern="1200" dirty="0" err="1" smtClean="0">
                <a:solidFill>
                  <a:schemeClr val="tx1"/>
                </a:solidFill>
                <a:latin typeface="Times New Roman" pitchFamily="18" charset="0"/>
                <a:ea typeface="+mn-ea"/>
                <a:cs typeface="+mn-cs"/>
              </a:rPr>
              <a:t>ccc</a:t>
            </a:r>
            <a:r>
              <a:rPr lang="en-CA" sz="1200" b="0" i="0" kern="1200" dirty="0" smtClean="0">
                <a:solidFill>
                  <a:schemeClr val="tx1"/>
                </a:solidFill>
                <a:latin typeface="Times New Roman" pitchFamily="18" charset="0"/>
                <a:ea typeface="+mn-ea"/>
                <a:cs typeface="+mn-cs"/>
              </a:rPr>
              <a:t> ' +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a:t>
            </a:r>
            <a:r>
              <a:rPr lang="en-CA" dirty="0" smtClean="0"/>
              <a:t/>
            </a:r>
            <a:br>
              <a:rPr lang="en-CA" dirty="0" smtClean="0"/>
            </a:br>
            <a:r>
              <a:rPr lang="en-CA" sz="1200" b="0" i="0" kern="1200" dirty="0" smtClean="0">
                <a:solidFill>
                  <a:schemeClr val="tx1"/>
                </a:solidFill>
                <a:latin typeface="Times New Roman" pitchFamily="18" charset="0"/>
                <a:ea typeface="+mn-ea"/>
                <a:cs typeface="+mn-cs"/>
              </a:rPr>
              <a:t>    }</a:t>
            </a:r>
            <a:r>
              <a:rPr lang="en-CA" dirty="0" smtClean="0"/>
              <a:t/>
            </a:r>
            <a:br>
              <a:rPr lang="en-CA" dirty="0" smtClean="0"/>
            </a:br>
            <a:r>
              <a:rPr lang="en-CA" sz="1200" b="0" i="0" kern="1200" dirty="0" smtClean="0">
                <a:solidFill>
                  <a:schemeClr val="tx1"/>
                </a:solidFill>
                <a:latin typeface="Times New Roman" pitchFamily="18" charset="0"/>
                <a:ea typeface="+mn-ea"/>
                <a:cs typeface="+mn-cs"/>
              </a:rPr>
              <a:t>}</a:t>
            </a:r>
            <a:r>
              <a:rPr lang="en-CA" dirty="0" smtClean="0"/>
              <a:t/>
            </a:r>
            <a:br>
              <a:rPr lang="en-CA" dirty="0" smtClean="0"/>
            </a:br>
            <a:r>
              <a:rPr lang="en-CA" sz="1200" b="0" i="0" kern="1200" dirty="0" smtClean="0">
                <a:solidFill>
                  <a:schemeClr val="tx1"/>
                </a:solidFill>
                <a:latin typeface="Times New Roman" pitchFamily="18" charset="0"/>
                <a:ea typeface="+mn-ea"/>
                <a:cs typeface="+mn-cs"/>
              </a:rPr>
              <a:t>a();</a:t>
            </a:r>
            <a:r>
              <a:rPr lang="en-CA" dirty="0" smtClean="0"/>
              <a:t/>
            </a:r>
            <a:br>
              <a:rPr lang="en-CA" dirty="0" smtClean="0"/>
            </a:br>
            <a:r>
              <a:rPr lang="en-CA" sz="1200" b="0" i="0" kern="1200" dirty="0" err="1" smtClean="0">
                <a:solidFill>
                  <a:schemeClr val="tx1"/>
                </a:solidFill>
                <a:latin typeface="Times New Roman" pitchFamily="18" charset="0"/>
                <a:ea typeface="+mn-ea"/>
                <a:cs typeface="+mn-cs"/>
              </a:rPr>
              <a:t>document.write</a:t>
            </a:r>
            <a:r>
              <a:rPr lang="en-CA" sz="1200" b="0" i="0" kern="1200" dirty="0" smtClean="0">
                <a:solidFill>
                  <a:schemeClr val="tx1"/>
                </a:solidFill>
                <a:latin typeface="Times New Roman" pitchFamily="18" charset="0"/>
                <a:ea typeface="+mn-ea"/>
                <a:cs typeface="+mn-cs"/>
              </a:rPr>
              <a:t>( </a:t>
            </a:r>
            <a:r>
              <a:rPr lang="en-CA" sz="1200" b="0" i="0" kern="1200" dirty="0" err="1" smtClean="0">
                <a:solidFill>
                  <a:schemeClr val="tx1"/>
                </a:solidFill>
                <a:latin typeface="Times New Roman" pitchFamily="18" charset="0"/>
                <a:ea typeface="+mn-ea"/>
                <a:cs typeface="+mn-cs"/>
              </a:rPr>
              <a:t>foo</a:t>
            </a:r>
            <a:r>
              <a:rPr lang="en-CA" sz="1200" b="0" i="0" kern="1200" dirty="0" smtClean="0">
                <a:solidFill>
                  <a:schemeClr val="tx1"/>
                </a:solidFill>
                <a:latin typeface="Times New Roman" pitchFamily="18" charset="0"/>
                <a:ea typeface="+mn-ea"/>
                <a:cs typeface="+mn-cs"/>
              </a:rPr>
              <a:t> );</a:t>
            </a:r>
            <a:r>
              <a:rPr lang="en-CA" dirty="0" smtClean="0"/>
              <a:t/>
            </a:r>
            <a:br>
              <a:rPr lang="en-CA" dirty="0" smtClean="0"/>
            </a:br>
            <a:r>
              <a:rPr lang="en-CA" sz="1200" b="0" i="0" kern="1200" dirty="0" err="1" smtClean="0">
                <a:solidFill>
                  <a:schemeClr val="tx1"/>
                </a:solidFill>
                <a:latin typeface="Times New Roman" pitchFamily="18" charset="0"/>
                <a:ea typeface="+mn-ea"/>
                <a:cs typeface="+mn-cs"/>
              </a:rPr>
              <a:t>document.write</a:t>
            </a:r>
            <a:r>
              <a:rPr lang="en-CA" sz="1200" b="0" i="0" kern="1200" dirty="0" smtClean="0">
                <a:solidFill>
                  <a:schemeClr val="tx1"/>
                </a:solidFill>
                <a:latin typeface="Times New Roman" pitchFamily="18" charset="0"/>
                <a:ea typeface="+mn-ea"/>
                <a:cs typeface="+mn-cs"/>
              </a:rPr>
              <a:t>(bar);</a:t>
            </a:r>
            <a:r>
              <a:rPr lang="en-CA" dirty="0" smtClean="0"/>
              <a:t/>
            </a:r>
            <a:br>
              <a:rPr lang="en-CA" dirty="0" smtClean="0"/>
            </a:br>
            <a:r>
              <a:rPr lang="en-CA" sz="1200" b="0" i="0" kern="1200" dirty="0" err="1" smtClean="0">
                <a:solidFill>
                  <a:schemeClr val="tx1"/>
                </a:solidFill>
                <a:latin typeface="Times New Roman" pitchFamily="18" charset="0"/>
                <a:ea typeface="+mn-ea"/>
                <a:cs typeface="+mn-cs"/>
              </a:rPr>
              <a:t>document.write</a:t>
            </a:r>
            <a:r>
              <a:rPr lang="en-CA" sz="1200" b="0" i="0" kern="1200" dirty="0" smtClean="0">
                <a:solidFill>
                  <a:schemeClr val="tx1"/>
                </a:solidFill>
                <a:latin typeface="Times New Roman" pitchFamily="18" charset="0"/>
                <a:ea typeface="+mn-ea"/>
                <a:cs typeface="+mn-cs"/>
              </a:rPr>
              <a:t>(</a:t>
            </a:r>
            <a:r>
              <a:rPr lang="en-CA" sz="1200" b="0" i="0" kern="1200" dirty="0" err="1" smtClean="0">
                <a:solidFill>
                  <a:schemeClr val="tx1"/>
                </a:solidFill>
                <a:latin typeface="Times New Roman" pitchFamily="18" charset="0"/>
                <a:ea typeface="+mn-ea"/>
                <a:cs typeface="+mn-cs"/>
              </a:rPr>
              <a:t>baz</a:t>
            </a:r>
            <a:r>
              <a:rPr lang="en-CA" sz="1200" b="0" i="0" kern="1200" dirty="0" smtClean="0">
                <a:solidFill>
                  <a:schemeClr val="tx1"/>
                </a:solidFill>
                <a:latin typeface="Times New Roman" pitchFamily="18" charset="0"/>
                <a:ea typeface="+mn-ea"/>
                <a:cs typeface="+mn-cs"/>
              </a:rPr>
              <a:t>);</a:t>
            </a:r>
            <a:r>
              <a:rPr lang="en-CA" dirty="0" smtClean="0"/>
              <a:t/>
            </a:r>
            <a:br>
              <a:rPr lang="en-CA" dirty="0" smtClean="0"/>
            </a:br>
            <a:r>
              <a:rPr lang="en-CA" sz="1200" b="0" i="0" kern="1200" dirty="0" err="1" smtClean="0">
                <a:solidFill>
                  <a:schemeClr val="tx1"/>
                </a:solidFill>
                <a:latin typeface="Times New Roman" pitchFamily="18" charset="0"/>
                <a:ea typeface="+mn-ea"/>
                <a:cs typeface="+mn-cs"/>
              </a:rPr>
              <a:t>document.write</a:t>
            </a:r>
            <a:r>
              <a:rPr lang="en-CA" sz="1200" b="0" i="0" kern="1200" dirty="0" smtClean="0">
                <a:solidFill>
                  <a:schemeClr val="tx1"/>
                </a:solidFill>
                <a:latin typeface="Times New Roman" pitchFamily="18" charset="0"/>
                <a:ea typeface="+mn-ea"/>
                <a:cs typeface="+mn-cs"/>
              </a:rPr>
              <a:t>(xyz);</a:t>
            </a:r>
            <a:r>
              <a:rPr lang="en-CA" dirty="0" smtClean="0"/>
              <a:t/>
            </a:r>
            <a:br>
              <a:rPr lang="en-CA" dirty="0" smtClean="0"/>
            </a:br>
            <a:r>
              <a:rPr lang="en-CA" sz="1200" b="0" i="0" kern="1200" dirty="0" smtClean="0">
                <a:solidFill>
                  <a:schemeClr val="tx1"/>
                </a:solidFill>
                <a:latin typeface="Times New Roman" pitchFamily="18" charset="0"/>
                <a:ea typeface="+mn-ea"/>
                <a:cs typeface="+mn-cs"/>
              </a:rPr>
              <a:t>​</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37</a:t>
            </a:fld>
            <a:endParaRPr lang="en-US"/>
          </a:p>
        </p:txBody>
      </p:sp>
    </p:spTree>
    <p:extLst>
      <p:ext uri="{BB962C8B-B14F-4D97-AF65-F5344CB8AC3E}">
        <p14:creationId xmlns:p14="http://schemas.microsoft.com/office/powerpoint/2010/main" val="14643961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http://stackoverflow.com/questions/694102/declaring-multiple-variables-in-javascript</a:t>
            </a:r>
            <a:endParaRPr lang="en-CA" dirty="0" smtClean="0"/>
          </a:p>
          <a:p>
            <a:r>
              <a:rPr lang="en-CA" dirty="0" smtClean="0">
                <a:hlinkClick r:id="rId4"/>
              </a:rPr>
              <a:t>http://jsperf.com/var-statement-between-comma/2</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40</a:t>
            </a:fld>
            <a:endParaRPr lang="en-US"/>
          </a:p>
        </p:txBody>
      </p:sp>
    </p:spTree>
    <p:extLst>
      <p:ext uri="{BB962C8B-B14F-4D97-AF65-F5344CB8AC3E}">
        <p14:creationId xmlns:p14="http://schemas.microsoft.com/office/powerpoint/2010/main" val="5505910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3188BB-E6C7-42D0-9C8D-3B56731EB1C2}" type="slidenum">
              <a:rPr lang="en-US"/>
              <a:pPr/>
              <a:t>41</a:t>
            </a:fld>
            <a:endParaRPr lang="en-US"/>
          </a:p>
        </p:txBody>
      </p:sp>
      <p:sp>
        <p:nvSpPr>
          <p:cNvPr id="224258" name="Rectangle 2"/>
          <p:cNvSpPr>
            <a:spLocks noGrp="1" noRot="1" noChangeAspect="1" noChangeArrowheads="1" noTextEdit="1"/>
          </p:cNvSpPr>
          <p:nvPr>
            <p:ph type="sldImg"/>
          </p:nvPr>
        </p:nvSpPr>
        <p:spPr>
          <a:xfrm>
            <a:off x="1265238" y="725488"/>
            <a:ext cx="4783137" cy="3587750"/>
          </a:xfrm>
          <a:ln/>
        </p:spPr>
      </p:sp>
      <p:sp>
        <p:nvSpPr>
          <p:cNvPr id="224259" name="Rectangle 3"/>
          <p:cNvSpPr>
            <a:spLocks noGrp="1" noChangeArrowheads="1"/>
          </p:cNvSpPr>
          <p:nvPr>
            <p:ph type="body" idx="1"/>
          </p:nvPr>
        </p:nvSpPr>
        <p:spPr/>
        <p:txBody>
          <a:bodyPr/>
          <a:lstStyle/>
          <a:p>
            <a:r>
              <a:rPr lang="en-CA" dirty="0" smtClean="0">
                <a:hlinkClick r:id="rId3"/>
              </a:rPr>
              <a:t>http://javascriptweblog.wordpress.com/2011/02/07/truth-equality-and-javascript/</a:t>
            </a:r>
            <a:endParaRPr lang="en-US" dirty="0"/>
          </a:p>
        </p:txBody>
      </p:sp>
    </p:spTree>
    <p:extLst>
      <p:ext uri="{BB962C8B-B14F-4D97-AF65-F5344CB8AC3E}">
        <p14:creationId xmlns:p14="http://schemas.microsoft.com/office/powerpoint/2010/main" val="26125314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http://stackoverflow.com/questions/850341/workarounds-for-javascript-parseint-octal-bug</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42</a:t>
            </a:fld>
            <a:endParaRPr lang="en-US"/>
          </a:p>
        </p:txBody>
      </p:sp>
    </p:spTree>
    <p:extLst>
      <p:ext uri="{BB962C8B-B14F-4D97-AF65-F5344CB8AC3E}">
        <p14:creationId xmlns:p14="http://schemas.microsoft.com/office/powerpoint/2010/main" val="4037039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JavaScript</a:t>
            </a:r>
            <a:r>
              <a:rPr lang="en-CA" baseline="0" dirty="0" smtClean="0"/>
              <a:t> defines the special number Infinity to represent the largest possible number.</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43</a:t>
            </a:fld>
            <a:endParaRPr lang="en-US"/>
          </a:p>
        </p:txBody>
      </p:sp>
    </p:spTree>
    <p:extLst>
      <p:ext uri="{BB962C8B-B14F-4D97-AF65-F5344CB8AC3E}">
        <p14:creationId xmlns:p14="http://schemas.microsoft.com/office/powerpoint/2010/main" val="414481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0" baseline="0" dirty="0" smtClean="0">
                <a:solidFill>
                  <a:srgbClr val="FF0000"/>
                </a:solidFill>
                <a:hlinkClick r:id="rId3"/>
              </a:rPr>
              <a:t>https://developer.mozilla.org/en/JavaScript/Reference/Global_Objects/String</a:t>
            </a:r>
            <a:endParaRPr lang="en-CA" b="0" baseline="0" dirty="0">
              <a:solidFill>
                <a:srgbClr val="FF0000"/>
              </a:solidFill>
            </a:endParaRPr>
          </a:p>
        </p:txBody>
      </p:sp>
      <p:sp>
        <p:nvSpPr>
          <p:cNvPr id="4" name="Slide Number Placeholder 3"/>
          <p:cNvSpPr>
            <a:spLocks noGrp="1"/>
          </p:cNvSpPr>
          <p:nvPr>
            <p:ph type="sldNum" sz="quarter" idx="10"/>
          </p:nvPr>
        </p:nvSpPr>
        <p:spPr/>
        <p:txBody>
          <a:bodyPr/>
          <a:lstStyle/>
          <a:p>
            <a:fld id="{112E9611-3A88-4359-B3C0-49533998A31C}" type="slidenum">
              <a:rPr lang="en-US" smtClean="0"/>
              <a:pPr/>
              <a:t>44</a:t>
            </a:fld>
            <a:endParaRPr lang="en-US"/>
          </a:p>
        </p:txBody>
      </p:sp>
    </p:spTree>
    <p:extLst>
      <p:ext uri="{BB962C8B-B14F-4D97-AF65-F5344CB8AC3E}">
        <p14:creationId xmlns:p14="http://schemas.microsoft.com/office/powerpoint/2010/main" val="416337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BD56B0-E785-49E1-A091-C034BAF67F2C}" type="slidenum">
              <a:rPr lang="en-US"/>
              <a:pPr/>
              <a:t>6</a:t>
            </a:fld>
            <a:endParaRPr lang="en-US"/>
          </a:p>
        </p:txBody>
      </p:sp>
      <p:sp>
        <p:nvSpPr>
          <p:cNvPr id="205826" name="Rectangle 2"/>
          <p:cNvSpPr>
            <a:spLocks noGrp="1" noRot="1" noChangeAspect="1" noChangeArrowheads="1" noTextEdit="1"/>
          </p:cNvSpPr>
          <p:nvPr>
            <p:ph type="sldImg"/>
          </p:nvPr>
        </p:nvSpPr>
        <p:spPr>
          <a:xfrm>
            <a:off x="1265238" y="725488"/>
            <a:ext cx="4783137" cy="3587750"/>
          </a:xfrm>
          <a:ln/>
        </p:spPr>
      </p:sp>
      <p:sp>
        <p:nvSpPr>
          <p:cNvPr id="205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571125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b="0" baseline="0" dirty="0" smtClean="0">
                <a:solidFill>
                  <a:srgbClr val="FF0000"/>
                </a:solidFill>
                <a:hlinkClick r:id="rId3"/>
              </a:rPr>
              <a:t>https://developer.mozilla.org/en/JavaScript/Reference/Global_Objects/String</a:t>
            </a:r>
            <a:endParaRPr lang="en-CA" b="0" baseline="0" dirty="0">
              <a:solidFill>
                <a:srgbClr val="FF0000"/>
              </a:solidFill>
            </a:endParaRPr>
          </a:p>
        </p:txBody>
      </p:sp>
      <p:sp>
        <p:nvSpPr>
          <p:cNvPr id="4" name="Slide Number Placeholder 3"/>
          <p:cNvSpPr>
            <a:spLocks noGrp="1"/>
          </p:cNvSpPr>
          <p:nvPr>
            <p:ph type="sldNum" sz="quarter" idx="10"/>
          </p:nvPr>
        </p:nvSpPr>
        <p:spPr/>
        <p:txBody>
          <a:bodyPr/>
          <a:lstStyle/>
          <a:p>
            <a:fld id="{112E9611-3A88-4359-B3C0-49533998A31C}" type="slidenum">
              <a:rPr lang="en-US" smtClean="0"/>
              <a:pPr/>
              <a:t>45</a:t>
            </a:fld>
            <a:endParaRPr lang="en-US"/>
          </a:p>
        </p:txBody>
      </p:sp>
    </p:spTree>
    <p:extLst>
      <p:ext uri="{BB962C8B-B14F-4D97-AF65-F5344CB8AC3E}">
        <p14:creationId xmlns:p14="http://schemas.microsoft.com/office/powerpoint/2010/main" val="23178616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C1A02E-E9E7-418E-8B33-DCF7B2314C9B}" type="slidenum">
              <a:rPr lang="en-US"/>
              <a:pPr/>
              <a:t>46</a:t>
            </a:fld>
            <a:endParaRPr lang="en-US"/>
          </a:p>
        </p:txBody>
      </p:sp>
      <p:sp>
        <p:nvSpPr>
          <p:cNvPr id="234498" name="Rectangle 2"/>
          <p:cNvSpPr>
            <a:spLocks noGrp="1" noRot="1" noChangeAspect="1" noChangeArrowheads="1" noTextEdit="1"/>
          </p:cNvSpPr>
          <p:nvPr>
            <p:ph type="sldImg"/>
          </p:nvPr>
        </p:nvSpPr>
        <p:spPr>
          <a:xfrm>
            <a:off x="1265238" y="725488"/>
            <a:ext cx="4783137" cy="3587750"/>
          </a:xfrm>
          <a:ln/>
        </p:spPr>
      </p:sp>
      <p:sp>
        <p:nvSpPr>
          <p:cNvPr id="234499" name="Rectangle 3"/>
          <p:cNvSpPr>
            <a:spLocks noGrp="1" noChangeArrowheads="1"/>
          </p:cNvSpPr>
          <p:nvPr>
            <p:ph type="body" idx="1"/>
          </p:nvPr>
        </p:nvSpPr>
        <p:spPr/>
        <p:txBody>
          <a:bodyPr/>
          <a:lstStyle/>
          <a:p>
            <a:r>
              <a:rPr lang="en-CA" dirty="0" smtClean="0">
                <a:hlinkClick r:id="rId3"/>
              </a:rPr>
              <a:t>http://jsperf.com/string-concatenation/20</a:t>
            </a:r>
            <a:endParaRPr lang="en-US" dirty="0"/>
          </a:p>
        </p:txBody>
      </p:sp>
    </p:spTree>
    <p:extLst>
      <p:ext uri="{BB962C8B-B14F-4D97-AF65-F5344CB8AC3E}">
        <p14:creationId xmlns:p14="http://schemas.microsoft.com/office/powerpoint/2010/main" val="377361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http://dev.opera.com/articles/view/opera-javascript-for-hackers-1/</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49</a:t>
            </a:fld>
            <a:endParaRPr lang="en-US"/>
          </a:p>
        </p:txBody>
      </p:sp>
    </p:spTree>
    <p:extLst>
      <p:ext uri="{BB962C8B-B14F-4D97-AF65-F5344CB8AC3E}">
        <p14:creationId xmlns:p14="http://schemas.microsoft.com/office/powerpoint/2010/main" val="336496289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7C1B5E-4872-4BCD-A4DF-B575AED85D49}" type="slidenum">
              <a:rPr lang="en-US"/>
              <a:pPr/>
              <a:t>53</a:t>
            </a:fld>
            <a:endParaRPr lang="en-US"/>
          </a:p>
        </p:txBody>
      </p:sp>
      <p:sp>
        <p:nvSpPr>
          <p:cNvPr id="225282" name="Rectangle 2"/>
          <p:cNvSpPr>
            <a:spLocks noGrp="1" noRot="1" noChangeAspect="1" noChangeArrowheads="1" noTextEdit="1"/>
          </p:cNvSpPr>
          <p:nvPr>
            <p:ph type="sldImg"/>
          </p:nvPr>
        </p:nvSpPr>
        <p:spPr>
          <a:xfrm>
            <a:off x="1265238" y="725488"/>
            <a:ext cx="4783137" cy="3587750"/>
          </a:xfrm>
          <a:ln/>
        </p:spPr>
      </p:sp>
      <p:sp>
        <p:nvSpPr>
          <p:cNvPr id="225283" name="Rectangle 3"/>
          <p:cNvSpPr>
            <a:spLocks noGrp="1" noChangeArrowheads="1"/>
          </p:cNvSpPr>
          <p:nvPr>
            <p:ph type="body" idx="1"/>
          </p:nvPr>
        </p:nvSpPr>
        <p:spPr/>
        <p:txBody>
          <a:bodyPr/>
          <a:lstStyle/>
          <a:p>
            <a:r>
              <a:rPr lang="en-US" dirty="0" smtClean="0"/>
              <a:t>Statically typed means the type of the variables are checked at compile time not run time.</a:t>
            </a:r>
            <a:endParaRPr lang="en-US" dirty="0"/>
          </a:p>
        </p:txBody>
      </p:sp>
    </p:spTree>
    <p:extLst>
      <p:ext uri="{BB962C8B-B14F-4D97-AF65-F5344CB8AC3E}">
        <p14:creationId xmlns:p14="http://schemas.microsoft.com/office/powerpoint/2010/main" val="248512604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Examples of dynamic typing in JavaScript</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55</a:t>
            </a:fld>
            <a:endParaRPr lang="en-US"/>
          </a:p>
        </p:txBody>
      </p:sp>
    </p:spTree>
    <p:extLst>
      <p:ext uri="{BB962C8B-B14F-4D97-AF65-F5344CB8AC3E}">
        <p14:creationId xmlns:p14="http://schemas.microsoft.com/office/powerpoint/2010/main" val="12270049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JavaScript example of weak typing</a:t>
            </a:r>
            <a:r>
              <a:rPr lang="en-US" baseline="0" dirty="0" smtClean="0"/>
              <a:t> using the sum variable which interprets the plus operator as a concatenation of string 100 and "+100"</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56</a:t>
            </a:fld>
            <a:endParaRPr lang="en-US"/>
          </a:p>
        </p:txBody>
      </p:sp>
    </p:spTree>
    <p:extLst>
      <p:ext uri="{BB962C8B-B14F-4D97-AF65-F5344CB8AC3E}">
        <p14:creationId xmlns:p14="http://schemas.microsoft.com/office/powerpoint/2010/main" val="20716704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9DEED-47F4-4DEB-A790-275C919B147F}" type="slidenum">
              <a:rPr lang="en-US"/>
              <a:pPr/>
              <a:t>57</a:t>
            </a:fld>
            <a:endParaRPr lang="en-US"/>
          </a:p>
        </p:txBody>
      </p:sp>
      <p:sp>
        <p:nvSpPr>
          <p:cNvPr id="226306" name="Rectangle 2"/>
          <p:cNvSpPr>
            <a:spLocks noGrp="1" noRot="1" noChangeAspect="1" noChangeArrowheads="1" noTextEdit="1"/>
          </p:cNvSpPr>
          <p:nvPr>
            <p:ph type="sldImg"/>
          </p:nvPr>
        </p:nvSpPr>
        <p:spPr>
          <a:xfrm>
            <a:off x="1265238" y="725488"/>
            <a:ext cx="4783137" cy="3587750"/>
          </a:xfrm>
          <a:ln/>
        </p:spPr>
      </p:sp>
      <p:sp>
        <p:nvSpPr>
          <p:cNvPr id="226307" name="Rectangle 3"/>
          <p:cNvSpPr>
            <a:spLocks noGrp="1" noChangeArrowheads="1"/>
          </p:cNvSpPr>
          <p:nvPr>
            <p:ph type="body" idx="1"/>
          </p:nvPr>
        </p:nvSpPr>
        <p:spPr/>
        <p:txBody>
          <a:bodyPr/>
          <a:lstStyle/>
          <a:p>
            <a:r>
              <a:rPr lang="en-US" dirty="0" err="1" smtClean="0"/>
              <a:t>parseInt</a:t>
            </a:r>
            <a:r>
              <a:rPr lang="en-US" dirty="0" smtClean="0"/>
              <a:t>( "40 is a good age" ) returns 40 </a:t>
            </a:r>
          </a:p>
          <a:p>
            <a:r>
              <a:rPr lang="en-US" dirty="0" err="1" smtClean="0"/>
              <a:t>parseInt</a:t>
            </a:r>
            <a:r>
              <a:rPr lang="en-US" dirty="0" smtClean="0"/>
              <a:t>("he is 40") returns </a:t>
            </a:r>
            <a:r>
              <a:rPr lang="en-US" dirty="0" err="1" smtClean="0"/>
              <a:t>NaN</a:t>
            </a:r>
            <a:endParaRPr lang="en-US" dirty="0" smtClean="0"/>
          </a:p>
          <a:p>
            <a:r>
              <a:rPr lang="en-US" dirty="0" err="1" smtClean="0"/>
              <a:t>parseInt</a:t>
            </a:r>
            <a:r>
              <a:rPr lang="en-US" dirty="0" smtClean="0"/>
              <a:t>("30 30 40") returns 30</a:t>
            </a:r>
            <a:endParaRPr lang="en-US" dirty="0"/>
          </a:p>
        </p:txBody>
      </p:sp>
    </p:spTree>
    <p:extLst>
      <p:ext uri="{BB962C8B-B14F-4D97-AF65-F5344CB8AC3E}">
        <p14:creationId xmlns:p14="http://schemas.microsoft.com/office/powerpoint/2010/main" val="34456225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2AE2C8-1C7C-47B6-ADBC-2DECC6A25250}" type="slidenum">
              <a:rPr lang="en-US"/>
              <a:pPr/>
              <a:t>58</a:t>
            </a:fld>
            <a:endParaRPr lang="en-US"/>
          </a:p>
        </p:txBody>
      </p:sp>
      <p:sp>
        <p:nvSpPr>
          <p:cNvPr id="223234" name="Rectangle 2"/>
          <p:cNvSpPr>
            <a:spLocks noGrp="1" noRot="1" noChangeAspect="1" noChangeArrowheads="1" noTextEdit="1"/>
          </p:cNvSpPr>
          <p:nvPr>
            <p:ph type="sldImg"/>
          </p:nvPr>
        </p:nvSpPr>
        <p:spPr>
          <a:xfrm>
            <a:off x="1265238" y="725488"/>
            <a:ext cx="4783137" cy="3587750"/>
          </a:xfrm>
          <a:ln/>
        </p:spPr>
      </p:sp>
      <p:sp>
        <p:nvSpPr>
          <p:cNvPr id="223235" name="Rectangle 3"/>
          <p:cNvSpPr>
            <a:spLocks noGrp="1" noChangeArrowheads="1"/>
          </p:cNvSpPr>
          <p:nvPr>
            <p:ph type="body" idx="1"/>
          </p:nvPr>
        </p:nvSpPr>
        <p:spPr/>
        <p:txBody>
          <a:bodyPr/>
          <a:lstStyle/>
          <a:p>
            <a:r>
              <a:rPr lang="en-US" dirty="0" smtClean="0"/>
              <a:t>A</a:t>
            </a:r>
            <a:r>
              <a:rPr lang="en-US" baseline="0" dirty="0" smtClean="0"/>
              <a:t> demonstration of JavaScript dynamically typed attribute shown here with the variable "answer" initially assigned a numeric value of 99, then subsequently assigned a string "Ninety nine" without causing a run-time error.</a:t>
            </a:r>
            <a:endParaRPr lang="en-US" dirty="0"/>
          </a:p>
        </p:txBody>
      </p:sp>
    </p:spTree>
    <p:extLst>
      <p:ext uri="{BB962C8B-B14F-4D97-AF65-F5344CB8AC3E}">
        <p14:creationId xmlns:p14="http://schemas.microsoft.com/office/powerpoint/2010/main" val="273687179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D70143-4E12-416A-9987-CA1CFAC5F066}" type="slidenum">
              <a:rPr lang="en-US"/>
              <a:pPr/>
              <a:t>59</a:t>
            </a:fld>
            <a:endParaRPr lang="en-US"/>
          </a:p>
        </p:txBody>
      </p:sp>
      <p:sp>
        <p:nvSpPr>
          <p:cNvPr id="229378" name="Rectangle 2"/>
          <p:cNvSpPr>
            <a:spLocks noGrp="1" noRot="1" noChangeAspect="1" noChangeArrowheads="1" noTextEdit="1"/>
          </p:cNvSpPr>
          <p:nvPr>
            <p:ph type="sldImg"/>
          </p:nvPr>
        </p:nvSpPr>
        <p:spPr>
          <a:xfrm>
            <a:off x="1265238" y="725488"/>
            <a:ext cx="4783137" cy="3587750"/>
          </a:xfrm>
          <a:ln/>
        </p:spPr>
      </p:sp>
      <p:sp>
        <p:nvSpPr>
          <p:cNvPr id="22937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92652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E191F2-1560-46B3-960F-291FED802E3F}" type="slidenum">
              <a:rPr lang="en-US"/>
              <a:pPr/>
              <a:t>60</a:t>
            </a:fld>
            <a:endParaRPr lang="en-US"/>
          </a:p>
        </p:txBody>
      </p:sp>
      <p:sp>
        <p:nvSpPr>
          <p:cNvPr id="230402" name="Rectangle 2"/>
          <p:cNvSpPr>
            <a:spLocks noGrp="1" noRot="1" noChangeAspect="1" noChangeArrowheads="1" noTextEdit="1"/>
          </p:cNvSpPr>
          <p:nvPr>
            <p:ph type="sldImg"/>
          </p:nvPr>
        </p:nvSpPr>
        <p:spPr>
          <a:xfrm>
            <a:off x="1265238" y="725488"/>
            <a:ext cx="4783137" cy="3587750"/>
          </a:xfrm>
          <a:ln/>
        </p:spPr>
      </p:sp>
      <p:sp>
        <p:nvSpPr>
          <p:cNvPr id="23040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95238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F40937-2E26-4CFB-85FA-8F6A0CE46D0F}" type="slidenum">
              <a:rPr lang="en-US"/>
              <a:pPr/>
              <a:t>7</a:t>
            </a:fld>
            <a:endParaRPr lang="en-US"/>
          </a:p>
        </p:txBody>
      </p:sp>
      <p:sp>
        <p:nvSpPr>
          <p:cNvPr id="206850" name="Rectangle 2"/>
          <p:cNvSpPr>
            <a:spLocks noGrp="1" noRot="1" noChangeAspect="1" noChangeArrowheads="1" noTextEdit="1"/>
          </p:cNvSpPr>
          <p:nvPr>
            <p:ph type="sldImg"/>
          </p:nvPr>
        </p:nvSpPr>
        <p:spPr>
          <a:xfrm>
            <a:off x="1265238" y="725488"/>
            <a:ext cx="4783137" cy="3587750"/>
          </a:xfrm>
          <a:ln/>
        </p:spPr>
      </p:sp>
      <p:sp>
        <p:nvSpPr>
          <p:cNvPr id="20685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7279166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25EEAA-C4F5-4780-9201-7ABB3B6A4B07}" type="slidenum">
              <a:rPr lang="en-US"/>
              <a:pPr/>
              <a:t>61</a:t>
            </a:fld>
            <a:endParaRPr lang="en-US"/>
          </a:p>
        </p:txBody>
      </p:sp>
      <p:sp>
        <p:nvSpPr>
          <p:cNvPr id="231426" name="Rectangle 2"/>
          <p:cNvSpPr>
            <a:spLocks noGrp="1" noRot="1" noChangeAspect="1" noChangeArrowheads="1" noTextEdit="1"/>
          </p:cNvSpPr>
          <p:nvPr>
            <p:ph type="sldImg"/>
          </p:nvPr>
        </p:nvSpPr>
        <p:spPr>
          <a:xfrm>
            <a:off x="1265238" y="725488"/>
            <a:ext cx="4783137" cy="3587750"/>
          </a:xfrm>
          <a:ln/>
        </p:spPr>
      </p:sp>
      <p:sp>
        <p:nvSpPr>
          <p:cNvPr id="231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648514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25EEAA-C4F5-4780-9201-7ABB3B6A4B07}" type="slidenum">
              <a:rPr lang="en-US"/>
              <a:pPr/>
              <a:t>62</a:t>
            </a:fld>
            <a:endParaRPr lang="en-US"/>
          </a:p>
        </p:txBody>
      </p:sp>
      <p:sp>
        <p:nvSpPr>
          <p:cNvPr id="231426" name="Rectangle 2"/>
          <p:cNvSpPr>
            <a:spLocks noGrp="1" noRot="1" noChangeAspect="1" noChangeArrowheads="1" noTextEdit="1"/>
          </p:cNvSpPr>
          <p:nvPr>
            <p:ph type="sldImg"/>
          </p:nvPr>
        </p:nvSpPr>
        <p:spPr>
          <a:xfrm>
            <a:off x="1265238" y="725488"/>
            <a:ext cx="4783137" cy="3587750"/>
          </a:xfrm>
          <a:ln/>
        </p:spPr>
      </p:sp>
      <p:sp>
        <p:nvSpPr>
          <p:cNvPr id="2314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616809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A2B63C-1B3E-4230-BA1E-505B12221271}" type="slidenum">
              <a:rPr lang="en-US"/>
              <a:pPr/>
              <a:t>64</a:t>
            </a:fld>
            <a:endParaRPr lang="en-US"/>
          </a:p>
        </p:txBody>
      </p:sp>
      <p:sp>
        <p:nvSpPr>
          <p:cNvPr id="232450" name="Rectangle 2"/>
          <p:cNvSpPr>
            <a:spLocks noGrp="1" noRot="1" noChangeAspect="1" noChangeArrowheads="1" noTextEdit="1"/>
          </p:cNvSpPr>
          <p:nvPr>
            <p:ph type="sldImg"/>
          </p:nvPr>
        </p:nvSpPr>
        <p:spPr>
          <a:xfrm>
            <a:off x="1265238" y="725488"/>
            <a:ext cx="4783137" cy="3587750"/>
          </a:xfrm>
          <a:ln/>
        </p:spPr>
      </p:sp>
      <p:sp>
        <p:nvSpPr>
          <p:cNvPr id="232451" name="Rectangle 3"/>
          <p:cNvSpPr>
            <a:spLocks noGrp="1" noChangeArrowheads="1"/>
          </p:cNvSpPr>
          <p:nvPr>
            <p:ph type="body" idx="1"/>
          </p:nvPr>
        </p:nvSpPr>
        <p:spPr/>
        <p:txBody>
          <a:bodyPr/>
          <a:lstStyle/>
          <a:p>
            <a:r>
              <a:rPr lang="en-US" dirty="0" smtClean="0"/>
              <a:t>JavaScript</a:t>
            </a:r>
            <a:r>
              <a:rPr lang="en-US" baseline="0" dirty="0" smtClean="0"/>
              <a:t> uses the ‘short circuit’ on logical expressions so that if the left side of the AND is false, the right side is not evaluated, and if the left side of the OR is true, the right side also not evaluated.</a:t>
            </a:r>
            <a:endParaRPr lang="en-US" dirty="0"/>
          </a:p>
        </p:txBody>
      </p:sp>
    </p:spTree>
    <p:extLst>
      <p:ext uri="{BB962C8B-B14F-4D97-AF65-F5344CB8AC3E}">
        <p14:creationId xmlns:p14="http://schemas.microsoft.com/office/powerpoint/2010/main" val="396480829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FD882E-F5BF-40EC-AD03-3EF1CC35CE08}" type="slidenum">
              <a:rPr lang="en-US"/>
              <a:pPr/>
              <a:t>65</a:t>
            </a:fld>
            <a:endParaRPr lang="en-US"/>
          </a:p>
        </p:txBody>
      </p:sp>
      <p:sp>
        <p:nvSpPr>
          <p:cNvPr id="233474" name="Rectangle 2"/>
          <p:cNvSpPr>
            <a:spLocks noGrp="1" noRot="1" noChangeAspect="1" noChangeArrowheads="1" noTextEdit="1"/>
          </p:cNvSpPr>
          <p:nvPr>
            <p:ph type="sldImg"/>
          </p:nvPr>
        </p:nvSpPr>
        <p:spPr>
          <a:xfrm>
            <a:off x="1265238" y="725488"/>
            <a:ext cx="4783137" cy="3587750"/>
          </a:xfrm>
          <a:ln/>
        </p:spPr>
      </p:sp>
      <p:sp>
        <p:nvSpPr>
          <p:cNvPr id="2334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231652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A48651-769D-41A5-9B81-2011566B2FD6}" type="slidenum">
              <a:rPr lang="en-US"/>
              <a:pPr/>
              <a:t>71</a:t>
            </a:fld>
            <a:endParaRPr lang="en-US"/>
          </a:p>
        </p:txBody>
      </p:sp>
      <p:sp>
        <p:nvSpPr>
          <p:cNvPr id="235522" name="Rectangle 2"/>
          <p:cNvSpPr>
            <a:spLocks noGrp="1" noRot="1" noChangeAspect="1" noChangeArrowheads="1" noTextEdit="1"/>
          </p:cNvSpPr>
          <p:nvPr>
            <p:ph type="sldImg"/>
          </p:nvPr>
        </p:nvSpPr>
        <p:spPr>
          <a:xfrm>
            <a:off x="1265238" y="725488"/>
            <a:ext cx="4783137" cy="3587750"/>
          </a:xfrm>
          <a:ln/>
        </p:spPr>
      </p:sp>
      <p:sp>
        <p:nvSpPr>
          <p:cNvPr id="2355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543275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116645-7E1E-4801-A175-066B6592F0C1}" type="slidenum">
              <a:rPr lang="en-US"/>
              <a:pPr/>
              <a:t>78</a:t>
            </a:fld>
            <a:endParaRPr lang="en-US"/>
          </a:p>
        </p:txBody>
      </p:sp>
      <p:sp>
        <p:nvSpPr>
          <p:cNvPr id="220162" name="Rectangle 2"/>
          <p:cNvSpPr>
            <a:spLocks noGrp="1" noRot="1" noChangeAspect="1" noChangeArrowheads="1" noTextEdit="1"/>
          </p:cNvSpPr>
          <p:nvPr>
            <p:ph type="sldImg"/>
          </p:nvPr>
        </p:nvSpPr>
        <p:spPr>
          <a:xfrm>
            <a:off x="1265238" y="725488"/>
            <a:ext cx="4783137" cy="3587750"/>
          </a:xfrm>
          <a:ln/>
        </p:spPr>
      </p:sp>
      <p:sp>
        <p:nvSpPr>
          <p:cNvPr id="2201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4425267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C8B3F9-D8FD-4ABC-84DD-01F8041264BB}" type="slidenum">
              <a:rPr lang="en-US"/>
              <a:pPr/>
              <a:t>79</a:t>
            </a:fld>
            <a:endParaRPr lang="en-US"/>
          </a:p>
        </p:txBody>
      </p:sp>
      <p:sp>
        <p:nvSpPr>
          <p:cNvPr id="236546" name="Rectangle 2"/>
          <p:cNvSpPr>
            <a:spLocks noGrp="1" noRot="1" noChangeAspect="1" noChangeArrowheads="1" noTextEdit="1"/>
          </p:cNvSpPr>
          <p:nvPr>
            <p:ph type="sldImg"/>
          </p:nvPr>
        </p:nvSpPr>
        <p:spPr>
          <a:xfrm>
            <a:off x="1265238" y="725488"/>
            <a:ext cx="4783137" cy="3587750"/>
          </a:xfrm>
          <a:ln/>
        </p:spPr>
      </p:sp>
      <p:sp>
        <p:nvSpPr>
          <p:cNvPr id="2365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6839879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910E854-3633-48CF-B563-111878CE1FB1}" type="slidenum">
              <a:rPr lang="en-US"/>
              <a:pPr/>
              <a:t>80</a:t>
            </a:fld>
            <a:endParaRPr lang="en-US"/>
          </a:p>
        </p:txBody>
      </p:sp>
      <p:sp>
        <p:nvSpPr>
          <p:cNvPr id="238594" name="Rectangle 2"/>
          <p:cNvSpPr>
            <a:spLocks noGrp="1" noRot="1" noChangeAspect="1" noChangeArrowheads="1" noTextEdit="1"/>
          </p:cNvSpPr>
          <p:nvPr>
            <p:ph type="sldImg"/>
          </p:nvPr>
        </p:nvSpPr>
        <p:spPr>
          <a:xfrm>
            <a:off x="1265238" y="725488"/>
            <a:ext cx="4783137" cy="3587750"/>
          </a:xfrm>
          <a:ln/>
        </p:spPr>
      </p:sp>
      <p:sp>
        <p:nvSpPr>
          <p:cNvPr id="2385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3584968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E61D56-8F9C-45FA-B9BB-7FB604F2C582}" type="slidenum">
              <a:rPr lang="en-US"/>
              <a:pPr/>
              <a:t>81</a:t>
            </a:fld>
            <a:endParaRPr lang="en-US"/>
          </a:p>
        </p:txBody>
      </p:sp>
      <p:sp>
        <p:nvSpPr>
          <p:cNvPr id="239618" name="Rectangle 2"/>
          <p:cNvSpPr>
            <a:spLocks noGrp="1" noRot="1" noChangeAspect="1" noChangeArrowheads="1" noTextEdit="1"/>
          </p:cNvSpPr>
          <p:nvPr>
            <p:ph type="sldImg"/>
          </p:nvPr>
        </p:nvSpPr>
        <p:spPr>
          <a:xfrm>
            <a:off x="1265238" y="725488"/>
            <a:ext cx="4783137" cy="3587750"/>
          </a:xfrm>
          <a:ln/>
        </p:spPr>
      </p:sp>
      <p:sp>
        <p:nvSpPr>
          <p:cNvPr id="2396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563759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9083C9-3263-449F-803F-0FEA9079F613}" type="slidenum">
              <a:rPr lang="en-US"/>
              <a:pPr/>
              <a:t>82</a:t>
            </a:fld>
            <a:endParaRPr lang="en-US"/>
          </a:p>
        </p:txBody>
      </p:sp>
      <p:sp>
        <p:nvSpPr>
          <p:cNvPr id="240642" name="Rectangle 2"/>
          <p:cNvSpPr>
            <a:spLocks noGrp="1" noRot="1" noChangeAspect="1" noChangeArrowheads="1" noTextEdit="1"/>
          </p:cNvSpPr>
          <p:nvPr>
            <p:ph type="sldImg"/>
          </p:nvPr>
        </p:nvSpPr>
        <p:spPr>
          <a:xfrm>
            <a:off x="1265238" y="725488"/>
            <a:ext cx="4783137" cy="3587750"/>
          </a:xfrm>
          <a:ln/>
        </p:spPr>
      </p:sp>
      <p:sp>
        <p:nvSpPr>
          <p:cNvPr id="2406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04851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37DE3D-A7BD-4976-8846-6D0FC87E0C2F}" type="slidenum">
              <a:rPr lang="en-US"/>
              <a:pPr/>
              <a:t>8</a:t>
            </a:fld>
            <a:endParaRPr lang="en-US"/>
          </a:p>
        </p:txBody>
      </p:sp>
      <p:sp>
        <p:nvSpPr>
          <p:cNvPr id="207874" name="Rectangle 2"/>
          <p:cNvSpPr>
            <a:spLocks noGrp="1" noRot="1" noChangeAspect="1" noChangeArrowheads="1" noTextEdit="1"/>
          </p:cNvSpPr>
          <p:nvPr>
            <p:ph type="sldImg"/>
          </p:nvPr>
        </p:nvSpPr>
        <p:spPr>
          <a:xfrm>
            <a:off x="1265238" y="725488"/>
            <a:ext cx="4783137" cy="3587750"/>
          </a:xfrm>
          <a:ln/>
        </p:spPr>
      </p:sp>
      <p:sp>
        <p:nvSpPr>
          <p:cNvPr id="2078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649270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119CA-F10E-4BD0-938B-C74B80439A09}" type="slidenum">
              <a:rPr lang="en-US"/>
              <a:pPr/>
              <a:t>84</a:t>
            </a:fld>
            <a:endParaRPr lang="en-US"/>
          </a:p>
        </p:txBody>
      </p:sp>
      <p:sp>
        <p:nvSpPr>
          <p:cNvPr id="242690" name="Rectangle 2"/>
          <p:cNvSpPr>
            <a:spLocks noGrp="1" noRot="1" noChangeAspect="1" noChangeArrowheads="1" noTextEdit="1"/>
          </p:cNvSpPr>
          <p:nvPr>
            <p:ph type="sldImg"/>
          </p:nvPr>
        </p:nvSpPr>
        <p:spPr>
          <a:xfrm>
            <a:off x="1265238" y="725488"/>
            <a:ext cx="4783137" cy="3587750"/>
          </a:xfrm>
          <a:ln/>
        </p:spPr>
      </p:sp>
      <p:sp>
        <p:nvSpPr>
          <p:cNvPr id="242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450220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http://www.cs.duke.edu/~ola/patterns/plopd/loops.html</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89</a:t>
            </a:fld>
            <a:endParaRPr lang="en-US"/>
          </a:p>
        </p:txBody>
      </p:sp>
    </p:spTree>
    <p:extLst>
      <p:ext uri="{BB962C8B-B14F-4D97-AF65-F5344CB8AC3E}">
        <p14:creationId xmlns:p14="http://schemas.microsoft.com/office/powerpoint/2010/main" val="27553000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http://www.cs.duke.edu/~ola/patterns/plopd/loops.html</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90</a:t>
            </a:fld>
            <a:endParaRPr lang="en-US"/>
          </a:p>
        </p:txBody>
      </p:sp>
    </p:spTree>
    <p:extLst>
      <p:ext uri="{BB962C8B-B14F-4D97-AF65-F5344CB8AC3E}">
        <p14:creationId xmlns:p14="http://schemas.microsoft.com/office/powerpoint/2010/main" val="21613306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http://jsperf.com/caching-array-length/4</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93</a:t>
            </a:fld>
            <a:endParaRPr lang="en-US"/>
          </a:p>
        </p:txBody>
      </p:sp>
    </p:spTree>
    <p:extLst>
      <p:ext uri="{BB962C8B-B14F-4D97-AF65-F5344CB8AC3E}">
        <p14:creationId xmlns:p14="http://schemas.microsoft.com/office/powerpoint/2010/main" val="210465501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6119CA-F10E-4BD0-938B-C74B80439A09}" type="slidenum">
              <a:rPr lang="en-US"/>
              <a:pPr/>
              <a:t>110</a:t>
            </a:fld>
            <a:endParaRPr lang="en-US"/>
          </a:p>
        </p:txBody>
      </p:sp>
      <p:sp>
        <p:nvSpPr>
          <p:cNvPr id="242690" name="Rectangle 2"/>
          <p:cNvSpPr>
            <a:spLocks noGrp="1" noRot="1" noChangeAspect="1" noChangeArrowheads="1" noTextEdit="1"/>
          </p:cNvSpPr>
          <p:nvPr>
            <p:ph type="sldImg"/>
          </p:nvPr>
        </p:nvSpPr>
        <p:spPr>
          <a:xfrm>
            <a:off x="1265238" y="725488"/>
            <a:ext cx="4783137" cy="3587750"/>
          </a:xfrm>
          <a:ln/>
        </p:spPr>
      </p:sp>
      <p:sp>
        <p:nvSpPr>
          <p:cNvPr id="24269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1368648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t>/[a-z]/ is the regular expression for searching for a-z;  /[a-z]/</a:t>
            </a:r>
            <a:r>
              <a:rPr lang="en-CA" dirty="0" err="1" smtClean="0"/>
              <a:t>i</a:t>
            </a:r>
            <a:r>
              <a:rPr lang="en-CA" baseline="0" dirty="0" smtClean="0"/>
              <a:t> means case insensitive a-z or A-Z; any other characters are not encoded in this example</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112</a:t>
            </a:fld>
            <a:endParaRPr lang="en-US"/>
          </a:p>
        </p:txBody>
      </p:sp>
    </p:spTree>
    <p:extLst>
      <p:ext uri="{BB962C8B-B14F-4D97-AF65-F5344CB8AC3E}">
        <p14:creationId xmlns:p14="http://schemas.microsoft.com/office/powerpoint/2010/main" val="252518044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6435B7-C5EB-4E32-9820-2E01A9C731CB}" type="slidenum">
              <a:rPr lang="en-US"/>
              <a:pPr/>
              <a:t>115</a:t>
            </a:fld>
            <a:endParaRPr lang="en-US"/>
          </a:p>
        </p:txBody>
      </p:sp>
      <p:sp>
        <p:nvSpPr>
          <p:cNvPr id="243714" name="Rectangle 2"/>
          <p:cNvSpPr>
            <a:spLocks noGrp="1" noRot="1" noChangeAspect="1" noChangeArrowheads="1" noTextEdit="1"/>
          </p:cNvSpPr>
          <p:nvPr>
            <p:ph type="sldImg"/>
          </p:nvPr>
        </p:nvSpPr>
        <p:spPr>
          <a:xfrm>
            <a:off x="1265238" y="725488"/>
            <a:ext cx="4783137" cy="3587750"/>
          </a:xfrm>
          <a:ln/>
        </p:spPr>
      </p:sp>
      <p:sp>
        <p:nvSpPr>
          <p:cNvPr id="2437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84159288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E498D7-1BE1-497F-9FC9-572E0FD9B90B}" type="slidenum">
              <a:rPr lang="en-US"/>
              <a:pPr/>
              <a:t>116</a:t>
            </a:fld>
            <a:endParaRPr lang="en-US"/>
          </a:p>
        </p:txBody>
      </p:sp>
      <p:sp>
        <p:nvSpPr>
          <p:cNvPr id="244738" name="Rectangle 2"/>
          <p:cNvSpPr>
            <a:spLocks noGrp="1" noRot="1" noChangeAspect="1" noChangeArrowheads="1" noTextEdit="1"/>
          </p:cNvSpPr>
          <p:nvPr>
            <p:ph type="sldImg"/>
          </p:nvPr>
        </p:nvSpPr>
        <p:spPr>
          <a:xfrm>
            <a:off x="1265238" y="725488"/>
            <a:ext cx="4783137" cy="3587750"/>
          </a:xfrm>
          <a:ln/>
        </p:spPr>
      </p:sp>
      <p:sp>
        <p:nvSpPr>
          <p:cNvPr id="2447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531047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2647A2-F759-4CC2-B7F6-620337439D65}" type="slidenum">
              <a:rPr lang="en-US"/>
              <a:pPr/>
              <a:t>117</a:t>
            </a:fld>
            <a:endParaRPr lang="en-US"/>
          </a:p>
        </p:txBody>
      </p:sp>
      <p:sp>
        <p:nvSpPr>
          <p:cNvPr id="245762" name="Rectangle 2"/>
          <p:cNvSpPr>
            <a:spLocks noGrp="1" noRot="1" noChangeAspect="1" noChangeArrowheads="1" noTextEdit="1"/>
          </p:cNvSpPr>
          <p:nvPr>
            <p:ph type="sldImg"/>
          </p:nvPr>
        </p:nvSpPr>
        <p:spPr>
          <a:xfrm>
            <a:off x="1265238" y="725488"/>
            <a:ext cx="4783137" cy="3587750"/>
          </a:xfrm>
          <a:ln/>
        </p:spPr>
      </p:sp>
      <p:sp>
        <p:nvSpPr>
          <p:cNvPr id="2457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746068934"/>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C6C0F8-F611-4F8B-A510-73938887F5F5}" type="slidenum">
              <a:rPr lang="en-US"/>
              <a:pPr/>
              <a:t>118</a:t>
            </a:fld>
            <a:endParaRPr lang="en-US"/>
          </a:p>
        </p:txBody>
      </p:sp>
      <p:sp>
        <p:nvSpPr>
          <p:cNvPr id="246786" name="Rectangle 2"/>
          <p:cNvSpPr>
            <a:spLocks noGrp="1" noRot="1" noChangeAspect="1" noChangeArrowheads="1" noTextEdit="1"/>
          </p:cNvSpPr>
          <p:nvPr>
            <p:ph type="sldImg"/>
          </p:nvPr>
        </p:nvSpPr>
        <p:spPr>
          <a:xfrm>
            <a:off x="1265238" y="725488"/>
            <a:ext cx="4783137" cy="3587750"/>
          </a:xfrm>
          <a:ln/>
        </p:spPr>
      </p:sp>
      <p:sp>
        <p:nvSpPr>
          <p:cNvPr id="2467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19622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http://trends.builtwith.com/docinfo/Javascript</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9</a:t>
            </a:fld>
            <a:endParaRPr lang="en-US"/>
          </a:p>
        </p:txBody>
      </p:sp>
    </p:spTree>
    <p:extLst>
      <p:ext uri="{BB962C8B-B14F-4D97-AF65-F5344CB8AC3E}">
        <p14:creationId xmlns:p14="http://schemas.microsoft.com/office/powerpoint/2010/main" val="122009085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https://developer.mozilla.org/en-US/docs/JavaScript/Reference/Scope_Cheatsheet</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133</a:t>
            </a:fld>
            <a:endParaRPr lang="en-US"/>
          </a:p>
        </p:txBody>
      </p:sp>
    </p:spTree>
    <p:extLst>
      <p:ext uri="{BB962C8B-B14F-4D97-AF65-F5344CB8AC3E}">
        <p14:creationId xmlns:p14="http://schemas.microsoft.com/office/powerpoint/2010/main" val="2385506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B7266-FB2D-4E5C-B63E-3899FCC90BD2}" type="slidenum">
              <a:rPr lang="en-US"/>
              <a:pPr/>
              <a:t>135</a:t>
            </a:fld>
            <a:endParaRPr lang="en-US"/>
          </a:p>
        </p:txBody>
      </p:sp>
      <p:sp>
        <p:nvSpPr>
          <p:cNvPr id="247810" name="Rectangle 2"/>
          <p:cNvSpPr>
            <a:spLocks noGrp="1" noRot="1" noChangeAspect="1" noChangeArrowheads="1" noTextEdit="1"/>
          </p:cNvSpPr>
          <p:nvPr>
            <p:ph type="sldImg"/>
          </p:nvPr>
        </p:nvSpPr>
        <p:spPr>
          <a:xfrm>
            <a:off x="1265238" y="725488"/>
            <a:ext cx="4783137" cy="3587750"/>
          </a:xfrm>
          <a:ln/>
        </p:spPr>
      </p:sp>
      <p:sp>
        <p:nvSpPr>
          <p:cNvPr id="247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9735977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B7266-FB2D-4E5C-B63E-3899FCC90BD2}" type="slidenum">
              <a:rPr lang="en-US"/>
              <a:pPr/>
              <a:t>136</a:t>
            </a:fld>
            <a:endParaRPr lang="en-US"/>
          </a:p>
        </p:txBody>
      </p:sp>
      <p:sp>
        <p:nvSpPr>
          <p:cNvPr id="247810" name="Rectangle 2"/>
          <p:cNvSpPr>
            <a:spLocks noGrp="1" noRot="1" noChangeAspect="1" noChangeArrowheads="1" noTextEdit="1"/>
          </p:cNvSpPr>
          <p:nvPr>
            <p:ph type="sldImg"/>
          </p:nvPr>
        </p:nvSpPr>
        <p:spPr>
          <a:xfrm>
            <a:off x="1265238" y="725488"/>
            <a:ext cx="4783137" cy="3587750"/>
          </a:xfrm>
          <a:ln/>
        </p:spPr>
      </p:sp>
      <p:sp>
        <p:nvSpPr>
          <p:cNvPr id="247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05096807"/>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B7266-FB2D-4E5C-B63E-3899FCC90BD2}" type="slidenum">
              <a:rPr lang="en-US"/>
              <a:pPr/>
              <a:t>138</a:t>
            </a:fld>
            <a:endParaRPr lang="en-US"/>
          </a:p>
        </p:txBody>
      </p:sp>
      <p:sp>
        <p:nvSpPr>
          <p:cNvPr id="247810" name="Rectangle 2"/>
          <p:cNvSpPr>
            <a:spLocks noGrp="1" noRot="1" noChangeAspect="1" noChangeArrowheads="1" noTextEdit="1"/>
          </p:cNvSpPr>
          <p:nvPr>
            <p:ph type="sldImg"/>
          </p:nvPr>
        </p:nvSpPr>
        <p:spPr>
          <a:xfrm>
            <a:off x="1265238" y="725488"/>
            <a:ext cx="4783137" cy="3587750"/>
          </a:xfrm>
          <a:ln/>
        </p:spPr>
      </p:sp>
      <p:sp>
        <p:nvSpPr>
          <p:cNvPr id="247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4033779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B7266-FB2D-4E5C-B63E-3899FCC90BD2}" type="slidenum">
              <a:rPr lang="en-US"/>
              <a:pPr/>
              <a:t>140</a:t>
            </a:fld>
            <a:endParaRPr lang="en-US"/>
          </a:p>
        </p:txBody>
      </p:sp>
      <p:sp>
        <p:nvSpPr>
          <p:cNvPr id="247810" name="Rectangle 2"/>
          <p:cNvSpPr>
            <a:spLocks noGrp="1" noRot="1" noChangeAspect="1" noChangeArrowheads="1" noTextEdit="1"/>
          </p:cNvSpPr>
          <p:nvPr>
            <p:ph type="sldImg"/>
          </p:nvPr>
        </p:nvSpPr>
        <p:spPr>
          <a:xfrm>
            <a:off x="1265238" y="725488"/>
            <a:ext cx="4783137" cy="3587750"/>
          </a:xfrm>
          <a:ln/>
        </p:spPr>
      </p:sp>
      <p:sp>
        <p:nvSpPr>
          <p:cNvPr id="247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8247153"/>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B7266-FB2D-4E5C-B63E-3899FCC90BD2}" type="slidenum">
              <a:rPr lang="en-US"/>
              <a:pPr/>
              <a:t>142</a:t>
            </a:fld>
            <a:endParaRPr lang="en-US"/>
          </a:p>
        </p:txBody>
      </p:sp>
      <p:sp>
        <p:nvSpPr>
          <p:cNvPr id="247810" name="Rectangle 2"/>
          <p:cNvSpPr>
            <a:spLocks noGrp="1" noRot="1" noChangeAspect="1" noChangeArrowheads="1" noTextEdit="1"/>
          </p:cNvSpPr>
          <p:nvPr>
            <p:ph type="sldImg"/>
          </p:nvPr>
        </p:nvSpPr>
        <p:spPr>
          <a:xfrm>
            <a:off x="1265238" y="725488"/>
            <a:ext cx="4783137" cy="3587750"/>
          </a:xfrm>
          <a:ln/>
        </p:spPr>
      </p:sp>
      <p:sp>
        <p:nvSpPr>
          <p:cNvPr id="24781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153198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smtClean="0">
                <a:hlinkClick r:id="rId3"/>
              </a:rPr>
              <a:t>https://developer.mozilla.org/en-US/docs/JavaScript/New_in_JavaScript/1.7?redirectlocale=en-US&amp;redirectslug=New_in_JavaScript_1.7#Block_scope_with_let</a:t>
            </a:r>
            <a:endParaRPr lang="en-CA" dirty="0"/>
          </a:p>
        </p:txBody>
      </p:sp>
      <p:sp>
        <p:nvSpPr>
          <p:cNvPr id="4" name="Slide Number Placeholder 3"/>
          <p:cNvSpPr>
            <a:spLocks noGrp="1"/>
          </p:cNvSpPr>
          <p:nvPr>
            <p:ph type="sldNum" sz="quarter" idx="10"/>
          </p:nvPr>
        </p:nvSpPr>
        <p:spPr/>
        <p:txBody>
          <a:bodyPr/>
          <a:lstStyle/>
          <a:p>
            <a:fld id="{112E9611-3A88-4359-B3C0-49533998A31C}" type="slidenum">
              <a:rPr lang="en-US" smtClean="0"/>
              <a:pPr/>
              <a:t>169</a:t>
            </a:fld>
            <a:endParaRPr lang="en-US"/>
          </a:p>
        </p:txBody>
      </p:sp>
    </p:spTree>
    <p:extLst>
      <p:ext uri="{BB962C8B-B14F-4D97-AF65-F5344CB8AC3E}">
        <p14:creationId xmlns:p14="http://schemas.microsoft.com/office/powerpoint/2010/main" val="3396875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C482CD-8EE3-41A7-B88F-E120390B62AD}" type="slidenum">
              <a:rPr lang="en-US"/>
              <a:pPr/>
              <a:t>13</a:t>
            </a:fld>
            <a:endParaRPr lang="en-US"/>
          </a:p>
        </p:txBody>
      </p:sp>
      <p:sp>
        <p:nvSpPr>
          <p:cNvPr id="208898" name="Rectangle 2"/>
          <p:cNvSpPr>
            <a:spLocks noGrp="1" noRot="1" noChangeAspect="1" noChangeArrowheads="1" noTextEdit="1"/>
          </p:cNvSpPr>
          <p:nvPr>
            <p:ph type="sldImg"/>
          </p:nvPr>
        </p:nvSpPr>
        <p:spPr>
          <a:xfrm>
            <a:off x="1265238" y="725488"/>
            <a:ext cx="4783137" cy="3587750"/>
          </a:xfrm>
          <a:ln/>
        </p:spPr>
      </p:sp>
      <p:sp>
        <p:nvSpPr>
          <p:cNvPr id="208899" name="Rectangle 3"/>
          <p:cNvSpPr>
            <a:spLocks noGrp="1" noChangeArrowheads="1"/>
          </p:cNvSpPr>
          <p:nvPr>
            <p:ph type="body" idx="1"/>
          </p:nvPr>
        </p:nvSpPr>
        <p:spPr/>
        <p:txBody>
          <a:bodyPr/>
          <a:lstStyle/>
          <a:p>
            <a:r>
              <a:rPr lang="en-CA" dirty="0" smtClean="0">
                <a:hlinkClick r:id="rId3"/>
              </a:rPr>
              <a:t>http://dev.w3.org/html5/spec/single-page.html#script</a:t>
            </a:r>
            <a:endParaRPr lang="en-US" dirty="0"/>
          </a:p>
        </p:txBody>
      </p:sp>
    </p:spTree>
    <p:extLst>
      <p:ext uri="{BB962C8B-B14F-4D97-AF65-F5344CB8AC3E}">
        <p14:creationId xmlns:p14="http://schemas.microsoft.com/office/powerpoint/2010/main" val="115451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FDE598-5C69-4300-839B-ECBB93C2C3CF}" type="slidenum">
              <a:rPr lang="en-US"/>
              <a:pPr/>
              <a:t>14</a:t>
            </a:fld>
            <a:endParaRPr lang="en-US"/>
          </a:p>
        </p:txBody>
      </p:sp>
      <p:sp>
        <p:nvSpPr>
          <p:cNvPr id="209922" name="Rectangle 2"/>
          <p:cNvSpPr>
            <a:spLocks noGrp="1" noRot="1" noChangeAspect="1" noChangeArrowheads="1" noTextEdit="1"/>
          </p:cNvSpPr>
          <p:nvPr>
            <p:ph type="sldImg"/>
          </p:nvPr>
        </p:nvSpPr>
        <p:spPr>
          <a:xfrm>
            <a:off x="1265238" y="725488"/>
            <a:ext cx="4783137" cy="3587750"/>
          </a:xfrm>
          <a:ln/>
        </p:spPr>
      </p:sp>
      <p:sp>
        <p:nvSpPr>
          <p:cNvPr id="209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37852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4C76FE-620F-473D-A607-ACD3AAD332A9}" type="slidenum">
              <a:rPr lang="en-US"/>
              <a:pPr/>
              <a:t>15</a:t>
            </a:fld>
            <a:endParaRPr lang="en-US"/>
          </a:p>
        </p:txBody>
      </p:sp>
      <p:sp>
        <p:nvSpPr>
          <p:cNvPr id="210946" name="Rectangle 2"/>
          <p:cNvSpPr>
            <a:spLocks noGrp="1" noRot="1" noChangeAspect="1" noChangeArrowheads="1" noTextEdit="1"/>
          </p:cNvSpPr>
          <p:nvPr>
            <p:ph type="sldImg"/>
          </p:nvPr>
        </p:nvSpPr>
        <p:spPr>
          <a:xfrm>
            <a:off x="1265238" y="725488"/>
            <a:ext cx="4783137" cy="3587750"/>
          </a:xfrm>
          <a:ln/>
        </p:spPr>
      </p:sp>
      <p:sp>
        <p:nvSpPr>
          <p:cNvPr id="2109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96649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A20B36-B236-4488-B76C-C3C354C871F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A33517-DDF4-4113-910D-42AE5B01726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5FADD-E426-4510-AD64-138E0696AFA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B5975B-265B-4329-BBA9-397B0FF963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948B7B-4C12-4D89-B1E0-E9F9D051C8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7F7561-FC65-4E5F-9B00-47FE755BF4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6466BA-436A-48C2-8DC2-69DAEBA5CD0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5E90DB-4F7A-42BA-9145-7657D8B7E5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D8D650-A441-49B9-B450-19A4A2BB73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7261F5-3ADC-4D65-AC00-39A57AF99A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137700-F175-45B8-B06E-912241F0A39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469217-9A72-4211-9EA4-CABE113F1E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coffeescript.org/" TargetMode="External"/><Relationship Id="rId2" Type="http://schemas.openxmlformats.org/officeDocument/2006/relationships/hyperlink" Target="http://www.dartlang.org/docs/spec/latest/dart-language-specification.html" TargetMode="External"/><Relationship Id="rId1" Type="http://schemas.openxmlformats.org/officeDocument/2006/relationships/slideLayout" Target="../slideLayouts/slideLayout2.xml"/><Relationship Id="rId4" Type="http://schemas.openxmlformats.org/officeDocument/2006/relationships/hyperlink" Target="http://opalang.org/" TargetMode="Externa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developer.mozilla.org/en-US/docs/JavaScript/Reference/Global_Objects/Date"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developer.mozilla.org/en/JavaScript/Reference/Global_Objects/Date/"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hyperlink" Target="http://momentjs.com/" TargetMode="External"/><Relationship Id="rId2" Type="http://schemas.openxmlformats.org/officeDocument/2006/relationships/hyperlink" Target="http://www.datejs.com/" TargetMode="External"/><Relationship Id="rId1" Type="http://schemas.openxmlformats.org/officeDocument/2006/relationships/slideLayout" Target="../slideLayouts/slideLayout2.xml"/><Relationship Id="rId5" Type="http://schemas.openxmlformats.org/officeDocument/2006/relationships/hyperlink" Target="http://depressedpress.com/javascript-extensions/dp_dateextensions/" TargetMode="External"/><Relationship Id="rId4" Type="http://schemas.openxmlformats.org/officeDocument/2006/relationships/hyperlink" Target="http://blog.stevenlevithan.com/archives/date-time-format" TargetMode="Externa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3" Type="http://schemas.openxmlformats.org/officeDocument/2006/relationships/hyperlink" Target="http://www.reddit.com/r/javascript/comments/fqht8/references_for_javascript_mastery/" TargetMode="External"/><Relationship Id="rId7" Type="http://schemas.openxmlformats.org/officeDocument/2006/relationships/hyperlink" Target="https://developer.mozilla.org/en-US/docs" TargetMode="External"/><Relationship Id="rId2" Type="http://schemas.openxmlformats.org/officeDocument/2006/relationships/hyperlink" Target="http://www.ecma-international.org/publications/standards/Ecma-262.htm" TargetMode="External"/><Relationship Id="rId1" Type="http://schemas.openxmlformats.org/officeDocument/2006/relationships/slideLayout" Target="../slideLayouts/slideLayout2.xml"/><Relationship Id="rId6" Type="http://schemas.openxmlformats.org/officeDocument/2006/relationships/hyperlink" Target="http://reference.sitepoint.com/css" TargetMode="External"/><Relationship Id="rId5" Type="http://schemas.openxmlformats.org/officeDocument/2006/relationships/hyperlink" Target="http://code.google.com/edu/submissions/html-css-javascript/" TargetMode="External"/><Relationship Id="rId4" Type="http://schemas.openxmlformats.org/officeDocument/2006/relationships/hyperlink" Target="http://www.w3.org/community/webed/wiki/Main_Pag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javascript.crockford.com/code.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hyperlink" Target="https://developer.mozilla.org/en/JavaScript/Reference/Reserved_Words"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developer.mozilla.org/en/JavaScript/Reference/Global_Objects/Strin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jsfiddle.net/Stevelang/vpenh/"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hyperlink" Target="http://javascriptweblog.wordpress.com/2010/04/19/how-evil-is-eval/"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w3schools.com/jsref/tryit.asp?filename=tryjsref_date" TargetMode="Externa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JavaScript</a:t>
            </a:r>
            <a:endParaRPr lang="en-CA" dirty="0"/>
          </a:p>
        </p:txBody>
      </p:sp>
      <p:sp>
        <p:nvSpPr>
          <p:cNvPr id="3" name="Subtitle 2"/>
          <p:cNvSpPr>
            <a:spLocks noGrp="1"/>
          </p:cNvSpPr>
          <p:nvPr>
            <p:ph type="subTitle" idx="1"/>
          </p:nvPr>
        </p:nvSpPr>
        <p:spPr/>
        <p:txBody>
          <a:bodyPr/>
          <a:lstStyle/>
          <a:p>
            <a:r>
              <a:rPr lang="en-CA" dirty="0" smtClean="0"/>
              <a:t>Introduction</a:t>
            </a:r>
            <a:endParaRPr lang="en-CA" dirty="0"/>
          </a:p>
        </p:txBody>
      </p:sp>
      <p:sp>
        <p:nvSpPr>
          <p:cNvPr id="4" name="Slide Number Placeholder 3"/>
          <p:cNvSpPr>
            <a:spLocks noGrp="1"/>
          </p:cNvSpPr>
          <p:nvPr>
            <p:ph type="sldNum" sz="quarter" idx="12"/>
          </p:nvPr>
        </p:nvSpPr>
        <p:spPr/>
        <p:txBody>
          <a:bodyPr/>
          <a:lstStyle/>
          <a:p>
            <a:fld id="{B9A20B36-B236-4488-B76C-C3C354C871FF}"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8229600" cy="1143000"/>
          </a:xfrm>
        </p:spPr>
        <p:txBody>
          <a:bodyPr/>
          <a:lstStyle/>
          <a:p>
            <a:r>
              <a:rPr lang="en-US" dirty="0" smtClean="0"/>
              <a:t>Alternatives to JavaScript</a:t>
            </a:r>
            <a:endParaRPr lang="en-CA" dirty="0"/>
          </a:p>
        </p:txBody>
      </p:sp>
      <p:sp>
        <p:nvSpPr>
          <p:cNvPr id="3" name="Content Placeholder 2"/>
          <p:cNvSpPr>
            <a:spLocks noGrp="1"/>
          </p:cNvSpPr>
          <p:nvPr>
            <p:ph idx="1"/>
          </p:nvPr>
        </p:nvSpPr>
        <p:spPr>
          <a:xfrm>
            <a:off x="457200" y="1052737"/>
            <a:ext cx="8229600" cy="4680520"/>
          </a:xfrm>
        </p:spPr>
        <p:txBody>
          <a:bodyPr>
            <a:normAutofit fontScale="55000" lnSpcReduction="20000"/>
          </a:bodyPr>
          <a:lstStyle/>
          <a:p>
            <a:r>
              <a:rPr lang="en-US" dirty="0" smtClean="0"/>
              <a:t>Google Dart</a:t>
            </a:r>
          </a:p>
          <a:p>
            <a:pPr lvl="1"/>
            <a:r>
              <a:rPr lang="en-CA" sz="2900" dirty="0" smtClean="0">
                <a:hlinkClick r:id="rId2"/>
              </a:rPr>
              <a:t>http://www.dartlang.org/docs/spec/latest/dart-language-specification.html</a:t>
            </a:r>
            <a:endParaRPr lang="en-CA" sz="2900" dirty="0" smtClean="0"/>
          </a:p>
          <a:p>
            <a:pPr lvl="1"/>
            <a:r>
              <a:rPr lang="en-US" sz="2900" dirty="0" smtClean="0"/>
              <a:t>supported only by Google Chrome  (as of May 2012)</a:t>
            </a:r>
          </a:p>
          <a:p>
            <a:pPr lvl="1"/>
            <a:r>
              <a:rPr lang="en-US" sz="2900" dirty="0" smtClean="0"/>
              <a:t>syntax similar to C</a:t>
            </a:r>
          </a:p>
          <a:p>
            <a:r>
              <a:rPr lang="en-US" dirty="0" err="1" smtClean="0"/>
              <a:t>CoffeeScript</a:t>
            </a:r>
            <a:endParaRPr lang="en-US" dirty="0" smtClean="0"/>
          </a:p>
          <a:p>
            <a:pPr lvl="1"/>
            <a:r>
              <a:rPr lang="en-US" dirty="0" smtClean="0">
                <a:hlinkClick r:id="rId3"/>
              </a:rPr>
              <a:t>http://www.coffeescript.org</a:t>
            </a:r>
            <a:endParaRPr lang="en-US" dirty="0" smtClean="0"/>
          </a:p>
          <a:p>
            <a:pPr lvl="1"/>
            <a:r>
              <a:rPr lang="en-US" dirty="0" err="1" smtClean="0"/>
              <a:t>transcompiles</a:t>
            </a:r>
            <a:r>
              <a:rPr lang="en-US" dirty="0" smtClean="0"/>
              <a:t> to JavaScript</a:t>
            </a:r>
          </a:p>
          <a:p>
            <a:pPr lvl="1"/>
            <a:r>
              <a:rPr lang="en-US" dirty="0" smtClean="0"/>
              <a:t>language adds syntactic sugar from Ruby, Python, and Haskell</a:t>
            </a:r>
          </a:p>
          <a:p>
            <a:r>
              <a:rPr lang="en-US" dirty="0" err="1" smtClean="0"/>
              <a:t>Haxe</a:t>
            </a:r>
            <a:endParaRPr lang="en-US" dirty="0" smtClean="0"/>
          </a:p>
          <a:p>
            <a:pPr lvl="1"/>
            <a:r>
              <a:rPr lang="en-US" dirty="0" smtClean="0"/>
              <a:t>http://haxe.org</a:t>
            </a:r>
          </a:p>
          <a:p>
            <a:pPr lvl="1"/>
            <a:r>
              <a:rPr lang="en-US" dirty="0" smtClean="0"/>
              <a:t>compiles to Adobe Flash, PHP, or JavaScript</a:t>
            </a:r>
          </a:p>
          <a:p>
            <a:r>
              <a:rPr lang="en-US" dirty="0" err="1" smtClean="0"/>
              <a:t>Opa</a:t>
            </a:r>
            <a:endParaRPr lang="en-US" dirty="0" smtClean="0"/>
          </a:p>
          <a:p>
            <a:pPr lvl="1"/>
            <a:r>
              <a:rPr lang="en-US" dirty="0" smtClean="0">
                <a:hlinkClick r:id="rId4"/>
              </a:rPr>
              <a:t>http://opalang.org</a:t>
            </a:r>
            <a:endParaRPr lang="en-US" dirty="0" smtClean="0"/>
          </a:p>
          <a:p>
            <a:pPr lvl="1"/>
            <a:r>
              <a:rPr lang="en-US" dirty="0" smtClean="0"/>
              <a:t>Can be used for client-side and server-side scripting</a:t>
            </a:r>
          </a:p>
          <a:p>
            <a:pPr lvl="1"/>
            <a:r>
              <a:rPr lang="en-US" dirty="0" smtClean="0"/>
              <a:t>Influenced by </a:t>
            </a:r>
            <a:r>
              <a:rPr lang="en-US" dirty="0" err="1" smtClean="0"/>
              <a:t>Ocaml</a:t>
            </a:r>
            <a:r>
              <a:rPr lang="en-US" dirty="0" smtClean="0"/>
              <a:t> and </a:t>
            </a:r>
            <a:r>
              <a:rPr lang="en-US" dirty="0" err="1" smtClean="0"/>
              <a:t>Erlang</a:t>
            </a:r>
            <a:r>
              <a:rPr lang="en-US" dirty="0" smtClean="0"/>
              <a:t> programming languages</a:t>
            </a:r>
          </a:p>
          <a:p>
            <a:r>
              <a:rPr lang="en-US" dirty="0" smtClean="0"/>
              <a:t>Google Web Toolkit, </a:t>
            </a:r>
            <a:r>
              <a:rPr lang="en-US" dirty="0" err="1" smtClean="0"/>
              <a:t>RubyJS</a:t>
            </a:r>
            <a:r>
              <a:rPr lang="en-US" dirty="0" smtClean="0"/>
              <a:t>, </a:t>
            </a:r>
            <a:r>
              <a:rPr lang="en-US" dirty="0" err="1" smtClean="0"/>
              <a:t>Pyjamas</a:t>
            </a:r>
            <a:endParaRPr lang="en-US" dirty="0" smtClean="0"/>
          </a:p>
          <a:p>
            <a:pPr lvl="1"/>
            <a:r>
              <a:rPr lang="en-US" dirty="0" smtClean="0"/>
              <a:t>Use Java language to manage web front end applications </a:t>
            </a:r>
          </a:p>
          <a:p>
            <a:pPr lvl="1"/>
            <a:r>
              <a:rPr lang="en-US" dirty="0" err="1" smtClean="0"/>
              <a:t>RubyJS</a:t>
            </a:r>
            <a:r>
              <a:rPr lang="en-US" dirty="0" smtClean="0"/>
              <a:t> is the Ruby language implementation, </a:t>
            </a:r>
            <a:r>
              <a:rPr lang="en-US" dirty="0" err="1" smtClean="0"/>
              <a:t>Pyjamas</a:t>
            </a:r>
            <a:r>
              <a:rPr lang="en-US" dirty="0" smtClean="0"/>
              <a:t> is the python language implementation</a:t>
            </a:r>
          </a:p>
          <a:p>
            <a:pPr>
              <a:buNone/>
            </a:pP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a:t>
            </a:fld>
            <a:endParaRPr lang="en-US"/>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lnSpcReduction="10000"/>
          </a:bodyPr>
          <a:lstStyle/>
          <a:p>
            <a:r>
              <a:rPr lang="en-US" dirty="0" smtClean="0"/>
              <a:t>the break statement terminates the innermost while, do while, for, or switch immediately and transfers control to the following statement</a:t>
            </a:r>
          </a:p>
          <a:p>
            <a:r>
              <a:rPr lang="en-US" dirty="0" smtClean="0"/>
              <a:t>the break </a:t>
            </a:r>
            <a:r>
              <a:rPr lang="en-US" i="1" dirty="0" smtClean="0"/>
              <a:t>label</a:t>
            </a:r>
            <a:r>
              <a:rPr lang="en-US" dirty="0" smtClean="0"/>
              <a:t> form terminates the specified enclosing label statement</a:t>
            </a:r>
          </a:p>
          <a:p>
            <a:pPr>
              <a:buNone/>
            </a:pPr>
            <a:r>
              <a:rPr lang="en-US" sz="2400" dirty="0" smtClean="0">
                <a:latin typeface="Consolas" pitchFamily="49" charset="0"/>
                <a:cs typeface="Consolas" pitchFamily="49" charset="0"/>
              </a:rPr>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n;</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for (n = 0; n &lt; 10; n++ ) {</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  if ( n == 5 )</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      break;     // immediately exit for loop</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   // n is 5</a:t>
            </a:r>
            <a:endParaRPr lang="en-CA" sz="2400"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another example of the break in an iteration</a:t>
            </a:r>
          </a:p>
          <a:p>
            <a:pPr>
              <a:buNone/>
            </a:pPr>
            <a:r>
              <a:rPr lang="en-US" dirty="0" smtClean="0"/>
              <a:t>while (true) {</a:t>
            </a:r>
          </a:p>
          <a:p>
            <a:pPr>
              <a:buNone/>
            </a:pPr>
            <a:r>
              <a:rPr lang="en-US" dirty="0" smtClean="0"/>
              <a:t>     … continuously process some steps</a:t>
            </a:r>
          </a:p>
          <a:p>
            <a:pPr>
              <a:buNone/>
            </a:pPr>
            <a:r>
              <a:rPr lang="en-US" dirty="0" smtClean="0"/>
              <a:t>     … if ( a condition becomes true ) </a:t>
            </a:r>
          </a:p>
          <a:p>
            <a:pPr>
              <a:buNone/>
            </a:pPr>
            <a:r>
              <a:rPr lang="en-US" dirty="0" smtClean="0"/>
              <a:t>                  break;</a:t>
            </a:r>
          </a:p>
          <a:p>
            <a:pPr>
              <a:buNone/>
            </a:pPr>
            <a:r>
              <a:rPr lang="en-US" dirty="0" smtClean="0"/>
              <a:t>}</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the continue statement immediately causes the iteration body to start at the next cycle</a:t>
            </a:r>
          </a:p>
          <a:p>
            <a:pPr lvl="1"/>
            <a:r>
              <a:rPr lang="en-US" dirty="0" smtClean="0"/>
              <a:t>subsequent statements in the iteration body are not executed in the current cycle</a:t>
            </a:r>
          </a:p>
          <a:p>
            <a:pPr lvl="1"/>
            <a:r>
              <a:rPr lang="en-US" dirty="0" smtClean="0"/>
              <a:t>execution begins at the start of the iteration body (while loop) or with the counter increment (for loop)</a:t>
            </a:r>
          </a:p>
          <a:p>
            <a:pPr lvl="1"/>
            <a:r>
              <a:rPr lang="en-US" dirty="0" smtClean="0"/>
              <a:t>continue may be used only within the for or while loop</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103</a:t>
            </a:fld>
            <a:endParaRPr lang="en-US"/>
          </a:p>
        </p:txBody>
      </p:sp>
      <p:sp>
        <p:nvSpPr>
          <p:cNvPr id="5" name="Rectangle 4"/>
          <p:cNvSpPr>
            <a:spLocks noChangeArrowheads="1"/>
          </p:cNvSpPr>
          <p:nvPr/>
        </p:nvSpPr>
        <p:spPr bwMode="auto">
          <a:xfrm>
            <a:off x="463550" y="1124743"/>
            <a:ext cx="7996882"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550275" cy="3786294"/>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 Sum up the odd integers from 0 to 20.</a:t>
            </a:r>
          </a:p>
          <a:p>
            <a:r>
              <a:rPr lang="en-US" dirty="0" err="1" smtClean="0">
                <a:latin typeface="Consolas" pitchFamily="49" charset="0"/>
              </a:rPr>
              <a:t>var</a:t>
            </a:r>
            <a:r>
              <a:rPr lang="en-US" dirty="0" smtClean="0">
                <a:latin typeface="Consolas" pitchFamily="49" charset="0"/>
              </a:rPr>
              <a:t> sum = 0;</a:t>
            </a:r>
          </a:p>
          <a:p>
            <a:endParaRPr lang="en-US" dirty="0" smtClean="0">
              <a:latin typeface="Consolas" pitchFamily="49" charset="0"/>
            </a:endParaRPr>
          </a:p>
          <a:p>
            <a:r>
              <a:rPr lang="en-US" dirty="0" smtClean="0">
                <a:latin typeface="Consolas" pitchFamily="49" charset="0"/>
              </a:rPr>
              <a:t>for ( </a:t>
            </a:r>
            <a:r>
              <a:rPr lang="en-US" dirty="0" err="1" smtClean="0">
                <a:latin typeface="Consolas" pitchFamily="49" charset="0"/>
              </a:rPr>
              <a:t>var</a:t>
            </a:r>
            <a:r>
              <a:rPr lang="en-US" dirty="0" smtClean="0">
                <a:latin typeface="Consolas" pitchFamily="49" charset="0"/>
              </a:rPr>
              <a:t> a=0; a &lt;= 20; a++) {</a:t>
            </a:r>
          </a:p>
          <a:p>
            <a:r>
              <a:rPr lang="en-US" dirty="0" smtClean="0">
                <a:latin typeface="Consolas" pitchFamily="49" charset="0"/>
              </a:rPr>
              <a:t>    </a:t>
            </a:r>
          </a:p>
          <a:p>
            <a:r>
              <a:rPr lang="en-US" dirty="0" smtClean="0">
                <a:latin typeface="Consolas" pitchFamily="49" charset="0"/>
              </a:rPr>
              <a:t>    if ( a % 2 == 0 ) {</a:t>
            </a:r>
          </a:p>
          <a:p>
            <a:r>
              <a:rPr lang="en-US" dirty="0" smtClean="0">
                <a:latin typeface="Consolas" pitchFamily="49" charset="0"/>
              </a:rPr>
              <a:t>        continue;</a:t>
            </a:r>
          </a:p>
          <a:p>
            <a:r>
              <a:rPr lang="en-US" dirty="0" smtClean="0">
                <a:latin typeface="Consolas" pitchFamily="49" charset="0"/>
              </a:rPr>
              <a:t>    }</a:t>
            </a:r>
          </a:p>
          <a:p>
            <a:r>
              <a:rPr lang="en-US" dirty="0" smtClean="0">
                <a:latin typeface="Consolas" pitchFamily="49" charset="0"/>
              </a:rPr>
              <a:t>    sum += a;</a:t>
            </a:r>
          </a:p>
          <a:p>
            <a:r>
              <a:rPr lang="en-US" dirty="0" smtClean="0">
                <a:latin typeface="Consolas" pitchFamily="49" charset="0"/>
              </a:rPr>
              <a:t>}</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break and continue may indicate an optional label, e.g.</a:t>
            </a:r>
          </a:p>
          <a:p>
            <a:pPr>
              <a:buNone/>
            </a:pPr>
            <a:r>
              <a:rPr lang="en-US" dirty="0" smtClean="0"/>
              <a:t>		</a:t>
            </a:r>
            <a:r>
              <a:rPr lang="en-US" dirty="0" smtClean="0">
                <a:latin typeface="Consolas" pitchFamily="49" charset="0"/>
                <a:cs typeface="Consolas" pitchFamily="49" charset="0"/>
              </a:rPr>
              <a:t>break </a:t>
            </a:r>
            <a:r>
              <a:rPr lang="en-US" dirty="0" err="1" smtClean="0">
                <a:latin typeface="Consolas" pitchFamily="49" charset="0"/>
                <a:cs typeface="Consolas" pitchFamily="49" charset="0"/>
              </a:rPr>
              <a:t>calculateSum</a:t>
            </a:r>
            <a:r>
              <a:rPr lang="en-US" dirty="0" smtClean="0">
                <a:latin typeface="Consolas" pitchFamily="49" charset="0"/>
                <a:cs typeface="Consolas" pitchFamily="49" charset="0"/>
              </a:rPr>
              <a:t>;</a:t>
            </a:r>
          </a:p>
          <a:p>
            <a:pPr>
              <a:buNone/>
            </a:pPr>
            <a:r>
              <a:rPr lang="en-US" dirty="0" smtClean="0">
                <a:latin typeface="Consolas" pitchFamily="49" charset="0"/>
                <a:cs typeface="Consolas" pitchFamily="49" charset="0"/>
              </a:rPr>
              <a:t>    continue </a:t>
            </a:r>
            <a:r>
              <a:rPr lang="en-US" dirty="0" err="1" smtClean="0">
                <a:latin typeface="Consolas" pitchFamily="49" charset="0"/>
                <a:cs typeface="Consolas" pitchFamily="49" charset="0"/>
              </a:rPr>
              <a:t>releaseMemory</a:t>
            </a:r>
            <a:r>
              <a:rPr lang="en-US" dirty="0" smtClean="0">
                <a:latin typeface="Consolas" pitchFamily="49" charset="0"/>
                <a:cs typeface="Consolas" pitchFamily="49" charset="0"/>
              </a:rPr>
              <a:t>;</a:t>
            </a:r>
          </a:p>
          <a:p>
            <a:r>
              <a:rPr lang="en-US" dirty="0" smtClean="0"/>
              <a:t>break </a:t>
            </a:r>
            <a:r>
              <a:rPr lang="en-US" i="1" dirty="0" smtClean="0"/>
              <a:t>label</a:t>
            </a:r>
            <a:r>
              <a:rPr lang="en-US" dirty="0" smtClean="0"/>
              <a:t> means stop executing the statement at label (likely a loop of some kind)</a:t>
            </a:r>
          </a:p>
          <a:p>
            <a:r>
              <a:rPr lang="en-US" dirty="0" smtClean="0"/>
              <a:t>continue </a:t>
            </a:r>
            <a:r>
              <a:rPr lang="en-US" i="1" dirty="0" smtClean="0"/>
              <a:t>label</a:t>
            </a:r>
            <a:r>
              <a:rPr lang="en-US" dirty="0" smtClean="0"/>
              <a:t> means transfer execution to the statement at label</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105</a:t>
            </a:fld>
            <a:endParaRPr lang="en-US"/>
          </a:p>
        </p:txBody>
      </p:sp>
      <p:sp>
        <p:nvSpPr>
          <p:cNvPr id="5" name="Rectangle 4"/>
          <p:cNvSpPr>
            <a:spLocks noChangeArrowheads="1"/>
          </p:cNvSpPr>
          <p:nvPr/>
        </p:nvSpPr>
        <p:spPr bwMode="auto">
          <a:xfrm>
            <a:off x="463550" y="1124743"/>
            <a:ext cx="7996882"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550275" cy="4894290"/>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Outer:</a:t>
            </a:r>
          </a:p>
          <a:p>
            <a:r>
              <a:rPr lang="en-US" dirty="0" smtClean="0">
                <a:latin typeface="Consolas" pitchFamily="49" charset="0"/>
              </a:rPr>
              <a:t> for ( </a:t>
            </a:r>
            <a:r>
              <a:rPr lang="en-US" dirty="0" err="1" smtClean="0">
                <a:latin typeface="Consolas" pitchFamily="49" charset="0"/>
              </a:rPr>
              <a:t>var</a:t>
            </a:r>
            <a:r>
              <a:rPr lang="en-US" dirty="0" smtClean="0">
                <a:latin typeface="Consolas" pitchFamily="49" charset="0"/>
              </a:rPr>
              <a:t> a=1; a &lt;= 10; a++ ) {</a:t>
            </a:r>
          </a:p>
          <a:p>
            <a:endParaRPr lang="en-US" dirty="0" smtClean="0">
              <a:latin typeface="Consolas" pitchFamily="49" charset="0"/>
            </a:endParaRPr>
          </a:p>
          <a:p>
            <a:r>
              <a:rPr lang="en-US" dirty="0" smtClean="0">
                <a:latin typeface="Consolas" pitchFamily="49" charset="0"/>
              </a:rPr>
              <a:t>Inner:</a:t>
            </a:r>
          </a:p>
          <a:p>
            <a:r>
              <a:rPr lang="en-US" dirty="0" smtClean="0">
                <a:latin typeface="Consolas" pitchFamily="49" charset="0"/>
              </a:rPr>
              <a:t>   for ( </a:t>
            </a:r>
            <a:r>
              <a:rPr lang="en-US" dirty="0" err="1" smtClean="0">
                <a:latin typeface="Consolas" pitchFamily="49" charset="0"/>
              </a:rPr>
              <a:t>var</a:t>
            </a:r>
            <a:r>
              <a:rPr lang="en-US" dirty="0" smtClean="0">
                <a:latin typeface="Consolas" pitchFamily="49" charset="0"/>
              </a:rPr>
              <a:t> b=1; b &lt;= 10; b++ ) {</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(a*b) + "  " );</a:t>
            </a:r>
          </a:p>
          <a:p>
            <a:r>
              <a:rPr lang="en-US" dirty="0" smtClean="0">
                <a:latin typeface="Consolas" pitchFamily="49" charset="0"/>
              </a:rPr>
              <a:t>     if ( a &gt; 5 ) {</a:t>
            </a:r>
          </a:p>
          <a:p>
            <a:r>
              <a:rPr lang="en-US" dirty="0" smtClean="0">
                <a:latin typeface="Consolas" pitchFamily="49" charset="0"/>
              </a:rPr>
              <a:t>        break Inner;</a:t>
            </a:r>
          </a:p>
          <a:p>
            <a:r>
              <a:rPr lang="en-US" dirty="0" smtClean="0">
                <a:latin typeface="Consolas" pitchFamily="49" charset="0"/>
              </a:rPr>
              <a:t>     }</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"&lt;</a:t>
            </a:r>
            <a:r>
              <a:rPr lang="en-US" dirty="0" err="1" smtClean="0">
                <a:latin typeface="Consolas" pitchFamily="49" charset="0"/>
              </a:rPr>
              <a:t>br</a:t>
            </a:r>
            <a:r>
              <a:rPr lang="en-US" dirty="0" smtClean="0">
                <a:latin typeface="Consolas" pitchFamily="49" charset="0"/>
              </a:rPr>
              <a:t> /&gt;");    </a:t>
            </a:r>
          </a:p>
          <a:p>
            <a:r>
              <a:rPr lang="en-US" dirty="0" smtClean="0">
                <a:latin typeface="Consolas" pitchFamily="49" charset="0"/>
              </a:rPr>
              <a:t>}</a:t>
            </a:r>
          </a:p>
        </p:txBody>
      </p:sp>
      <p:pic>
        <p:nvPicPr>
          <p:cNvPr id="1026" name="Picture 2"/>
          <p:cNvPicPr>
            <a:picLocks noChangeAspect="1" noChangeArrowheads="1"/>
          </p:cNvPicPr>
          <p:nvPr/>
        </p:nvPicPr>
        <p:blipFill>
          <a:blip r:embed="rId2" cstate="print"/>
          <a:srcRect/>
          <a:stretch>
            <a:fillRect/>
          </a:stretch>
        </p:blipFill>
        <p:spPr bwMode="auto">
          <a:xfrm>
            <a:off x="6228184" y="4077072"/>
            <a:ext cx="2160240" cy="2181735"/>
          </a:xfrm>
          <a:prstGeom prst="rect">
            <a:avLst/>
          </a:prstGeom>
          <a:noFill/>
          <a:ln w="9525">
            <a:noFill/>
            <a:miter lim="800000"/>
            <a:headEnd/>
            <a:tailEnd/>
          </a:ln>
        </p:spPr>
      </p:pic>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106</a:t>
            </a:fld>
            <a:endParaRPr lang="en-US"/>
          </a:p>
        </p:txBody>
      </p:sp>
      <p:sp>
        <p:nvSpPr>
          <p:cNvPr id="5" name="Rectangle 4"/>
          <p:cNvSpPr>
            <a:spLocks noChangeArrowheads="1"/>
          </p:cNvSpPr>
          <p:nvPr/>
        </p:nvSpPr>
        <p:spPr bwMode="auto">
          <a:xfrm>
            <a:off x="463550" y="1124743"/>
            <a:ext cx="7996882"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550275" cy="4524958"/>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Outer:</a:t>
            </a:r>
          </a:p>
          <a:p>
            <a:r>
              <a:rPr lang="en-US" dirty="0" smtClean="0">
                <a:latin typeface="Consolas" pitchFamily="49" charset="0"/>
              </a:rPr>
              <a:t> for ( </a:t>
            </a:r>
            <a:r>
              <a:rPr lang="en-US" dirty="0" err="1" smtClean="0">
                <a:latin typeface="Consolas" pitchFamily="49" charset="0"/>
              </a:rPr>
              <a:t>var</a:t>
            </a:r>
            <a:r>
              <a:rPr lang="en-US" dirty="0" smtClean="0">
                <a:latin typeface="Consolas" pitchFamily="49" charset="0"/>
              </a:rPr>
              <a:t> a=1; a &lt;= 5; a++ ) {</a:t>
            </a:r>
          </a:p>
          <a:p>
            <a:endParaRPr lang="en-US" dirty="0" smtClean="0">
              <a:latin typeface="Consolas" pitchFamily="49" charset="0"/>
            </a:endParaRPr>
          </a:p>
          <a:p>
            <a:r>
              <a:rPr lang="en-US" dirty="0" smtClean="0">
                <a:latin typeface="Consolas" pitchFamily="49" charset="0"/>
              </a:rPr>
              <a:t>Inner:</a:t>
            </a:r>
          </a:p>
          <a:p>
            <a:r>
              <a:rPr lang="en-US" dirty="0" smtClean="0">
                <a:latin typeface="Consolas" pitchFamily="49" charset="0"/>
              </a:rPr>
              <a:t>   for ( </a:t>
            </a:r>
            <a:r>
              <a:rPr lang="en-US" dirty="0" err="1" smtClean="0">
                <a:latin typeface="Consolas" pitchFamily="49" charset="0"/>
              </a:rPr>
              <a:t>var</a:t>
            </a:r>
            <a:r>
              <a:rPr lang="en-US" dirty="0" smtClean="0">
                <a:latin typeface="Consolas" pitchFamily="49" charset="0"/>
              </a:rPr>
              <a:t> b=1; b &lt;= 5; b++ ) {</a:t>
            </a:r>
          </a:p>
          <a:p>
            <a:r>
              <a:rPr lang="en-US" dirty="0" smtClean="0">
                <a:latin typeface="Consolas" pitchFamily="49" charset="0"/>
              </a:rPr>
              <a:t>     if ( a &gt; 5 ) { </a:t>
            </a:r>
          </a:p>
          <a:p>
            <a:r>
              <a:rPr lang="en-US" dirty="0" smtClean="0">
                <a:latin typeface="Consolas" pitchFamily="49" charset="0"/>
              </a:rPr>
              <a:t>        continue Inner;</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(a*b) + "  " );</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"&lt;</a:t>
            </a:r>
            <a:r>
              <a:rPr lang="en-US" dirty="0" err="1" smtClean="0">
                <a:latin typeface="Consolas" pitchFamily="49" charset="0"/>
              </a:rPr>
              <a:t>br</a:t>
            </a:r>
            <a:r>
              <a:rPr lang="en-US" dirty="0" smtClean="0">
                <a:latin typeface="Consolas" pitchFamily="49" charset="0"/>
              </a:rPr>
              <a:t> /&gt;");    </a:t>
            </a:r>
          </a:p>
          <a:p>
            <a:r>
              <a:rPr lang="en-US" dirty="0" smtClean="0">
                <a:latin typeface="Consolas" pitchFamily="49" charset="0"/>
              </a:rPr>
              <a:t>}</a:t>
            </a:r>
          </a:p>
        </p:txBody>
      </p:sp>
      <p:pic>
        <p:nvPicPr>
          <p:cNvPr id="2050" name="Picture 2"/>
          <p:cNvPicPr>
            <a:picLocks noChangeAspect="1" noChangeArrowheads="1"/>
          </p:cNvPicPr>
          <p:nvPr/>
        </p:nvPicPr>
        <p:blipFill>
          <a:blip r:embed="rId2" cstate="print"/>
          <a:srcRect/>
          <a:stretch>
            <a:fillRect/>
          </a:stretch>
        </p:blipFill>
        <p:spPr bwMode="auto">
          <a:xfrm>
            <a:off x="6372200" y="5013176"/>
            <a:ext cx="1512168" cy="1189346"/>
          </a:xfrm>
          <a:prstGeom prst="rect">
            <a:avLst/>
          </a:prstGeom>
          <a:noFill/>
          <a:ln w="9525">
            <a:noFill/>
            <a:miter lim="800000"/>
            <a:headEnd/>
            <a:tailEnd/>
          </a:ln>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use the while iteration when you do not know in advance the number of iterations</a:t>
            </a:r>
          </a:p>
          <a:p>
            <a:r>
              <a:rPr lang="en-US" dirty="0" smtClean="0"/>
              <a:t>use the for iteration when you do know in advance the number of iterations</a:t>
            </a:r>
          </a:p>
          <a:p>
            <a:r>
              <a:rPr lang="en-US" dirty="0" smtClean="0"/>
              <a:t>avoid use of break and continue if possible</a:t>
            </a:r>
          </a:p>
          <a:p>
            <a:pPr lvl="1"/>
            <a:r>
              <a:rPr lang="en-US" dirty="0" smtClean="0"/>
              <a:t>misuse or overuse can lead to ‘code spaghetti’</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107</a:t>
            </a:fld>
            <a:endParaRPr lang="en-US"/>
          </a:p>
        </p:txBody>
      </p:sp>
      <p:pic>
        <p:nvPicPr>
          <p:cNvPr id="8194" name="Picture 2" descr="File:Spaghetti.jpg"/>
          <p:cNvPicPr>
            <a:picLocks noChangeAspect="1" noChangeArrowheads="1"/>
          </p:cNvPicPr>
          <p:nvPr/>
        </p:nvPicPr>
        <p:blipFill>
          <a:blip r:embed="rId2" cstate="print"/>
          <a:srcRect/>
          <a:stretch>
            <a:fillRect/>
          </a:stretch>
        </p:blipFill>
        <p:spPr bwMode="auto">
          <a:xfrm>
            <a:off x="5292080" y="4928783"/>
            <a:ext cx="1450132" cy="1476234"/>
          </a:xfrm>
          <a:prstGeom prst="rect">
            <a:avLst/>
          </a:prstGeom>
          <a:noFill/>
        </p:spPr>
      </p:pic>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108</a:t>
            </a:fld>
            <a:endParaRPr lang="en-US"/>
          </a:p>
        </p:txBody>
      </p:sp>
      <p:sp>
        <p:nvSpPr>
          <p:cNvPr id="3" name="Slide Number Placeholder 1"/>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C3D8D650-A441-49B9-B450-19A4A2BB739E}"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108</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4" name="Rectangle 2"/>
          <p:cNvSpPr txBox="1">
            <a:spLocks noChangeArrowheads="1"/>
          </p:cNvSpPr>
          <p:nvPr/>
        </p:nvSpPr>
        <p:spPr>
          <a:xfrm>
            <a:off x="457200" y="274638"/>
            <a:ext cx="8229600" cy="11430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JavaScript - function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Rectangle 3"/>
          <p:cNvSpPr txBox="1">
            <a:spLocks noChangeArrowheads="1"/>
          </p:cNvSpPr>
          <p:nvPr/>
        </p:nvSpPr>
        <p:spPr>
          <a:xfrm>
            <a:off x="611560" y="1124744"/>
            <a:ext cx="7772400" cy="5112568"/>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a:t>
            </a:r>
            <a:r>
              <a:rPr kumimoji="0" lang="en-US" sz="3200" b="0" i="0" u="none" strike="noStrike" kern="1200" cap="none" spc="0" normalizeH="0" noProof="0" dirty="0" smtClean="0">
                <a:ln>
                  <a:noFill/>
                </a:ln>
                <a:solidFill>
                  <a:schemeClr val="tx1"/>
                </a:solidFill>
                <a:effectLst/>
                <a:uLnTx/>
                <a:uFillTx/>
                <a:latin typeface="+mn-lt"/>
                <a:ea typeface="+mn-ea"/>
                <a:cs typeface="+mn-cs"/>
              </a:rPr>
              <a:t> function definition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statement consists of the </a:t>
            </a:r>
            <a:r>
              <a:rPr kumimoji="0" lang="en-US" sz="3200" b="0" i="0" u="none" strike="noStrike" kern="1200" cap="none" spc="0" normalizeH="0" baseline="0" noProof="0" dirty="0" smtClean="0">
                <a:ln>
                  <a:noFill/>
                </a:ln>
                <a:solidFill>
                  <a:schemeClr val="accent6">
                    <a:lumMod val="75000"/>
                  </a:schemeClr>
                </a:solidFill>
                <a:effectLst/>
                <a:uLnTx/>
                <a:uFillTx/>
                <a:latin typeface="+mn-lt"/>
                <a:ea typeface="+mn-ea"/>
                <a:cs typeface="+mn-cs"/>
              </a:rPr>
              <a:t>function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keyword, followed by:</a:t>
            </a:r>
          </a:p>
          <a:p>
            <a:pPr marL="800100" lvl="1" indent="-342900" eaLnBrk="1" fontAlgn="auto" hangingPunct="1">
              <a:spcBef>
                <a:spcPct val="20000"/>
              </a:spcBef>
              <a:spcAft>
                <a:spcPts val="0"/>
              </a:spcAft>
              <a:buFont typeface="Arial" pitchFamily="34" charset="0"/>
              <a:buChar char="•"/>
              <a:defRPr/>
            </a:pPr>
            <a:r>
              <a:rPr lang="en-US" sz="3200" dirty="0" smtClean="0">
                <a:solidFill>
                  <a:schemeClr val="tx1"/>
                </a:solidFill>
                <a:latin typeface="+mn-lt"/>
              </a:rPr>
              <a:t>the name of the function</a:t>
            </a:r>
          </a:p>
          <a:p>
            <a:pPr marL="800100" lvl="1" indent="-342900" eaLnBrk="1" fontAlgn="auto" hangingPunct="1">
              <a:spcBef>
                <a:spcPct val="20000"/>
              </a:spcBef>
              <a:spcAft>
                <a:spcPts val="0"/>
              </a:spcAft>
              <a:buFont typeface="Arial" pitchFamily="34" charset="0"/>
              <a:buChar char="•"/>
              <a:defRPr/>
            </a:pPr>
            <a:r>
              <a:rPr lang="en-US" sz="3200" dirty="0" smtClean="0">
                <a:solidFill>
                  <a:schemeClr val="tx1"/>
                </a:solidFill>
                <a:latin typeface="+mn-lt"/>
              </a:rPr>
              <a:t>a list of arguments enclosed in parenthesis and separated by commas</a:t>
            </a:r>
          </a:p>
          <a:p>
            <a:pPr marL="800100" lvl="1" indent="-342900" eaLnBrk="1" fontAlgn="auto" hangingPunct="1">
              <a:spcBef>
                <a:spcPct val="20000"/>
              </a:spcBef>
              <a:spcAft>
                <a:spcPts val="0"/>
              </a:spcAft>
              <a:buFont typeface="Arial" pitchFamily="34" charset="0"/>
              <a:buChar char="•"/>
              <a:defRPr/>
            </a:pPr>
            <a:r>
              <a:rPr lang="en-US" sz="3200" dirty="0" smtClean="0">
                <a:solidFill>
                  <a:schemeClr val="tx1"/>
                </a:solidFill>
                <a:latin typeface="+mn-lt"/>
              </a:rPr>
              <a:t>the JavaScript statements that define the function, enclosed by braces { }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13B86D93-A6AB-4F28-874A-DCEB3A6FC051}"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108</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109</a:t>
            </a:fld>
            <a:endParaRPr lang="en-US"/>
          </a:p>
        </p:txBody>
      </p:sp>
      <p:sp>
        <p:nvSpPr>
          <p:cNvPr id="3" name="Rectangle 2"/>
          <p:cNvSpPr txBox="1">
            <a:spLocks noChangeArrowheads="1"/>
          </p:cNvSpPr>
          <p:nvPr/>
        </p:nvSpPr>
        <p:spPr>
          <a:xfrm>
            <a:off x="457200" y="274638"/>
            <a:ext cx="8229600" cy="11430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JavaScript - function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Rectangle 3"/>
          <p:cNvSpPr txBox="1">
            <a:spLocks noChangeArrowheads="1"/>
          </p:cNvSpPr>
          <p:nvPr/>
        </p:nvSpPr>
        <p:spPr>
          <a:xfrm>
            <a:off x="611560" y="980728"/>
            <a:ext cx="7772400" cy="108012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the </a:t>
            </a:r>
            <a:r>
              <a:rPr kumimoji="0" lang="en-US" sz="3200" b="0" i="0" u="none" strike="noStrike" kern="1200" cap="none" spc="0" normalizeH="0" baseline="0" noProof="0" dirty="0" smtClean="0">
                <a:ln>
                  <a:noFill/>
                </a:ln>
                <a:solidFill>
                  <a:schemeClr val="tx1"/>
                </a:solidFill>
                <a:effectLst/>
                <a:uLnTx/>
                <a:uFillTx/>
                <a:latin typeface="Consolas" pitchFamily="49" charset="0"/>
                <a:ea typeface="+mn-ea"/>
                <a:cs typeface="Consolas" pitchFamily="49" charset="0"/>
              </a:rPr>
              <a:t>function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declaration defines a </a:t>
            </a:r>
            <a:r>
              <a:rPr lang="en-US" sz="3200" dirty="0" smtClean="0">
                <a:solidFill>
                  <a:schemeClr val="tx1"/>
                </a:solidFill>
                <a:latin typeface="+mn-lt"/>
              </a:rPr>
              <a:t>set of statements which performs a task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13B86D93-A6AB-4F28-874A-DCEB3A6FC051}"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109</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6" name="Rectangle 4"/>
          <p:cNvSpPr>
            <a:spLocks noChangeArrowheads="1"/>
          </p:cNvSpPr>
          <p:nvPr/>
        </p:nvSpPr>
        <p:spPr bwMode="auto">
          <a:xfrm>
            <a:off x="309563" y="2060848"/>
            <a:ext cx="8370887" cy="410500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 name="Rectangle 5"/>
          <p:cNvSpPr>
            <a:spLocks noChangeArrowheads="1"/>
          </p:cNvSpPr>
          <p:nvPr/>
        </p:nvSpPr>
        <p:spPr bwMode="auto">
          <a:xfrm>
            <a:off x="593724" y="2132856"/>
            <a:ext cx="8154739" cy="3786294"/>
          </a:xfrm>
          <a:prstGeom prst="rect">
            <a:avLst/>
          </a:prstGeom>
          <a:noFill/>
          <a:ln w="9525">
            <a:noFill/>
            <a:miter lim="800000"/>
            <a:headEnd/>
            <a:tailEnd/>
          </a:ln>
          <a:effectLst/>
        </p:spPr>
        <p:txBody>
          <a:bodyPr wrap="square" lIns="92075" tIns="46038" rIns="92075" bIns="46038">
            <a:spAutoFit/>
          </a:bodyPr>
          <a:lstStyle/>
          <a:p>
            <a:r>
              <a:rPr lang="en-US" b="1" dirty="0">
                <a:solidFill>
                  <a:schemeClr val="accent6">
                    <a:lumMod val="20000"/>
                    <a:lumOff val="80000"/>
                  </a:schemeClr>
                </a:solidFill>
                <a:latin typeface="Consolas" pitchFamily="49" charset="0"/>
              </a:rPr>
              <a:t>function</a:t>
            </a:r>
            <a:r>
              <a:rPr lang="en-US" dirty="0">
                <a:latin typeface="Consolas" pitchFamily="49" charset="0"/>
              </a:rPr>
              <a:t> </a:t>
            </a:r>
            <a:r>
              <a:rPr lang="en-US" i="1" dirty="0" err="1" smtClean="0">
                <a:latin typeface="Consolas" pitchFamily="49" charset="0"/>
              </a:rPr>
              <a:t>function_name</a:t>
            </a:r>
            <a:r>
              <a:rPr lang="en-US" dirty="0" smtClean="0">
                <a:latin typeface="Consolas" pitchFamily="49" charset="0"/>
              </a:rPr>
              <a:t>(</a:t>
            </a:r>
            <a:r>
              <a:rPr lang="en-US" i="1" dirty="0" smtClean="0">
                <a:latin typeface="Consolas" pitchFamily="49" charset="0"/>
              </a:rPr>
              <a:t>parameter(s)</a:t>
            </a:r>
            <a:r>
              <a:rPr lang="en-US" dirty="0" smtClean="0">
                <a:latin typeface="Consolas" pitchFamily="49" charset="0"/>
              </a:rPr>
              <a:t>) </a:t>
            </a:r>
            <a:r>
              <a:rPr lang="en-US" dirty="0" smtClean="0">
                <a:solidFill>
                  <a:srgbClr val="FFFF00"/>
                </a:solidFill>
                <a:latin typeface="Consolas" pitchFamily="49" charset="0"/>
              </a:rPr>
              <a:t>{</a:t>
            </a:r>
            <a:endParaRPr lang="en-US" dirty="0">
              <a:solidFill>
                <a:srgbClr val="FFFF00"/>
              </a:solidFill>
              <a:latin typeface="Consolas" pitchFamily="49" charset="0"/>
            </a:endParaRPr>
          </a:p>
          <a:p>
            <a:r>
              <a:rPr lang="en-US" dirty="0">
                <a:latin typeface="Consolas" pitchFamily="49" charset="0"/>
              </a:rPr>
              <a:t>   </a:t>
            </a:r>
            <a:r>
              <a:rPr lang="en-US" dirty="0" smtClean="0">
                <a:latin typeface="Consolas" pitchFamily="49" charset="0"/>
              </a:rPr>
              <a:t>statement block</a:t>
            </a:r>
            <a:endParaRPr lang="en-US" dirty="0">
              <a:latin typeface="Consolas" pitchFamily="49" charset="0"/>
            </a:endParaRPr>
          </a:p>
          <a:p>
            <a:r>
              <a:rPr lang="en-US" dirty="0">
                <a:solidFill>
                  <a:srgbClr val="FFFF00"/>
                </a:solidFill>
                <a:latin typeface="Consolas" pitchFamily="49" charset="0"/>
              </a:rPr>
              <a:t>}</a:t>
            </a:r>
          </a:p>
          <a:p>
            <a:r>
              <a:rPr lang="en-US" dirty="0">
                <a:latin typeface="Times New Roman" pitchFamily="18" charset="0"/>
              </a:rPr>
              <a:t>e.g.</a:t>
            </a:r>
          </a:p>
          <a:p>
            <a:r>
              <a:rPr lang="en-US" dirty="0">
                <a:solidFill>
                  <a:schemeClr val="accent6">
                    <a:lumMod val="20000"/>
                    <a:lumOff val="80000"/>
                  </a:schemeClr>
                </a:solidFill>
                <a:latin typeface="Consolas" pitchFamily="49" charset="0"/>
              </a:rPr>
              <a:t>function</a:t>
            </a:r>
            <a:r>
              <a:rPr lang="en-US" dirty="0">
                <a:latin typeface="Consolas" pitchFamily="49" charset="0"/>
              </a:rPr>
              <a:t> </a:t>
            </a:r>
            <a:r>
              <a:rPr lang="en-US" dirty="0" err="1">
                <a:latin typeface="Consolas" pitchFamily="49" charset="0"/>
              </a:rPr>
              <a:t>printName</a:t>
            </a:r>
            <a:r>
              <a:rPr lang="en-US" dirty="0">
                <a:latin typeface="Consolas" pitchFamily="49" charset="0"/>
              </a:rPr>
              <a:t>( </a:t>
            </a:r>
            <a:r>
              <a:rPr lang="en-US" dirty="0" err="1" smtClean="0">
                <a:latin typeface="Consolas" pitchFamily="49" charset="0"/>
              </a:rPr>
              <a:t>myname</a:t>
            </a:r>
            <a:r>
              <a:rPr lang="en-US" dirty="0" smtClean="0">
                <a:latin typeface="Consolas" pitchFamily="49" charset="0"/>
              </a:rPr>
              <a:t> </a:t>
            </a:r>
            <a:r>
              <a:rPr lang="en-US" dirty="0">
                <a:latin typeface="Consolas" pitchFamily="49" charset="0"/>
              </a:rPr>
              <a:t>) </a:t>
            </a:r>
            <a:r>
              <a:rPr lang="en-US" dirty="0">
                <a:solidFill>
                  <a:srgbClr val="FFFF00"/>
                </a:solidFill>
                <a:latin typeface="Consolas" pitchFamily="49" charset="0"/>
              </a:rPr>
              <a:t>{</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("Your name </a:t>
            </a:r>
            <a:r>
              <a:rPr lang="en-US" dirty="0">
                <a:latin typeface="Consolas" pitchFamily="49" charset="0"/>
              </a:rPr>
              <a:t>is </a:t>
            </a:r>
            <a:r>
              <a:rPr lang="en-US" dirty="0" smtClean="0">
                <a:latin typeface="Consolas" pitchFamily="49" charset="0"/>
              </a:rPr>
              <a:t>&lt;b&gt;");</a:t>
            </a:r>
            <a:endParaRPr lang="en-US" dirty="0">
              <a:latin typeface="Consolas" pitchFamily="49" charset="0"/>
            </a:endParaRPr>
          </a:p>
          <a:p>
            <a:r>
              <a:rPr lang="en-US" dirty="0" smtClean="0">
                <a:latin typeface="Consolas" pitchFamily="49" charset="0"/>
              </a:rPr>
              <a:t> </a:t>
            </a:r>
            <a:r>
              <a:rPr lang="en-US" dirty="0" err="1" smtClean="0">
                <a:latin typeface="Consolas" pitchFamily="49" charset="0"/>
              </a:rPr>
              <a:t>document.write</a:t>
            </a:r>
            <a:r>
              <a:rPr lang="en-US" dirty="0">
                <a:latin typeface="Consolas" pitchFamily="49" charset="0"/>
              </a:rPr>
              <a:t>( </a:t>
            </a:r>
            <a:r>
              <a:rPr lang="en-US" dirty="0" err="1" smtClean="0">
                <a:latin typeface="Consolas" pitchFamily="49" charset="0"/>
              </a:rPr>
              <a:t>myname</a:t>
            </a:r>
            <a:r>
              <a:rPr lang="en-US" dirty="0" smtClean="0">
                <a:latin typeface="Consolas" pitchFamily="49" charset="0"/>
              </a:rPr>
              <a:t> </a:t>
            </a:r>
            <a:r>
              <a:rPr lang="en-US" dirty="0">
                <a:latin typeface="Consolas" pitchFamily="49" charset="0"/>
              </a:rPr>
              <a:t>);</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("&lt;/b&gt;");</a:t>
            </a:r>
            <a:endParaRPr lang="en-US" dirty="0">
              <a:latin typeface="Consolas" pitchFamily="49" charset="0"/>
            </a:endParaRPr>
          </a:p>
          <a:p>
            <a:r>
              <a:rPr lang="en-US" dirty="0" smtClean="0">
                <a:solidFill>
                  <a:srgbClr val="FFFF00"/>
                </a:solidFill>
                <a:latin typeface="Consolas" pitchFamily="49" charset="0"/>
              </a:rPr>
              <a:t>}</a:t>
            </a:r>
          </a:p>
          <a:p>
            <a:r>
              <a:rPr lang="en-US" dirty="0" err="1" smtClean="0">
                <a:latin typeface="Consolas" pitchFamily="49" charset="0"/>
              </a:rPr>
              <a:t>printName</a:t>
            </a:r>
            <a:r>
              <a:rPr lang="en-US" dirty="0" smtClean="0">
                <a:latin typeface="Consolas" pitchFamily="49" charset="0"/>
              </a:rPr>
              <a:t>( "Clark Kent" );  // </a:t>
            </a:r>
            <a:r>
              <a:rPr lang="en-US" sz="1600" dirty="0" smtClean="0">
                <a:latin typeface="+mn-lt"/>
              </a:rPr>
              <a:t>Your name is &lt;b&gt;Clark Kent&lt;/b&gt;</a:t>
            </a:r>
            <a:endParaRPr lang="en-US" dirty="0">
              <a:latin typeface="+mn-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95536" y="5301208"/>
            <a:ext cx="4752528"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027" name="Picture 3"/>
          <p:cNvPicPr>
            <a:picLocks noChangeAspect="1" noChangeArrowheads="1"/>
          </p:cNvPicPr>
          <p:nvPr/>
        </p:nvPicPr>
        <p:blipFill>
          <a:blip r:embed="rId2" cstate="print"/>
          <a:srcRect/>
          <a:stretch>
            <a:fillRect/>
          </a:stretch>
        </p:blipFill>
        <p:spPr bwMode="auto">
          <a:xfrm>
            <a:off x="395536" y="1196752"/>
            <a:ext cx="6902463" cy="3962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JavaScript – browser console</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11</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5436096" y="1700808"/>
            <a:ext cx="2831308" cy="4797152"/>
          </a:xfrm>
          <a:prstGeom prst="rect">
            <a:avLst/>
          </a:prstGeom>
          <a:noFill/>
          <a:ln w="9525">
            <a:noFill/>
            <a:miter lim="800000"/>
            <a:headEnd/>
            <a:tailEnd/>
          </a:ln>
        </p:spPr>
      </p:pic>
      <p:sp>
        <p:nvSpPr>
          <p:cNvPr id="9" name="TextBox 8"/>
          <p:cNvSpPr txBox="1"/>
          <p:nvPr/>
        </p:nvSpPr>
        <p:spPr>
          <a:xfrm>
            <a:off x="467544" y="5445224"/>
            <a:ext cx="4680520" cy="830997"/>
          </a:xfrm>
          <a:prstGeom prst="rect">
            <a:avLst/>
          </a:prstGeom>
          <a:noFill/>
        </p:spPr>
        <p:txBody>
          <a:bodyPr wrap="square" rtlCol="0">
            <a:spAutoFit/>
          </a:bodyPr>
          <a:lstStyle/>
          <a:p>
            <a:r>
              <a:rPr lang="en-US" dirty="0" smtClean="0">
                <a:latin typeface="+mn-lt"/>
              </a:rPr>
              <a:t>Firefox and Chrome consoles show all the methods for the object.</a:t>
            </a:r>
            <a:endParaRPr lang="en-CA" dirty="0">
              <a:latin typeface="+mn-lt"/>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noFill/>
          <a:ln/>
        </p:spPr>
        <p:txBody>
          <a:bodyPr/>
          <a:lstStyle/>
          <a:p>
            <a:r>
              <a:rPr lang="en-US" dirty="0"/>
              <a:t>JavaScript - </a:t>
            </a:r>
            <a:r>
              <a:rPr lang="en-US" dirty="0" smtClean="0"/>
              <a:t>function</a:t>
            </a:r>
            <a:endParaRPr lang="en-US" dirty="0"/>
          </a:p>
        </p:txBody>
      </p:sp>
      <p:sp>
        <p:nvSpPr>
          <p:cNvPr id="81923" name="Rectangle 3"/>
          <p:cNvSpPr>
            <a:spLocks noGrp="1" noChangeArrowheads="1"/>
          </p:cNvSpPr>
          <p:nvPr>
            <p:ph idx="1"/>
          </p:nvPr>
        </p:nvSpPr>
        <p:spPr>
          <a:noFill/>
          <a:ln/>
        </p:spPr>
        <p:txBody>
          <a:bodyPr>
            <a:normAutofit fontScale="92500" lnSpcReduction="20000"/>
          </a:bodyPr>
          <a:lstStyle/>
          <a:p>
            <a:r>
              <a:rPr lang="en-US" dirty="0" smtClean="0"/>
              <a:t>JavaScript functions are usually defined </a:t>
            </a:r>
            <a:r>
              <a:rPr lang="en-US" dirty="0"/>
              <a:t>in the </a:t>
            </a:r>
            <a:r>
              <a:rPr lang="en-US" dirty="0" smtClean="0"/>
              <a:t>header element in the HTML or in separate file</a:t>
            </a:r>
            <a:endParaRPr lang="en-US" dirty="0"/>
          </a:p>
          <a:p>
            <a:r>
              <a:rPr lang="en-US" dirty="0"/>
              <a:t>this ensures that all functions have been parsed before it is possible for user events to invoke a </a:t>
            </a:r>
            <a:r>
              <a:rPr lang="en-US" dirty="0" smtClean="0"/>
              <a:t>function</a:t>
            </a:r>
          </a:p>
          <a:p>
            <a:r>
              <a:rPr lang="en-US" dirty="0" smtClean="0"/>
              <a:t>function name rules same as for variables</a:t>
            </a:r>
          </a:p>
          <a:p>
            <a:pPr lvl="1"/>
            <a:r>
              <a:rPr lang="en-US" dirty="0" smtClean="0"/>
              <a:t>if you accidentally name a variable having the same function name, the variable overrides the function</a:t>
            </a:r>
          </a:p>
          <a:p>
            <a:r>
              <a:rPr lang="en-US" dirty="0" smtClean="0"/>
              <a:t>parameter names are separated by commas</a:t>
            </a:r>
          </a:p>
          <a:p>
            <a:r>
              <a:rPr lang="en-US" dirty="0" smtClean="0"/>
              <a:t>no type checking is performed on arguments</a:t>
            </a:r>
            <a:endParaRPr lang="en-US" dirty="0"/>
          </a:p>
        </p:txBody>
      </p:sp>
      <p:sp>
        <p:nvSpPr>
          <p:cNvPr id="4" name="Slide Number Placeholder 5"/>
          <p:cNvSpPr>
            <a:spLocks noGrp="1"/>
          </p:cNvSpPr>
          <p:nvPr>
            <p:ph type="sldNum" sz="quarter" idx="12"/>
          </p:nvPr>
        </p:nvSpPr>
        <p:spPr/>
        <p:txBody>
          <a:bodyPr/>
          <a:lstStyle/>
          <a:p>
            <a:fld id="{14470631-7818-493B-BA23-16E51173949A}" type="slidenum">
              <a:rPr lang="en-US"/>
              <a:pPr/>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function</a:t>
            </a:r>
            <a:endParaRPr lang="en-CA" dirty="0"/>
          </a:p>
        </p:txBody>
      </p:sp>
      <p:sp>
        <p:nvSpPr>
          <p:cNvPr id="3" name="Content Placeholder 2"/>
          <p:cNvSpPr>
            <a:spLocks noGrp="1"/>
          </p:cNvSpPr>
          <p:nvPr>
            <p:ph idx="1"/>
          </p:nvPr>
        </p:nvSpPr>
        <p:spPr>
          <a:xfrm>
            <a:off x="467544" y="1268761"/>
            <a:ext cx="8229600" cy="720080"/>
          </a:xfrm>
        </p:spPr>
        <p:txBody>
          <a:bodyPr/>
          <a:lstStyle/>
          <a:p>
            <a:r>
              <a:rPr lang="en-CA" dirty="0" smtClean="0"/>
              <a:t>a function may return a value</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111</a:t>
            </a:fld>
            <a:endParaRPr lang="en-US"/>
          </a:p>
        </p:txBody>
      </p:sp>
      <p:sp>
        <p:nvSpPr>
          <p:cNvPr id="5" name="Rectangle 4"/>
          <p:cNvSpPr>
            <a:spLocks noChangeArrowheads="1"/>
          </p:cNvSpPr>
          <p:nvPr/>
        </p:nvSpPr>
        <p:spPr bwMode="auto">
          <a:xfrm>
            <a:off x="309563" y="2060848"/>
            <a:ext cx="8370887" cy="410500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4" y="2132856"/>
            <a:ext cx="8154739" cy="3416962"/>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function </a:t>
            </a:r>
            <a:r>
              <a:rPr lang="en-US" dirty="0" err="1" smtClean="0">
                <a:latin typeface="Consolas" pitchFamily="49" charset="0"/>
              </a:rPr>
              <a:t>calculateArea</a:t>
            </a:r>
            <a:r>
              <a:rPr lang="en-US" dirty="0" smtClean="0">
                <a:latin typeface="Consolas" pitchFamily="49" charset="0"/>
              </a:rPr>
              <a:t>(height, width) </a:t>
            </a:r>
            <a:r>
              <a:rPr lang="en-US" dirty="0" smtClean="0">
                <a:solidFill>
                  <a:srgbClr val="FFFF00"/>
                </a:solidFill>
                <a:latin typeface="Consolas" pitchFamily="49" charset="0"/>
              </a:rPr>
              <a:t>{</a:t>
            </a:r>
          </a:p>
          <a:p>
            <a:r>
              <a:rPr lang="en-US" dirty="0" smtClean="0">
                <a:latin typeface="Consolas" pitchFamily="49" charset="0"/>
              </a:rPr>
              <a:t>  </a:t>
            </a:r>
            <a:r>
              <a:rPr lang="en-US" dirty="0" smtClean="0">
                <a:solidFill>
                  <a:schemeClr val="accent3">
                    <a:lumMod val="20000"/>
                    <a:lumOff val="80000"/>
                  </a:schemeClr>
                </a:solidFill>
                <a:latin typeface="Consolas" pitchFamily="49" charset="0"/>
              </a:rPr>
              <a:t>return</a:t>
            </a:r>
            <a:r>
              <a:rPr lang="en-US" dirty="0" smtClean="0">
                <a:latin typeface="Consolas" pitchFamily="49" charset="0"/>
              </a:rPr>
              <a:t> height * width; // </a:t>
            </a:r>
            <a:r>
              <a:rPr lang="en-US" dirty="0" smtClean="0">
                <a:latin typeface="+mn-lt"/>
              </a:rPr>
              <a:t>returns a number</a:t>
            </a:r>
            <a:r>
              <a:rPr lang="en-US" dirty="0" smtClean="0">
                <a:latin typeface="Consolas" pitchFamily="49" charset="0"/>
              </a:rPr>
              <a:t/>
            </a:r>
            <a:br>
              <a:rPr lang="en-US" dirty="0" smtClean="0">
                <a:latin typeface="Consolas" pitchFamily="49" charset="0"/>
              </a:rPr>
            </a:br>
            <a:r>
              <a:rPr lang="en-US" dirty="0" smtClean="0">
                <a:solidFill>
                  <a:srgbClr val="FFFF00"/>
                </a:solidFill>
                <a:latin typeface="Consolas" pitchFamily="49" charset="0"/>
              </a:rPr>
              <a:t>}</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h = 100;</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w = 25;</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area1 = </a:t>
            </a:r>
            <a:r>
              <a:rPr lang="en-US" dirty="0" err="1" smtClean="0">
                <a:latin typeface="Consolas" pitchFamily="49" charset="0"/>
              </a:rPr>
              <a:t>calculateArea</a:t>
            </a:r>
            <a:r>
              <a:rPr lang="en-US" dirty="0" smtClean="0">
                <a:latin typeface="Consolas" pitchFamily="49" charset="0"/>
              </a:rPr>
              <a:t>(h, w);  // </a:t>
            </a:r>
            <a:r>
              <a:rPr lang="en-US" dirty="0" smtClean="0">
                <a:latin typeface="+mn-lt"/>
              </a:rPr>
              <a:t>area1 is 2500</a:t>
            </a:r>
            <a:r>
              <a:rPr lang="en-US" dirty="0" smtClean="0">
                <a:latin typeface="Consolas" pitchFamily="49" charset="0"/>
              </a:rPr>
              <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area2 = </a:t>
            </a:r>
            <a:r>
              <a:rPr lang="en-US" dirty="0" err="1" smtClean="0">
                <a:latin typeface="Consolas" pitchFamily="49" charset="0"/>
              </a:rPr>
              <a:t>calculateArea</a:t>
            </a:r>
            <a:r>
              <a:rPr lang="en-US" dirty="0" smtClean="0">
                <a:latin typeface="Consolas" pitchFamily="49" charset="0"/>
              </a:rPr>
              <a:t>(h, 33); // </a:t>
            </a:r>
            <a:r>
              <a:rPr lang="en-US" dirty="0" smtClean="0">
                <a:latin typeface="+mn-lt"/>
              </a:rPr>
              <a:t>area2 is 3300</a:t>
            </a:r>
          </a:p>
          <a:p>
            <a:endParaRPr lang="en-US" dirty="0" smtClean="0">
              <a:latin typeface="+mn-lt"/>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function</a:t>
            </a:r>
            <a:endParaRPr lang="en-CA" dirty="0"/>
          </a:p>
        </p:txBody>
      </p:sp>
      <p:sp>
        <p:nvSpPr>
          <p:cNvPr id="3" name="Content Placeholder 2"/>
          <p:cNvSpPr>
            <a:spLocks noGrp="1"/>
          </p:cNvSpPr>
          <p:nvPr>
            <p:ph idx="1"/>
          </p:nvPr>
        </p:nvSpPr>
        <p:spPr>
          <a:xfrm>
            <a:off x="467544" y="1052736"/>
            <a:ext cx="8229600" cy="720080"/>
          </a:xfrm>
        </p:spPr>
        <p:txBody>
          <a:bodyPr/>
          <a:lstStyle/>
          <a:p>
            <a:r>
              <a:rPr lang="en-CA" dirty="0" smtClean="0"/>
              <a:t>a function may return a string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112</a:t>
            </a:fld>
            <a:endParaRPr lang="en-US"/>
          </a:p>
        </p:txBody>
      </p:sp>
      <p:sp>
        <p:nvSpPr>
          <p:cNvPr id="5" name="Rectangle 4"/>
          <p:cNvSpPr>
            <a:spLocks noChangeArrowheads="1"/>
          </p:cNvSpPr>
          <p:nvPr/>
        </p:nvSpPr>
        <p:spPr bwMode="auto">
          <a:xfrm>
            <a:off x="309563" y="1628800"/>
            <a:ext cx="8370887" cy="453705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323528" y="1628800"/>
            <a:ext cx="8424935" cy="4617291"/>
          </a:xfrm>
          <a:prstGeom prst="rect">
            <a:avLst/>
          </a:prstGeom>
          <a:noFill/>
          <a:ln w="9525">
            <a:noFill/>
            <a:miter lim="800000"/>
            <a:headEnd/>
            <a:tailEnd/>
          </a:ln>
          <a:effectLst/>
        </p:spPr>
        <p:txBody>
          <a:bodyPr wrap="square" lIns="92075" tIns="46038" rIns="92075" bIns="46038">
            <a:spAutoFit/>
          </a:bodyPr>
          <a:lstStyle/>
          <a:p>
            <a:r>
              <a:rPr lang="en-US" sz="1800" dirty="0" smtClean="0">
                <a:latin typeface="Consolas" pitchFamily="49" charset="0"/>
              </a:rPr>
              <a:t>function encode(message) </a:t>
            </a:r>
            <a:r>
              <a:rPr lang="en-US" sz="1800" dirty="0" smtClean="0">
                <a:solidFill>
                  <a:srgbClr val="FFFF00"/>
                </a:solidFill>
                <a:latin typeface="Consolas" pitchFamily="49" charset="0"/>
              </a:rPr>
              <a:t>{</a:t>
            </a:r>
            <a:br>
              <a:rPr lang="en-US" sz="1800" dirty="0" smtClean="0">
                <a:solidFill>
                  <a:srgbClr val="FFFF00"/>
                </a:solidFill>
                <a:latin typeface="Consolas" pitchFamily="49" charset="0"/>
              </a:rPr>
            </a:br>
            <a:r>
              <a:rPr lang="en-US" sz="1800" dirty="0" smtClean="0">
                <a:solidFill>
                  <a:srgbClr val="FFFF00"/>
                </a:solidFill>
                <a:latin typeface="Consolas" pitchFamily="49" charset="0"/>
              </a:rPr>
              <a:t> </a:t>
            </a:r>
          </a:p>
          <a:p>
            <a:r>
              <a:rPr lang="en-US" sz="1800" dirty="0" smtClean="0">
                <a:latin typeface="Consolas" pitchFamily="49" charset="0"/>
              </a:rPr>
              <a:t>  </a:t>
            </a:r>
            <a:r>
              <a:rPr lang="en-US" sz="1800" dirty="0" err="1" smtClean="0">
                <a:latin typeface="Consolas" pitchFamily="49" charset="0"/>
              </a:rPr>
              <a:t>var</a:t>
            </a:r>
            <a:r>
              <a:rPr lang="en-US" sz="1800" dirty="0" smtClean="0">
                <a:latin typeface="Consolas" pitchFamily="49" charset="0"/>
              </a:rPr>
              <a:t> coded = "";</a:t>
            </a:r>
            <a:br>
              <a:rPr lang="en-US" sz="1800" dirty="0" smtClean="0">
                <a:latin typeface="Consolas" pitchFamily="49" charset="0"/>
              </a:rPr>
            </a:br>
            <a:r>
              <a:rPr lang="en-US" sz="1800" dirty="0" smtClean="0">
                <a:latin typeface="Consolas" pitchFamily="49" charset="0"/>
              </a:rPr>
              <a:t>  for (</a:t>
            </a:r>
            <a:r>
              <a:rPr lang="en-US" sz="1800" dirty="0" err="1" smtClean="0">
                <a:latin typeface="Consolas" pitchFamily="49" charset="0"/>
              </a:rPr>
              <a:t>var</a:t>
            </a:r>
            <a:r>
              <a:rPr lang="en-US" sz="1800" dirty="0" smtClean="0">
                <a:latin typeface="Consolas" pitchFamily="49" charset="0"/>
              </a:rPr>
              <a:t> </a:t>
            </a:r>
            <a:r>
              <a:rPr lang="en-US" sz="1800" dirty="0" err="1" smtClean="0">
                <a:latin typeface="Consolas" pitchFamily="49" charset="0"/>
              </a:rPr>
              <a:t>i</a:t>
            </a:r>
            <a:r>
              <a:rPr lang="en-US" sz="1800" dirty="0" smtClean="0">
                <a:latin typeface="Consolas" pitchFamily="49" charset="0"/>
              </a:rPr>
              <a:t>=0,len=</a:t>
            </a:r>
            <a:r>
              <a:rPr lang="en-US" sz="1800" dirty="0" err="1" smtClean="0">
                <a:latin typeface="Consolas" pitchFamily="49" charset="0"/>
              </a:rPr>
              <a:t>message.length</a:t>
            </a:r>
            <a:r>
              <a:rPr lang="en-US" sz="1800" dirty="0" smtClean="0">
                <a:latin typeface="Consolas" pitchFamily="49" charset="0"/>
              </a:rPr>
              <a:t>; </a:t>
            </a:r>
            <a:r>
              <a:rPr lang="en-US" sz="1800" dirty="0" err="1" smtClean="0">
                <a:latin typeface="Consolas" pitchFamily="49" charset="0"/>
              </a:rPr>
              <a:t>i</a:t>
            </a:r>
            <a:r>
              <a:rPr lang="en-US" sz="1800" dirty="0" smtClean="0">
                <a:latin typeface="Consolas" pitchFamily="49" charset="0"/>
              </a:rPr>
              <a:t>&lt;</a:t>
            </a:r>
            <a:r>
              <a:rPr lang="en-US" sz="1800" dirty="0" err="1" smtClean="0">
                <a:latin typeface="Consolas" pitchFamily="49" charset="0"/>
              </a:rPr>
              <a:t>len</a:t>
            </a:r>
            <a:r>
              <a:rPr lang="en-US" sz="1800" dirty="0" smtClean="0">
                <a:latin typeface="Consolas" pitchFamily="49" charset="0"/>
              </a:rPr>
              <a:t>; </a:t>
            </a:r>
            <a:r>
              <a:rPr lang="en-US" sz="1800" dirty="0" err="1" smtClean="0">
                <a:latin typeface="Consolas" pitchFamily="49" charset="0"/>
              </a:rPr>
              <a:t>i</a:t>
            </a:r>
            <a:r>
              <a:rPr lang="en-US" sz="1800" dirty="0" smtClean="0">
                <a:latin typeface="Consolas" pitchFamily="49" charset="0"/>
              </a:rPr>
              <a:t>++) </a:t>
            </a:r>
            <a:r>
              <a:rPr lang="en-US" sz="1800" b="1" dirty="0" smtClean="0">
                <a:solidFill>
                  <a:schemeClr val="accent3">
                    <a:lumMod val="40000"/>
                    <a:lumOff val="60000"/>
                  </a:schemeClr>
                </a:solidFill>
                <a:latin typeface="Consolas" pitchFamily="49" charset="0"/>
              </a:rPr>
              <a:t>{</a:t>
            </a:r>
            <a:r>
              <a:rPr lang="en-US" sz="1800" dirty="0" smtClean="0">
                <a:latin typeface="Consolas" pitchFamily="49" charset="0"/>
              </a:rPr>
              <a:t/>
            </a:r>
            <a:br>
              <a:rPr lang="en-US" sz="1800" dirty="0" smtClean="0">
                <a:latin typeface="Consolas" pitchFamily="49" charset="0"/>
              </a:rPr>
            </a:br>
            <a:r>
              <a:rPr lang="en-US" sz="1800" dirty="0" smtClean="0">
                <a:latin typeface="Consolas" pitchFamily="49" charset="0"/>
              </a:rPr>
              <a:t>     </a:t>
            </a:r>
            <a:r>
              <a:rPr lang="en-US" sz="1800" dirty="0" err="1" smtClean="0">
                <a:latin typeface="Consolas" pitchFamily="49" charset="0"/>
              </a:rPr>
              <a:t>var</a:t>
            </a:r>
            <a:r>
              <a:rPr lang="en-US" sz="1800" dirty="0" smtClean="0">
                <a:latin typeface="Consolas" pitchFamily="49" charset="0"/>
              </a:rPr>
              <a:t> </a:t>
            </a:r>
            <a:r>
              <a:rPr lang="en-US" sz="1800" dirty="0" err="1" smtClean="0">
                <a:latin typeface="Consolas" pitchFamily="49" charset="0"/>
              </a:rPr>
              <a:t>ch</a:t>
            </a:r>
            <a:r>
              <a:rPr lang="en-US" sz="1800" dirty="0" smtClean="0">
                <a:latin typeface="Consolas" pitchFamily="49" charset="0"/>
              </a:rPr>
              <a:t> = message[</a:t>
            </a:r>
            <a:r>
              <a:rPr lang="en-US" sz="1800" dirty="0" err="1" smtClean="0">
                <a:latin typeface="Consolas" pitchFamily="49" charset="0"/>
              </a:rPr>
              <a:t>i</a:t>
            </a:r>
            <a:r>
              <a:rPr lang="en-US" sz="1800" dirty="0" smtClean="0">
                <a:latin typeface="Consolas" pitchFamily="49" charset="0"/>
              </a:rPr>
              <a:t>];</a:t>
            </a:r>
            <a:br>
              <a:rPr lang="en-US" sz="1800" dirty="0" smtClean="0">
                <a:latin typeface="Consolas" pitchFamily="49" charset="0"/>
              </a:rPr>
            </a:br>
            <a:r>
              <a:rPr lang="en-US" sz="1800" dirty="0" smtClean="0">
                <a:latin typeface="Consolas" pitchFamily="49" charset="0"/>
              </a:rPr>
              <a:t>     if ( /[a-z]/</a:t>
            </a:r>
            <a:r>
              <a:rPr lang="en-US" sz="1800" dirty="0" err="1" smtClean="0">
                <a:latin typeface="Consolas" pitchFamily="49" charset="0"/>
              </a:rPr>
              <a:t>i.test</a:t>
            </a:r>
            <a:r>
              <a:rPr lang="en-US" sz="1800" dirty="0" smtClean="0">
                <a:latin typeface="Consolas" pitchFamily="49" charset="0"/>
              </a:rPr>
              <a:t>(</a:t>
            </a:r>
            <a:r>
              <a:rPr lang="en-US" sz="1800" dirty="0" err="1" smtClean="0">
                <a:latin typeface="Consolas" pitchFamily="49" charset="0"/>
              </a:rPr>
              <a:t>ch</a:t>
            </a:r>
            <a:r>
              <a:rPr lang="en-US" sz="1800" dirty="0" smtClean="0">
                <a:latin typeface="Consolas" pitchFamily="49" charset="0"/>
              </a:rPr>
              <a:t>) ) </a:t>
            </a:r>
            <a:r>
              <a:rPr lang="en-US" sz="1800" dirty="0" smtClean="0">
                <a:solidFill>
                  <a:schemeClr val="accent2">
                    <a:lumMod val="75000"/>
                  </a:schemeClr>
                </a:solidFill>
                <a:latin typeface="Consolas" pitchFamily="49" charset="0"/>
              </a:rPr>
              <a:t>{</a:t>
            </a:r>
            <a:r>
              <a:rPr lang="en-US" sz="1800" dirty="0" smtClean="0">
                <a:latin typeface="Consolas" pitchFamily="49" charset="0"/>
              </a:rPr>
              <a:t> // </a:t>
            </a:r>
            <a:r>
              <a:rPr lang="en-US" sz="1800" dirty="0" smtClean="0">
                <a:latin typeface="+mn-lt"/>
              </a:rPr>
              <a:t>is the character a-z ?</a:t>
            </a:r>
            <a:r>
              <a:rPr lang="en-US" sz="1800" dirty="0" smtClean="0">
                <a:latin typeface="Consolas" pitchFamily="49" charset="0"/>
              </a:rPr>
              <a:t/>
            </a:r>
            <a:br>
              <a:rPr lang="en-US" sz="1800" dirty="0" smtClean="0">
                <a:latin typeface="Consolas" pitchFamily="49" charset="0"/>
              </a:rPr>
            </a:br>
            <a:r>
              <a:rPr lang="en-US" sz="1800" dirty="0" smtClean="0">
                <a:latin typeface="Consolas" pitchFamily="49" charset="0"/>
              </a:rPr>
              <a:t>        coded += </a:t>
            </a:r>
            <a:br>
              <a:rPr lang="en-US" sz="1800" dirty="0" smtClean="0">
                <a:latin typeface="Consolas" pitchFamily="49" charset="0"/>
              </a:rPr>
            </a:br>
            <a:r>
              <a:rPr lang="en-US" sz="1800" dirty="0" smtClean="0">
                <a:latin typeface="Consolas" pitchFamily="49" charset="0"/>
              </a:rPr>
              <a:t>                </a:t>
            </a:r>
            <a:r>
              <a:rPr lang="en-US" sz="1800" dirty="0" err="1" smtClean="0">
                <a:latin typeface="Consolas" pitchFamily="49" charset="0"/>
              </a:rPr>
              <a:t>String.fromCharCode</a:t>
            </a:r>
            <a:r>
              <a:rPr lang="en-US" sz="1800" dirty="0" smtClean="0">
                <a:latin typeface="Consolas" pitchFamily="49" charset="0"/>
              </a:rPr>
              <a:t>( </a:t>
            </a:r>
            <a:r>
              <a:rPr lang="en-US" sz="1800" dirty="0" err="1" smtClean="0">
                <a:latin typeface="Consolas" pitchFamily="49" charset="0"/>
              </a:rPr>
              <a:t>ch.charCodeAt</a:t>
            </a:r>
            <a:r>
              <a:rPr lang="en-US" sz="1800" dirty="0" smtClean="0">
                <a:latin typeface="Consolas" pitchFamily="49" charset="0"/>
              </a:rPr>
              <a:t>(0) + 1);</a:t>
            </a:r>
            <a:br>
              <a:rPr lang="en-US" sz="1800" dirty="0" smtClean="0">
                <a:latin typeface="Consolas" pitchFamily="49" charset="0"/>
              </a:rPr>
            </a:br>
            <a:r>
              <a:rPr lang="en-US" sz="1800" dirty="0" smtClean="0">
                <a:latin typeface="Consolas" pitchFamily="49" charset="0"/>
              </a:rPr>
              <a:t>     </a:t>
            </a:r>
            <a:r>
              <a:rPr lang="en-US" sz="1800" dirty="0" smtClean="0">
                <a:solidFill>
                  <a:schemeClr val="accent2">
                    <a:lumMod val="75000"/>
                  </a:schemeClr>
                </a:solidFill>
                <a:latin typeface="Consolas" pitchFamily="49" charset="0"/>
              </a:rPr>
              <a:t>}</a:t>
            </a:r>
            <a:r>
              <a:rPr lang="en-US" sz="1800" dirty="0" smtClean="0">
                <a:latin typeface="Consolas" pitchFamily="49" charset="0"/>
              </a:rPr>
              <a:t> else </a:t>
            </a:r>
            <a:r>
              <a:rPr lang="en-US" sz="1800" dirty="0" smtClean="0">
                <a:solidFill>
                  <a:srgbClr val="FFC000"/>
                </a:solidFill>
                <a:latin typeface="Consolas" pitchFamily="49" charset="0"/>
              </a:rPr>
              <a:t>{</a:t>
            </a:r>
            <a:r>
              <a:rPr lang="en-US" sz="1800" dirty="0" smtClean="0">
                <a:latin typeface="Consolas" pitchFamily="49" charset="0"/>
              </a:rPr>
              <a:t/>
            </a:r>
            <a:br>
              <a:rPr lang="en-US" sz="1800" dirty="0" smtClean="0">
                <a:latin typeface="Consolas" pitchFamily="49" charset="0"/>
              </a:rPr>
            </a:br>
            <a:r>
              <a:rPr lang="en-US" sz="1800" dirty="0" smtClean="0">
                <a:latin typeface="Consolas" pitchFamily="49" charset="0"/>
              </a:rPr>
              <a:t>        coded += </a:t>
            </a:r>
            <a:r>
              <a:rPr lang="en-US" sz="1800" dirty="0" err="1" smtClean="0">
                <a:latin typeface="Consolas" pitchFamily="49" charset="0"/>
              </a:rPr>
              <a:t>ch</a:t>
            </a:r>
            <a:r>
              <a:rPr lang="en-US" sz="1800" dirty="0" smtClean="0">
                <a:latin typeface="Consolas" pitchFamily="49" charset="0"/>
              </a:rPr>
              <a:t>;</a:t>
            </a:r>
            <a:br>
              <a:rPr lang="en-US" sz="1800" dirty="0" smtClean="0">
                <a:latin typeface="Consolas" pitchFamily="49" charset="0"/>
              </a:rPr>
            </a:br>
            <a:r>
              <a:rPr lang="en-US" sz="1800" dirty="0" smtClean="0">
                <a:latin typeface="Consolas" pitchFamily="49" charset="0"/>
              </a:rPr>
              <a:t>     </a:t>
            </a:r>
            <a:r>
              <a:rPr lang="en-US" sz="1800" dirty="0" smtClean="0">
                <a:solidFill>
                  <a:srgbClr val="FFC000"/>
                </a:solidFill>
                <a:latin typeface="Consolas" pitchFamily="49" charset="0"/>
              </a:rPr>
              <a:t>}</a:t>
            </a:r>
            <a:br>
              <a:rPr lang="en-US" sz="1800" dirty="0" smtClean="0">
                <a:solidFill>
                  <a:srgbClr val="FFC000"/>
                </a:solidFill>
                <a:latin typeface="Consolas" pitchFamily="49" charset="0"/>
              </a:rPr>
            </a:br>
            <a:r>
              <a:rPr lang="en-US" sz="1800" dirty="0" smtClean="0">
                <a:solidFill>
                  <a:schemeClr val="accent3">
                    <a:lumMod val="40000"/>
                    <a:lumOff val="60000"/>
                  </a:schemeClr>
                </a:solidFill>
                <a:latin typeface="Consolas" pitchFamily="49" charset="0"/>
              </a:rPr>
              <a:t>   </a:t>
            </a:r>
            <a:r>
              <a:rPr lang="en-US" sz="1800" b="1" dirty="0" smtClean="0">
                <a:solidFill>
                  <a:schemeClr val="accent3">
                    <a:lumMod val="40000"/>
                    <a:lumOff val="60000"/>
                  </a:schemeClr>
                </a:solidFill>
                <a:latin typeface="Consolas" pitchFamily="49" charset="0"/>
              </a:rPr>
              <a:t>}</a:t>
            </a:r>
            <a:r>
              <a:rPr lang="en-US" sz="1800" dirty="0" smtClean="0">
                <a:latin typeface="Consolas" pitchFamily="49" charset="0"/>
              </a:rPr>
              <a:t/>
            </a:r>
            <a:br>
              <a:rPr lang="en-US" sz="1800" dirty="0" smtClean="0">
                <a:latin typeface="Consolas" pitchFamily="49" charset="0"/>
              </a:rPr>
            </a:br>
            <a:r>
              <a:rPr lang="en-US" sz="1800" dirty="0" smtClean="0">
                <a:latin typeface="Consolas" pitchFamily="49" charset="0"/>
              </a:rPr>
              <a:t>   return coded;</a:t>
            </a:r>
            <a:br>
              <a:rPr lang="en-US" sz="1800" dirty="0" smtClean="0">
                <a:latin typeface="Consolas" pitchFamily="49" charset="0"/>
              </a:rPr>
            </a:br>
            <a:r>
              <a:rPr lang="en-US" sz="1800" dirty="0" smtClean="0">
                <a:solidFill>
                  <a:srgbClr val="FFFF00"/>
                </a:solidFill>
                <a:latin typeface="Consolas" pitchFamily="49" charset="0"/>
              </a:rPr>
              <a:t>}</a:t>
            </a:r>
            <a:r>
              <a:rPr lang="en-US" sz="1800" dirty="0" smtClean="0">
                <a:latin typeface="Consolas" pitchFamily="49" charset="0"/>
              </a:rPr>
              <a:t/>
            </a:r>
            <a:br>
              <a:rPr lang="en-US" sz="1800" dirty="0" smtClean="0">
                <a:latin typeface="Consolas" pitchFamily="49" charset="0"/>
              </a:rPr>
            </a:br>
            <a:r>
              <a:rPr lang="en-US" sz="1800" dirty="0" err="1" smtClean="0">
                <a:latin typeface="Consolas" pitchFamily="49" charset="0"/>
              </a:rPr>
              <a:t>var</a:t>
            </a:r>
            <a:r>
              <a:rPr lang="en-US" sz="1800" dirty="0" smtClean="0">
                <a:latin typeface="Consolas" pitchFamily="49" charset="0"/>
              </a:rPr>
              <a:t> m = "April is a happy month!";</a:t>
            </a:r>
            <a:br>
              <a:rPr lang="en-US" sz="1800" dirty="0" smtClean="0">
                <a:latin typeface="Consolas" pitchFamily="49" charset="0"/>
              </a:rPr>
            </a:br>
            <a:r>
              <a:rPr lang="en-US" sz="1800" dirty="0" err="1" smtClean="0">
                <a:latin typeface="Consolas" pitchFamily="49" charset="0"/>
              </a:rPr>
              <a:t>var</a:t>
            </a:r>
            <a:r>
              <a:rPr lang="en-US" sz="1800" dirty="0" smtClean="0">
                <a:latin typeface="Consolas" pitchFamily="49" charset="0"/>
              </a:rPr>
              <a:t> x = encode(m);  // x is "</a:t>
            </a:r>
            <a:r>
              <a:rPr lang="en-US" sz="1800" dirty="0" err="1" smtClean="0">
                <a:latin typeface="Consolas" pitchFamily="49" charset="0"/>
              </a:rPr>
              <a:t>Bqsjm</a:t>
            </a:r>
            <a:r>
              <a:rPr lang="en-US" sz="1800" dirty="0" smtClean="0">
                <a:latin typeface="Consolas" pitchFamily="49" charset="0"/>
              </a:rPr>
              <a:t> </a:t>
            </a:r>
            <a:r>
              <a:rPr lang="en-US" sz="1800" dirty="0" err="1" smtClean="0">
                <a:latin typeface="Consolas" pitchFamily="49" charset="0"/>
              </a:rPr>
              <a:t>jt</a:t>
            </a:r>
            <a:r>
              <a:rPr lang="en-US" sz="1800" dirty="0" smtClean="0">
                <a:latin typeface="Consolas" pitchFamily="49" charset="0"/>
              </a:rPr>
              <a:t> b </a:t>
            </a:r>
            <a:r>
              <a:rPr lang="en-US" sz="1800" dirty="0" err="1" smtClean="0">
                <a:latin typeface="Consolas" pitchFamily="49" charset="0"/>
              </a:rPr>
              <a:t>ibqqz</a:t>
            </a:r>
            <a:r>
              <a:rPr lang="en-US" sz="1800" dirty="0" smtClean="0">
                <a:latin typeface="Consolas" pitchFamily="49" charset="0"/>
              </a:rPr>
              <a:t> </a:t>
            </a:r>
            <a:r>
              <a:rPr lang="en-US" sz="1800" dirty="0" err="1" smtClean="0">
                <a:latin typeface="Consolas" pitchFamily="49" charset="0"/>
              </a:rPr>
              <a:t>npoui</a:t>
            </a:r>
            <a:r>
              <a:rPr lang="en-US" sz="1800" dirty="0" smtClean="0">
                <a:latin typeface="Consolas" pitchFamily="49" charset="0"/>
              </a:rPr>
              <a:t>!"</a:t>
            </a:r>
            <a:endParaRPr lang="en-US" sz="2800" dirty="0" smtClean="0">
              <a:latin typeface="+mn-lt"/>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function</a:t>
            </a:r>
            <a:endParaRPr lang="en-CA" dirty="0"/>
          </a:p>
        </p:txBody>
      </p:sp>
      <p:sp>
        <p:nvSpPr>
          <p:cNvPr id="3" name="Content Placeholder 2"/>
          <p:cNvSpPr>
            <a:spLocks noGrp="1"/>
          </p:cNvSpPr>
          <p:nvPr>
            <p:ph idx="1"/>
          </p:nvPr>
        </p:nvSpPr>
        <p:spPr>
          <a:xfrm>
            <a:off x="323528" y="1196752"/>
            <a:ext cx="8496944" cy="4536504"/>
          </a:xfrm>
        </p:spPr>
        <p:txBody>
          <a:bodyPr/>
          <a:lstStyle/>
          <a:p>
            <a:r>
              <a:rPr lang="en-CA" b="1" dirty="0" smtClean="0"/>
              <a:t>primitive</a:t>
            </a:r>
            <a:r>
              <a:rPr lang="en-CA" dirty="0" smtClean="0"/>
              <a:t> parameters (strings, numbers) are </a:t>
            </a:r>
            <a:r>
              <a:rPr lang="en-CA" b="1" dirty="0" smtClean="0"/>
              <a:t>passed by </a:t>
            </a:r>
            <a:r>
              <a:rPr lang="en-CA" b="1" dirty="0" smtClean="0">
                <a:solidFill>
                  <a:schemeClr val="tx2">
                    <a:lumMod val="60000"/>
                    <a:lumOff val="40000"/>
                  </a:schemeClr>
                </a:solidFill>
              </a:rPr>
              <a:t>value</a:t>
            </a:r>
            <a:r>
              <a:rPr lang="en-CA" dirty="0" smtClean="0"/>
              <a:t>, meaning if the function changes the parameter values, the change is </a:t>
            </a:r>
            <a:r>
              <a:rPr lang="en-CA" b="1" dirty="0" smtClean="0">
                <a:solidFill>
                  <a:schemeClr val="tx2">
                    <a:lumMod val="60000"/>
                    <a:lumOff val="40000"/>
                  </a:schemeClr>
                </a:solidFill>
              </a:rPr>
              <a:t>lost</a:t>
            </a:r>
            <a:r>
              <a:rPr lang="en-CA" dirty="0" smtClean="0"/>
              <a:t> when the function returns or ends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113</a:t>
            </a:fld>
            <a:endParaRPr lang="en-US"/>
          </a:p>
        </p:txBody>
      </p:sp>
      <p:sp>
        <p:nvSpPr>
          <p:cNvPr id="5" name="Rectangle 4"/>
          <p:cNvSpPr>
            <a:spLocks noChangeArrowheads="1"/>
          </p:cNvSpPr>
          <p:nvPr/>
        </p:nvSpPr>
        <p:spPr bwMode="auto">
          <a:xfrm>
            <a:off x="395536" y="3573016"/>
            <a:ext cx="8370887" cy="280885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53517" y="3657062"/>
            <a:ext cx="8154739" cy="2862964"/>
          </a:xfrm>
          <a:prstGeom prst="rect">
            <a:avLst/>
          </a:prstGeom>
          <a:noFill/>
          <a:ln w="9525">
            <a:noFill/>
            <a:miter lim="800000"/>
            <a:headEnd/>
            <a:tailEnd/>
          </a:ln>
          <a:effectLst/>
        </p:spPr>
        <p:txBody>
          <a:bodyPr wrap="square" lIns="92075" tIns="46038" rIns="92075" bIns="46038">
            <a:spAutoFit/>
          </a:bodyPr>
          <a:lstStyle/>
          <a:p>
            <a:r>
              <a:rPr lang="en-US" sz="1800" dirty="0" smtClean="0">
                <a:latin typeface="Consolas" pitchFamily="49" charset="0"/>
              </a:rPr>
              <a:t>function </a:t>
            </a:r>
            <a:r>
              <a:rPr lang="en-US" sz="1800" dirty="0" err="1" smtClean="0">
                <a:latin typeface="Consolas" pitchFamily="49" charset="0"/>
              </a:rPr>
              <a:t>calculateArea</a:t>
            </a:r>
            <a:r>
              <a:rPr lang="en-US" sz="1800" dirty="0" smtClean="0">
                <a:latin typeface="Consolas" pitchFamily="49" charset="0"/>
              </a:rPr>
              <a:t>(height, width) </a:t>
            </a:r>
            <a:r>
              <a:rPr lang="en-US" sz="1800" dirty="0" smtClean="0">
                <a:solidFill>
                  <a:srgbClr val="FFFF00"/>
                </a:solidFill>
                <a:latin typeface="Consolas" pitchFamily="49" charset="0"/>
              </a:rPr>
              <a:t>{</a:t>
            </a:r>
            <a:br>
              <a:rPr lang="en-US" sz="1800" dirty="0" smtClean="0">
                <a:solidFill>
                  <a:srgbClr val="FFFF00"/>
                </a:solidFill>
                <a:latin typeface="Consolas" pitchFamily="49" charset="0"/>
              </a:rPr>
            </a:br>
            <a:r>
              <a:rPr lang="en-US" sz="1800" dirty="0" smtClean="0">
                <a:solidFill>
                  <a:srgbClr val="FFFF00"/>
                </a:solidFill>
                <a:latin typeface="Consolas" pitchFamily="49" charset="0"/>
              </a:rPr>
              <a:t>  height += 10;</a:t>
            </a:r>
          </a:p>
          <a:p>
            <a:r>
              <a:rPr lang="en-US" sz="1800" dirty="0" smtClean="0">
                <a:latin typeface="Consolas" pitchFamily="49" charset="0"/>
              </a:rPr>
              <a:t>  </a:t>
            </a:r>
            <a:r>
              <a:rPr lang="en-US" sz="1800" dirty="0" smtClean="0">
                <a:solidFill>
                  <a:schemeClr val="accent3">
                    <a:lumMod val="20000"/>
                    <a:lumOff val="80000"/>
                  </a:schemeClr>
                </a:solidFill>
                <a:latin typeface="Consolas" pitchFamily="49" charset="0"/>
              </a:rPr>
              <a:t>return</a:t>
            </a:r>
            <a:r>
              <a:rPr lang="en-US" sz="1800" dirty="0" smtClean="0">
                <a:latin typeface="Consolas" pitchFamily="49" charset="0"/>
              </a:rPr>
              <a:t> height * width;</a:t>
            </a:r>
            <a:br>
              <a:rPr lang="en-US" sz="1800" dirty="0" smtClean="0">
                <a:latin typeface="Consolas" pitchFamily="49" charset="0"/>
              </a:rPr>
            </a:br>
            <a:r>
              <a:rPr lang="en-US" sz="1800" dirty="0" smtClean="0">
                <a:solidFill>
                  <a:srgbClr val="FFFF00"/>
                </a:solidFill>
                <a:latin typeface="Consolas" pitchFamily="49" charset="0"/>
              </a:rPr>
              <a:t>}</a:t>
            </a:r>
          </a:p>
          <a:p>
            <a:endParaRPr lang="en-US" sz="1800" dirty="0" smtClean="0">
              <a:latin typeface="Consolas" pitchFamily="49" charset="0"/>
            </a:endParaRPr>
          </a:p>
          <a:p>
            <a:r>
              <a:rPr lang="en-US" sz="1800" dirty="0" err="1" smtClean="0">
                <a:latin typeface="Consolas" pitchFamily="49" charset="0"/>
              </a:rPr>
              <a:t>var</a:t>
            </a:r>
            <a:r>
              <a:rPr lang="en-US" sz="1800" dirty="0" smtClean="0">
                <a:latin typeface="Consolas" pitchFamily="49" charset="0"/>
              </a:rPr>
              <a:t> h = 100;</a:t>
            </a:r>
            <a:br>
              <a:rPr lang="en-US" sz="1800" dirty="0" smtClean="0">
                <a:latin typeface="Consolas" pitchFamily="49" charset="0"/>
              </a:rPr>
            </a:br>
            <a:r>
              <a:rPr lang="en-US" sz="1800" dirty="0" err="1" smtClean="0">
                <a:latin typeface="Consolas" pitchFamily="49" charset="0"/>
              </a:rPr>
              <a:t>var</a:t>
            </a:r>
            <a:r>
              <a:rPr lang="en-US" sz="1800" dirty="0" smtClean="0">
                <a:latin typeface="Consolas" pitchFamily="49" charset="0"/>
              </a:rPr>
              <a:t> w = 25;</a:t>
            </a:r>
            <a:br>
              <a:rPr lang="en-US" sz="1800" dirty="0" smtClean="0">
                <a:latin typeface="Consolas" pitchFamily="49" charset="0"/>
              </a:rPr>
            </a:br>
            <a:r>
              <a:rPr lang="en-US" sz="1800" dirty="0" err="1" smtClean="0">
                <a:latin typeface="Consolas" pitchFamily="49" charset="0"/>
              </a:rPr>
              <a:t>var</a:t>
            </a:r>
            <a:r>
              <a:rPr lang="en-US" sz="1800" dirty="0" smtClean="0">
                <a:latin typeface="Consolas" pitchFamily="49" charset="0"/>
              </a:rPr>
              <a:t> area1 = </a:t>
            </a:r>
            <a:r>
              <a:rPr lang="en-US" sz="1800" dirty="0" err="1" smtClean="0">
                <a:latin typeface="Consolas" pitchFamily="49" charset="0"/>
              </a:rPr>
              <a:t>calculateArea</a:t>
            </a:r>
            <a:r>
              <a:rPr lang="en-US" sz="1800" dirty="0" smtClean="0">
                <a:latin typeface="Consolas" pitchFamily="49" charset="0"/>
              </a:rPr>
              <a:t>(h, w);  // </a:t>
            </a:r>
            <a:r>
              <a:rPr lang="en-US" sz="1800" dirty="0" smtClean="0">
                <a:latin typeface="+mn-lt"/>
              </a:rPr>
              <a:t>area1 is 2750</a:t>
            </a:r>
            <a:r>
              <a:rPr lang="en-US" sz="1800" dirty="0" smtClean="0">
                <a:latin typeface="Consolas" pitchFamily="49" charset="0"/>
              </a:rPr>
              <a:t/>
            </a:r>
            <a:br>
              <a:rPr lang="en-US" sz="1800" dirty="0" smtClean="0">
                <a:latin typeface="Consolas" pitchFamily="49" charset="0"/>
              </a:rPr>
            </a:br>
            <a:r>
              <a:rPr lang="en-US" sz="1800" dirty="0" err="1" smtClean="0">
                <a:latin typeface="Consolas" pitchFamily="49" charset="0"/>
              </a:rPr>
              <a:t>document.write</a:t>
            </a:r>
            <a:r>
              <a:rPr lang="en-US" sz="1800" dirty="0" smtClean="0">
                <a:latin typeface="Consolas" pitchFamily="49" charset="0"/>
              </a:rPr>
              <a:t>( h );   // h </a:t>
            </a:r>
            <a:r>
              <a:rPr lang="en-US" sz="1800" dirty="0" smtClean="0">
                <a:latin typeface="+mn-lt"/>
              </a:rPr>
              <a:t>is 100</a:t>
            </a:r>
          </a:p>
          <a:p>
            <a:endParaRPr lang="en-US" sz="1800" dirty="0" smtClean="0">
              <a:latin typeface="+mn-lt"/>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function</a:t>
            </a:r>
            <a:endParaRPr lang="en-CA" dirty="0"/>
          </a:p>
        </p:txBody>
      </p:sp>
      <p:sp>
        <p:nvSpPr>
          <p:cNvPr id="3" name="Content Placeholder 2"/>
          <p:cNvSpPr>
            <a:spLocks noGrp="1"/>
          </p:cNvSpPr>
          <p:nvPr>
            <p:ph idx="1"/>
          </p:nvPr>
        </p:nvSpPr>
        <p:spPr>
          <a:xfrm>
            <a:off x="323528" y="1196752"/>
            <a:ext cx="8496944" cy="2160240"/>
          </a:xfrm>
        </p:spPr>
        <p:txBody>
          <a:bodyPr/>
          <a:lstStyle/>
          <a:p>
            <a:r>
              <a:rPr lang="en-CA" b="1" dirty="0" smtClean="0"/>
              <a:t>non-primitive </a:t>
            </a:r>
            <a:r>
              <a:rPr lang="en-CA" dirty="0" smtClean="0"/>
              <a:t>parameters (arrays, objects) are </a:t>
            </a:r>
            <a:r>
              <a:rPr lang="en-CA" b="1" dirty="0" smtClean="0"/>
              <a:t>passed by </a:t>
            </a:r>
            <a:r>
              <a:rPr lang="en-CA" b="1" dirty="0" smtClean="0">
                <a:solidFill>
                  <a:schemeClr val="accent3">
                    <a:lumMod val="75000"/>
                  </a:schemeClr>
                </a:solidFill>
              </a:rPr>
              <a:t>reference</a:t>
            </a:r>
            <a:r>
              <a:rPr lang="en-CA" dirty="0" smtClean="0"/>
              <a:t>, meaning if the function changes the parameter </a:t>
            </a:r>
            <a:r>
              <a:rPr lang="en-CA" dirty="0" smtClean="0">
                <a:solidFill>
                  <a:schemeClr val="accent3">
                    <a:lumMod val="75000"/>
                  </a:schemeClr>
                </a:solidFill>
              </a:rPr>
              <a:t>properties</a:t>
            </a:r>
            <a:r>
              <a:rPr lang="en-CA" dirty="0" smtClean="0"/>
              <a:t>, the change is </a:t>
            </a:r>
            <a:r>
              <a:rPr lang="en-CA" b="1" dirty="0" smtClean="0">
                <a:solidFill>
                  <a:schemeClr val="accent3">
                    <a:lumMod val="75000"/>
                  </a:schemeClr>
                </a:solidFill>
              </a:rPr>
              <a:t>kept</a:t>
            </a:r>
            <a:r>
              <a:rPr lang="en-CA" dirty="0" smtClean="0"/>
              <a:t> when the function returns or ends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114</a:t>
            </a:fld>
            <a:endParaRPr lang="en-US"/>
          </a:p>
        </p:txBody>
      </p:sp>
      <p:sp>
        <p:nvSpPr>
          <p:cNvPr id="5" name="Rectangle 4"/>
          <p:cNvSpPr>
            <a:spLocks noChangeArrowheads="1"/>
          </p:cNvSpPr>
          <p:nvPr/>
        </p:nvSpPr>
        <p:spPr bwMode="auto">
          <a:xfrm>
            <a:off x="395536" y="3212976"/>
            <a:ext cx="8370887" cy="316889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395536" y="3212976"/>
            <a:ext cx="8352928" cy="3139963"/>
          </a:xfrm>
          <a:prstGeom prst="rect">
            <a:avLst/>
          </a:prstGeom>
          <a:noFill/>
          <a:ln w="9525">
            <a:noFill/>
            <a:miter lim="800000"/>
            <a:headEnd/>
            <a:tailEnd/>
          </a:ln>
          <a:effectLst/>
        </p:spPr>
        <p:txBody>
          <a:bodyPr wrap="square" lIns="92075" tIns="46038" rIns="92075" bIns="46038">
            <a:spAutoFit/>
          </a:bodyPr>
          <a:lstStyle/>
          <a:p>
            <a:r>
              <a:rPr lang="en-US" sz="1800" dirty="0" smtClean="0">
                <a:latin typeface="Consolas" pitchFamily="49" charset="0"/>
              </a:rPr>
              <a:t>function </a:t>
            </a:r>
            <a:r>
              <a:rPr lang="en-US" sz="1800" dirty="0" err="1" smtClean="0">
                <a:latin typeface="Consolas" pitchFamily="49" charset="0"/>
              </a:rPr>
              <a:t>foo</a:t>
            </a:r>
            <a:r>
              <a:rPr lang="en-US" sz="1800" dirty="0" smtClean="0">
                <a:latin typeface="Consolas" pitchFamily="49" charset="0"/>
              </a:rPr>
              <a:t>(a, </a:t>
            </a:r>
            <a:r>
              <a:rPr lang="en-US" sz="1800" dirty="0" err="1" smtClean="0">
                <a:latin typeface="Consolas" pitchFamily="49" charset="0"/>
              </a:rPr>
              <a:t>obj</a:t>
            </a:r>
            <a:r>
              <a:rPr lang="en-US" sz="1800" dirty="0" smtClean="0">
                <a:latin typeface="Consolas" pitchFamily="49" charset="0"/>
              </a:rPr>
              <a:t>) </a:t>
            </a:r>
            <a:r>
              <a:rPr lang="en-US" sz="1800" dirty="0" smtClean="0">
                <a:solidFill>
                  <a:srgbClr val="FFFF00"/>
                </a:solidFill>
                <a:latin typeface="Consolas" pitchFamily="49" charset="0"/>
              </a:rPr>
              <a:t>{</a:t>
            </a:r>
            <a:br>
              <a:rPr lang="en-US" sz="1800" dirty="0" smtClean="0">
                <a:solidFill>
                  <a:srgbClr val="FFFF00"/>
                </a:solidFill>
                <a:latin typeface="Consolas" pitchFamily="49" charset="0"/>
              </a:rPr>
            </a:br>
            <a:r>
              <a:rPr lang="en-US" sz="1800" dirty="0" smtClean="0">
                <a:solidFill>
                  <a:srgbClr val="FFFF00"/>
                </a:solidFill>
                <a:latin typeface="Consolas" pitchFamily="49" charset="0"/>
              </a:rPr>
              <a:t>  a[2] += 10;</a:t>
            </a:r>
          </a:p>
          <a:p>
            <a:r>
              <a:rPr lang="en-US" sz="1800" dirty="0" smtClean="0">
                <a:solidFill>
                  <a:srgbClr val="FFFF00"/>
                </a:solidFill>
                <a:latin typeface="Consolas" pitchFamily="49" charset="0"/>
              </a:rPr>
              <a:t>  obj.name = "parsnip";</a:t>
            </a:r>
          </a:p>
          <a:p>
            <a:r>
              <a:rPr lang="en-US" sz="1800" dirty="0" smtClean="0">
                <a:solidFill>
                  <a:srgbClr val="FFFF00"/>
                </a:solidFill>
                <a:latin typeface="Consolas" pitchFamily="49" charset="0"/>
              </a:rPr>
              <a:t>  </a:t>
            </a:r>
            <a:r>
              <a:rPr lang="en-US" sz="1800" dirty="0" err="1" smtClean="0">
                <a:solidFill>
                  <a:srgbClr val="FFFF00"/>
                </a:solidFill>
                <a:latin typeface="Consolas" pitchFamily="49" charset="0"/>
              </a:rPr>
              <a:t>obj</a:t>
            </a:r>
            <a:r>
              <a:rPr lang="en-US" sz="1800" dirty="0" smtClean="0">
                <a:solidFill>
                  <a:srgbClr val="FFFF00"/>
                </a:solidFill>
                <a:latin typeface="Consolas" pitchFamily="49" charset="0"/>
              </a:rPr>
              <a:t> = { name: "carrot"; } // </a:t>
            </a:r>
            <a:r>
              <a:rPr lang="en-US" sz="1800" dirty="0" smtClean="0">
                <a:solidFill>
                  <a:srgbClr val="FFFF00"/>
                </a:solidFill>
                <a:latin typeface="+mn-lt"/>
              </a:rPr>
              <a:t>assign new object works only within function</a:t>
            </a:r>
            <a:r>
              <a:rPr lang="en-US" sz="1800" dirty="0" smtClean="0">
                <a:latin typeface="Consolas" pitchFamily="49" charset="0"/>
              </a:rPr>
              <a:t/>
            </a:r>
            <a:br>
              <a:rPr lang="en-US" sz="1800" dirty="0" smtClean="0">
                <a:latin typeface="Consolas" pitchFamily="49" charset="0"/>
              </a:rPr>
            </a:br>
            <a:r>
              <a:rPr lang="en-US" sz="1800" dirty="0" smtClean="0">
                <a:solidFill>
                  <a:srgbClr val="FFFF00"/>
                </a:solidFill>
                <a:latin typeface="Consolas" pitchFamily="49" charset="0"/>
              </a:rPr>
              <a:t>}</a:t>
            </a:r>
          </a:p>
          <a:p>
            <a:endParaRPr lang="en-US" sz="1800" dirty="0" smtClean="0">
              <a:latin typeface="Consolas" pitchFamily="49" charset="0"/>
            </a:endParaRPr>
          </a:p>
          <a:p>
            <a:r>
              <a:rPr lang="en-US" sz="1800" dirty="0" err="1" smtClean="0">
                <a:latin typeface="Consolas" pitchFamily="49" charset="0"/>
              </a:rPr>
              <a:t>var</a:t>
            </a:r>
            <a:r>
              <a:rPr lang="en-US" sz="1800" dirty="0" smtClean="0">
                <a:latin typeface="Consolas" pitchFamily="49" charset="0"/>
              </a:rPr>
              <a:t> </a:t>
            </a:r>
            <a:r>
              <a:rPr lang="en-US" sz="1800" dirty="0" err="1" smtClean="0">
                <a:latin typeface="Consolas" pitchFamily="49" charset="0"/>
              </a:rPr>
              <a:t>arr</a:t>
            </a:r>
            <a:r>
              <a:rPr lang="en-US" sz="1800" dirty="0" smtClean="0">
                <a:latin typeface="Consolas" pitchFamily="49" charset="0"/>
              </a:rPr>
              <a:t> = [1, 2, 3];</a:t>
            </a:r>
            <a:br>
              <a:rPr lang="en-US" sz="1800" dirty="0" smtClean="0">
                <a:latin typeface="Consolas" pitchFamily="49" charset="0"/>
              </a:rPr>
            </a:br>
            <a:r>
              <a:rPr lang="en-US" sz="1800" dirty="0" err="1" smtClean="0">
                <a:latin typeface="Consolas" pitchFamily="49" charset="0"/>
              </a:rPr>
              <a:t>var</a:t>
            </a:r>
            <a:r>
              <a:rPr lang="en-US" sz="1800" dirty="0" smtClean="0">
                <a:latin typeface="Consolas" pitchFamily="49" charset="0"/>
              </a:rPr>
              <a:t> w = { name: "turnip" };</a:t>
            </a:r>
            <a:br>
              <a:rPr lang="en-US" sz="1800" dirty="0" smtClean="0">
                <a:latin typeface="Consolas" pitchFamily="49" charset="0"/>
              </a:rPr>
            </a:br>
            <a:r>
              <a:rPr lang="en-US" sz="1800" dirty="0" err="1" smtClean="0">
                <a:latin typeface="Consolas" pitchFamily="49" charset="0"/>
              </a:rPr>
              <a:t>foo</a:t>
            </a:r>
            <a:r>
              <a:rPr lang="en-US" sz="1800" dirty="0" smtClean="0">
                <a:latin typeface="Consolas" pitchFamily="49" charset="0"/>
              </a:rPr>
              <a:t>(</a:t>
            </a:r>
            <a:r>
              <a:rPr lang="en-US" sz="1800" dirty="0" err="1" smtClean="0">
                <a:latin typeface="Consolas" pitchFamily="49" charset="0"/>
              </a:rPr>
              <a:t>arr</a:t>
            </a:r>
            <a:r>
              <a:rPr lang="en-US" sz="1800" dirty="0" smtClean="0">
                <a:latin typeface="Consolas" pitchFamily="49" charset="0"/>
              </a:rPr>
              <a:t>, w); </a:t>
            </a:r>
            <a:br>
              <a:rPr lang="en-US" sz="1800" dirty="0" smtClean="0">
                <a:latin typeface="Consolas" pitchFamily="49" charset="0"/>
              </a:rPr>
            </a:br>
            <a:r>
              <a:rPr lang="en-US" sz="1800" dirty="0" err="1" smtClean="0">
                <a:latin typeface="Consolas" pitchFamily="49" charset="0"/>
              </a:rPr>
              <a:t>document.write</a:t>
            </a:r>
            <a:r>
              <a:rPr lang="en-US" sz="1800" dirty="0" smtClean="0">
                <a:latin typeface="Consolas" pitchFamily="49" charset="0"/>
              </a:rPr>
              <a:t>( </a:t>
            </a:r>
            <a:r>
              <a:rPr lang="en-US" sz="1800" dirty="0" err="1" smtClean="0">
                <a:latin typeface="Consolas" pitchFamily="49" charset="0"/>
              </a:rPr>
              <a:t>arr</a:t>
            </a:r>
            <a:r>
              <a:rPr lang="en-US" sz="1800" dirty="0" smtClean="0">
                <a:latin typeface="Consolas" pitchFamily="49" charset="0"/>
              </a:rPr>
              <a:t> + "" + w.name );// </a:t>
            </a:r>
            <a:r>
              <a:rPr lang="en-US" sz="1800" dirty="0" err="1" smtClean="0">
                <a:latin typeface="+mn-lt"/>
              </a:rPr>
              <a:t>arr</a:t>
            </a:r>
            <a:r>
              <a:rPr lang="en-US" sz="1800" dirty="0" smtClean="0">
                <a:latin typeface="+mn-lt"/>
              </a:rPr>
              <a:t> is [1,2,</a:t>
            </a:r>
            <a:r>
              <a:rPr lang="en-US" sz="1800" dirty="0" smtClean="0">
                <a:solidFill>
                  <a:srgbClr val="FFFF00"/>
                </a:solidFill>
                <a:latin typeface="+mn-lt"/>
              </a:rPr>
              <a:t>1</a:t>
            </a:r>
            <a:r>
              <a:rPr lang="en-US" sz="1800" dirty="0" smtClean="0">
                <a:latin typeface="+mn-lt"/>
              </a:rPr>
              <a:t>3], w.name is </a:t>
            </a:r>
            <a:r>
              <a:rPr lang="en-US" sz="1800" dirty="0" smtClean="0">
                <a:solidFill>
                  <a:srgbClr val="FFFF00"/>
                </a:solidFill>
                <a:latin typeface="+mn-lt"/>
              </a:rPr>
              <a:t>parsnip</a:t>
            </a:r>
          </a:p>
          <a:p>
            <a:endParaRPr lang="en-US" sz="1800" dirty="0" smtClean="0">
              <a:latin typeface="+mn-lt"/>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a:lstStyle/>
          <a:p>
            <a:r>
              <a:rPr lang="en-US" dirty="0"/>
              <a:t>JavaScript </a:t>
            </a:r>
            <a:r>
              <a:rPr lang="en-US" dirty="0" smtClean="0"/>
              <a:t>functions</a:t>
            </a:r>
            <a:endParaRPr lang="en-US" dirty="0"/>
          </a:p>
        </p:txBody>
      </p:sp>
      <p:sp>
        <p:nvSpPr>
          <p:cNvPr id="82947" name="Rectangle 3"/>
          <p:cNvSpPr>
            <a:spLocks noGrp="1" noChangeArrowheads="1"/>
          </p:cNvSpPr>
          <p:nvPr>
            <p:ph idx="1"/>
          </p:nvPr>
        </p:nvSpPr>
        <p:spPr>
          <a:noFill/>
          <a:ln/>
        </p:spPr>
        <p:txBody>
          <a:bodyPr>
            <a:normAutofit lnSpcReduction="10000"/>
          </a:bodyPr>
          <a:lstStyle/>
          <a:p>
            <a:r>
              <a:rPr lang="en-US" dirty="0" smtClean="0"/>
              <a:t>in JavaScript functions are first-class objects</a:t>
            </a:r>
          </a:p>
          <a:p>
            <a:pPr lvl="1"/>
            <a:r>
              <a:rPr lang="en-US" dirty="0" smtClean="0"/>
              <a:t>can be manipulated and treated like objects</a:t>
            </a:r>
          </a:p>
          <a:p>
            <a:r>
              <a:rPr lang="en-US" dirty="0" smtClean="0"/>
              <a:t>keyword </a:t>
            </a:r>
            <a:r>
              <a:rPr lang="en-US" dirty="0" smtClean="0">
                <a:latin typeface="Consolas" pitchFamily="49" charset="0"/>
                <a:cs typeface="Consolas" pitchFamily="49" charset="0"/>
              </a:rPr>
              <a:t>Function</a:t>
            </a:r>
            <a:r>
              <a:rPr lang="en-US" dirty="0" smtClean="0"/>
              <a:t> defines a function object dynamically created at run-time </a:t>
            </a:r>
          </a:p>
          <a:p>
            <a:pPr lvl="1"/>
            <a:r>
              <a:rPr lang="en-US" dirty="0" smtClean="0"/>
              <a:t> </a:t>
            </a:r>
            <a:r>
              <a:rPr lang="en-US" dirty="0" smtClean="0">
                <a:latin typeface="Consolas" pitchFamily="49" charset="0"/>
                <a:cs typeface="Consolas" pitchFamily="49" charset="0"/>
              </a:rPr>
              <a:t>new Function( </a:t>
            </a:r>
            <a:r>
              <a:rPr lang="en-US" i="1" dirty="0" smtClean="0"/>
              <a:t>optional param1, param2, …, body of function as a string  </a:t>
            </a:r>
            <a:r>
              <a:rPr lang="en-US" dirty="0" smtClean="0">
                <a:latin typeface="Consolas" pitchFamily="49" charset="0"/>
                <a:cs typeface="Consolas" pitchFamily="49" charset="0"/>
              </a:rPr>
              <a:t>);</a:t>
            </a:r>
          </a:p>
          <a:p>
            <a:pPr lvl="1">
              <a:buNone/>
            </a:pP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fun = new Function(a, </a:t>
            </a:r>
            <a:r>
              <a:rPr lang="en-US" dirty="0" smtClean="0">
                <a:latin typeface="Consolas" pitchFamily="49" charset="0"/>
              </a:rPr>
              <a:t>"</a:t>
            </a:r>
            <a:r>
              <a:rPr lang="en-US" dirty="0" smtClean="0">
                <a:latin typeface="Consolas" pitchFamily="49" charset="0"/>
                <a:cs typeface="Consolas" pitchFamily="49" charset="0"/>
              </a:rPr>
              <a:t>return a</a:t>
            </a:r>
            <a:r>
              <a:rPr lang="en-US" dirty="0" smtClean="0">
                <a:latin typeface="Consolas" pitchFamily="49" charset="0"/>
              </a:rPr>
              <a:t>"</a:t>
            </a:r>
            <a:r>
              <a:rPr lang="en-US" dirty="0" smtClean="0">
                <a:latin typeface="Consolas" pitchFamily="49" charset="0"/>
                <a:cs typeface="Consolas" pitchFamily="49" charset="0"/>
              </a:rPr>
              <a:t>);</a:t>
            </a:r>
          </a:p>
          <a:p>
            <a:pPr lvl="1">
              <a:buNone/>
            </a:pP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g = fun();</a:t>
            </a:r>
          </a:p>
          <a:p>
            <a:r>
              <a:rPr lang="en-US" dirty="0" smtClean="0"/>
              <a:t>sample HTML </a:t>
            </a:r>
            <a:r>
              <a:rPr lang="en-US" dirty="0"/>
              <a:t>file testing.html</a:t>
            </a:r>
          </a:p>
        </p:txBody>
      </p:sp>
      <p:sp>
        <p:nvSpPr>
          <p:cNvPr id="4" name="Slide Number Placeholder 5"/>
          <p:cNvSpPr>
            <a:spLocks noGrp="1"/>
          </p:cNvSpPr>
          <p:nvPr>
            <p:ph type="sldNum" sz="quarter" idx="12"/>
          </p:nvPr>
        </p:nvSpPr>
        <p:spPr/>
        <p:txBody>
          <a:bodyPr/>
          <a:lstStyle/>
          <a:p>
            <a:fld id="{05B8CCDF-5CE5-40B7-927E-A16EC8A9CA70}" type="slidenum">
              <a:rPr lang="en-US"/>
              <a:pPr/>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BD02C2-E1E0-43F2-9922-A0418163D5BC}" type="slidenum">
              <a:rPr lang="en-US"/>
              <a:pPr/>
              <a:t>116</a:t>
            </a:fld>
            <a:endParaRPr lang="en-US"/>
          </a:p>
        </p:txBody>
      </p:sp>
      <p:sp>
        <p:nvSpPr>
          <p:cNvPr id="83970" name="Rectangle 2"/>
          <p:cNvSpPr>
            <a:spLocks noChangeArrowheads="1"/>
          </p:cNvSpPr>
          <p:nvPr/>
        </p:nvSpPr>
        <p:spPr bwMode="auto">
          <a:xfrm>
            <a:off x="158750" y="234950"/>
            <a:ext cx="8750300" cy="59309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3971" name="Rectangle 3"/>
          <p:cNvSpPr>
            <a:spLocks noChangeArrowheads="1"/>
          </p:cNvSpPr>
          <p:nvPr/>
        </p:nvSpPr>
        <p:spPr bwMode="auto">
          <a:xfrm>
            <a:off x="228600" y="176213"/>
            <a:ext cx="8686800" cy="6002285"/>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r>
              <a:rPr lang="en-US" dirty="0" smtClean="0">
                <a:latin typeface="Consolas" pitchFamily="49" charset="0"/>
              </a:rPr>
              <a:t>  </a:t>
            </a:r>
            <a:endParaRPr lang="en-US" dirty="0">
              <a:latin typeface="Consolas" pitchFamily="49" charset="0"/>
            </a:endParaRPr>
          </a:p>
          <a:p>
            <a:r>
              <a:rPr lang="en-US" dirty="0">
                <a:latin typeface="Consolas" pitchFamily="49" charset="0"/>
              </a:rPr>
              <a:t> </a:t>
            </a:r>
            <a:r>
              <a:rPr lang="en-US" dirty="0" smtClean="0">
                <a:latin typeface="Consolas" pitchFamily="49" charset="0"/>
              </a:rPr>
              <a:t> </a:t>
            </a:r>
            <a:r>
              <a:rPr lang="en-US" dirty="0">
                <a:latin typeface="Consolas" pitchFamily="49" charset="0"/>
              </a:rPr>
              <a:t>// define function </a:t>
            </a:r>
            <a:r>
              <a:rPr lang="en-US" dirty="0" err="1">
                <a:latin typeface="Consolas" pitchFamily="49" charset="0"/>
              </a:rPr>
              <a:t>testQuestion</a:t>
            </a:r>
            <a:r>
              <a:rPr lang="en-US" dirty="0">
                <a:latin typeface="Consolas" pitchFamily="49" charset="0"/>
              </a:rPr>
              <a:t>()</a:t>
            </a:r>
          </a:p>
          <a:p>
            <a:endParaRPr lang="en-US" dirty="0">
              <a:latin typeface="Consolas" pitchFamily="49" charset="0"/>
            </a:endParaRPr>
          </a:p>
          <a:p>
            <a:r>
              <a:rPr lang="en-US" dirty="0">
                <a:latin typeface="Consolas" pitchFamily="49" charset="0"/>
              </a:rPr>
              <a:t> </a:t>
            </a:r>
            <a:r>
              <a:rPr lang="en-US" b="1" dirty="0" smtClean="0">
                <a:latin typeface="Consolas" pitchFamily="49" charset="0"/>
              </a:rPr>
              <a:t>function </a:t>
            </a:r>
            <a:r>
              <a:rPr lang="en-US" b="1" dirty="0" err="1">
                <a:latin typeface="Consolas" pitchFamily="49" charset="0"/>
              </a:rPr>
              <a:t>testQuestion</a:t>
            </a:r>
            <a:r>
              <a:rPr lang="en-US" b="1" dirty="0">
                <a:latin typeface="Consolas" pitchFamily="49" charset="0"/>
              </a:rPr>
              <a:t>(question) </a:t>
            </a:r>
            <a:r>
              <a:rPr lang="en-US" dirty="0">
                <a:latin typeface="Consolas" pitchFamily="49" charset="0"/>
              </a:rPr>
              <a:t>{</a:t>
            </a:r>
          </a:p>
          <a:p>
            <a:endParaRPr lang="en-US" dirty="0">
              <a:latin typeface="Consolas" pitchFamily="49" charset="0"/>
            </a:endParaRPr>
          </a:p>
          <a:p>
            <a:r>
              <a:rPr lang="en-US" dirty="0">
                <a:latin typeface="Consolas" pitchFamily="49" charset="0"/>
              </a:rPr>
              <a:t>     // </a:t>
            </a:r>
            <a:r>
              <a:rPr lang="en-US" dirty="0">
                <a:latin typeface="+mn-lt"/>
              </a:rPr>
              <a:t>define </a:t>
            </a:r>
            <a:r>
              <a:rPr lang="en-US" dirty="0" smtClean="0">
                <a:latin typeface="+mn-lt"/>
              </a:rPr>
              <a:t>local </a:t>
            </a:r>
            <a:r>
              <a:rPr lang="en-US" dirty="0">
                <a:latin typeface="+mn-lt"/>
              </a:rPr>
              <a:t>variables</a:t>
            </a:r>
          </a:p>
          <a:p>
            <a:endParaRPr lang="en-US" dirty="0">
              <a:latin typeface="Consolas" pitchFamily="49" charset="0"/>
            </a:endParaRPr>
          </a:p>
          <a:p>
            <a:r>
              <a:rPr lang="en-US" dirty="0" smtClean="0">
                <a:latin typeface="Consolas" pitchFamily="49" charset="0"/>
              </a:rPr>
              <a:t>   </a:t>
            </a:r>
            <a:r>
              <a:rPr lang="en-US" dirty="0" err="1">
                <a:latin typeface="Consolas" pitchFamily="49" charset="0"/>
              </a:rPr>
              <a:t>var</a:t>
            </a:r>
            <a:r>
              <a:rPr lang="en-US" dirty="0">
                <a:latin typeface="Consolas" pitchFamily="49" charset="0"/>
              </a:rPr>
              <a:t> </a:t>
            </a:r>
            <a:r>
              <a:rPr lang="en-US" dirty="0" err="1" smtClean="0">
                <a:solidFill>
                  <a:srgbClr val="FFC000"/>
                </a:solidFill>
                <a:latin typeface="Consolas" pitchFamily="49" charset="0"/>
              </a:rPr>
              <a:t>ftmp</a:t>
            </a:r>
            <a:r>
              <a:rPr lang="en-US" dirty="0" smtClean="0">
                <a:latin typeface="Consolas" pitchFamily="49" charset="0"/>
              </a:rPr>
              <a:t> = </a:t>
            </a:r>
            <a:r>
              <a:rPr lang="en-US" dirty="0" smtClean="0">
                <a:solidFill>
                  <a:schemeClr val="accent6">
                    <a:lumMod val="40000"/>
                    <a:lumOff val="60000"/>
                  </a:schemeClr>
                </a:solidFill>
                <a:latin typeface="Consolas" pitchFamily="49" charset="0"/>
              </a:rPr>
              <a:t>new</a:t>
            </a:r>
            <a:r>
              <a:rPr lang="en-US" dirty="0" smtClean="0">
                <a:latin typeface="Consolas" pitchFamily="49" charset="0"/>
              </a:rPr>
              <a:t> </a:t>
            </a:r>
            <a:r>
              <a:rPr lang="en-US" dirty="0" smtClean="0">
                <a:solidFill>
                  <a:srgbClr val="FFC000"/>
                </a:solidFill>
                <a:latin typeface="Consolas" pitchFamily="49" charset="0"/>
              </a:rPr>
              <a:t>Function</a:t>
            </a:r>
            <a:r>
              <a:rPr lang="en-US" dirty="0" smtClean="0">
                <a:latin typeface="Consolas" pitchFamily="49" charset="0"/>
              </a:rPr>
              <a:t>(' return ' + question);</a:t>
            </a:r>
          </a:p>
          <a:p>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answer = </a:t>
            </a:r>
            <a:r>
              <a:rPr lang="en-US" dirty="0" err="1" smtClean="0">
                <a:solidFill>
                  <a:srgbClr val="FFC000"/>
                </a:solidFill>
                <a:latin typeface="Consolas" pitchFamily="49" charset="0"/>
              </a:rPr>
              <a:t>ftmp</a:t>
            </a:r>
            <a:r>
              <a:rPr lang="en-US" dirty="0" smtClean="0">
                <a:solidFill>
                  <a:srgbClr val="FFC000"/>
                </a:solidFill>
                <a:latin typeface="Consolas" pitchFamily="49" charset="0"/>
              </a:rPr>
              <a:t>()</a:t>
            </a:r>
            <a:r>
              <a:rPr lang="en-US" dirty="0" smtClean="0">
                <a:latin typeface="Consolas" pitchFamily="49" charset="0"/>
              </a:rPr>
              <a:t>;  // </a:t>
            </a:r>
            <a:r>
              <a:rPr lang="en-US" dirty="0" smtClean="0">
                <a:latin typeface="+mn-lt"/>
              </a:rPr>
              <a:t>answer is 9</a:t>
            </a:r>
            <a:endParaRPr lang="en-US" dirty="0">
              <a:latin typeface="+mn-lt"/>
            </a:endParaRPr>
          </a:p>
          <a:p>
            <a:r>
              <a:rPr lang="en-US" dirty="0" smtClean="0">
                <a:latin typeface="Consolas" pitchFamily="49" charset="0"/>
              </a:rPr>
              <a:t>   </a:t>
            </a:r>
            <a:r>
              <a:rPr lang="en-US" dirty="0" err="1">
                <a:latin typeface="Consolas" pitchFamily="49" charset="0"/>
              </a:rPr>
              <a:t>var</a:t>
            </a:r>
            <a:r>
              <a:rPr lang="en-US" dirty="0">
                <a:latin typeface="Consolas" pitchFamily="49" charset="0"/>
              </a:rPr>
              <a:t> output = </a:t>
            </a:r>
            <a:r>
              <a:rPr lang="en-US" dirty="0" smtClean="0">
                <a:latin typeface="Consolas" pitchFamily="49" charset="0"/>
              </a:rPr>
              <a:t>"What </a:t>
            </a:r>
            <a:r>
              <a:rPr lang="en-US" dirty="0">
                <a:latin typeface="Consolas" pitchFamily="49" charset="0"/>
              </a:rPr>
              <a:t>is </a:t>
            </a:r>
            <a:r>
              <a:rPr lang="en-US" dirty="0" smtClean="0">
                <a:latin typeface="Consolas" pitchFamily="49" charset="0"/>
              </a:rPr>
              <a:t>" </a:t>
            </a:r>
            <a:r>
              <a:rPr lang="en-US" dirty="0">
                <a:latin typeface="Consolas" pitchFamily="49" charset="0"/>
              </a:rPr>
              <a:t>+ question + </a:t>
            </a:r>
            <a:r>
              <a:rPr lang="en-US" dirty="0" smtClean="0">
                <a:latin typeface="Consolas" pitchFamily="49" charset="0"/>
              </a:rPr>
              <a:t>"?";</a:t>
            </a:r>
            <a:endParaRPr lang="en-US" dirty="0">
              <a:latin typeface="Consolas" pitchFamily="49" charset="0"/>
            </a:endParaRPr>
          </a:p>
          <a:p>
            <a:r>
              <a:rPr lang="en-US" dirty="0" smtClean="0">
                <a:latin typeface="Consolas" pitchFamily="49" charset="0"/>
              </a:rPr>
              <a:t>   </a:t>
            </a:r>
            <a:r>
              <a:rPr lang="en-US" dirty="0" err="1">
                <a:latin typeface="Consolas" pitchFamily="49" charset="0"/>
              </a:rPr>
              <a:t>var</a:t>
            </a:r>
            <a:r>
              <a:rPr lang="en-US" dirty="0">
                <a:latin typeface="Consolas" pitchFamily="49" charset="0"/>
              </a:rPr>
              <a:t> correct = </a:t>
            </a:r>
            <a:r>
              <a:rPr lang="en-US" dirty="0" smtClean="0">
                <a:latin typeface="Consolas" pitchFamily="49" charset="0"/>
              </a:rPr>
              <a:t>'&lt;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="correct.gif"&gt;';</a:t>
            </a:r>
            <a:endParaRPr lang="en-US" dirty="0">
              <a:latin typeface="Consolas" pitchFamily="49" charset="0"/>
            </a:endParaRP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t>
            </a:r>
            <a:r>
              <a:rPr lang="en-US" dirty="0">
                <a:latin typeface="Consolas" pitchFamily="49" charset="0"/>
              </a:rPr>
              <a:t>incorrect </a:t>
            </a:r>
            <a:r>
              <a:rPr lang="en-US" dirty="0" smtClean="0">
                <a:latin typeface="Consolas" pitchFamily="49" charset="0"/>
              </a:rPr>
              <a:t>='&lt;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 "incorrect.gif"&gt;';</a:t>
            </a:r>
            <a:endParaRPr lang="en-US" dirty="0">
              <a:latin typeface="Consolas" pitchFamily="49" charset="0"/>
            </a:endParaRPr>
          </a:p>
          <a:p>
            <a:r>
              <a:rPr lang="en-US" dirty="0"/>
              <a:t>     </a:t>
            </a:r>
          </a:p>
          <a:p>
            <a:r>
              <a:rPr lang="en-US" dirty="0"/>
              <a:t>     </a:t>
            </a:r>
          </a:p>
        </p:txBody>
      </p:sp>
      <p:sp>
        <p:nvSpPr>
          <p:cNvPr id="5" name="TextBox 4"/>
          <p:cNvSpPr txBox="1"/>
          <p:nvPr/>
        </p:nvSpPr>
        <p:spPr>
          <a:xfrm>
            <a:off x="8100392" y="332656"/>
            <a:ext cx="742511" cy="276999"/>
          </a:xfrm>
          <a:prstGeom prst="rect">
            <a:avLst/>
          </a:prstGeom>
          <a:noFill/>
        </p:spPr>
        <p:txBody>
          <a:bodyPr wrap="none" rtlCol="0">
            <a:spAutoFit/>
          </a:bodyPr>
          <a:lstStyle/>
          <a:p>
            <a:r>
              <a:rPr lang="en-CA" sz="1200" dirty="0" smtClean="0"/>
              <a:t>1 of 3</a:t>
            </a:r>
            <a:endParaRPr lang="en-CA" sz="1200"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42A55F7-3672-4732-BA2E-A7F77E0F1EEB}" type="slidenum">
              <a:rPr lang="en-US"/>
              <a:pPr/>
              <a:t>117</a:t>
            </a:fld>
            <a:endParaRPr lang="en-US"/>
          </a:p>
        </p:txBody>
      </p:sp>
      <p:sp>
        <p:nvSpPr>
          <p:cNvPr id="84994" name="Rectangle 2"/>
          <p:cNvSpPr>
            <a:spLocks noChangeArrowheads="1"/>
          </p:cNvSpPr>
          <p:nvPr/>
        </p:nvSpPr>
        <p:spPr bwMode="auto">
          <a:xfrm>
            <a:off x="158750" y="158750"/>
            <a:ext cx="8902700" cy="60071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4995" name="Rectangle 3"/>
          <p:cNvSpPr>
            <a:spLocks noChangeArrowheads="1"/>
          </p:cNvSpPr>
          <p:nvPr/>
        </p:nvSpPr>
        <p:spPr bwMode="auto">
          <a:xfrm>
            <a:off x="228600" y="152400"/>
            <a:ext cx="8686800" cy="5263621"/>
          </a:xfrm>
          <a:prstGeom prst="rect">
            <a:avLst/>
          </a:prstGeom>
          <a:noFill/>
          <a:ln w="9525">
            <a:noFill/>
            <a:miter lim="800000"/>
            <a:headEnd/>
            <a:tailEnd/>
          </a:ln>
          <a:effectLst/>
        </p:spPr>
        <p:txBody>
          <a:bodyPr lIns="92075" tIns="46038" rIns="92075" bIns="46038">
            <a:spAutoFit/>
          </a:bodyPr>
          <a:lstStyle/>
          <a:p>
            <a:r>
              <a:rPr lang="en-US" dirty="0">
                <a:latin typeface="Consolas" pitchFamily="49" charset="0"/>
              </a:rPr>
              <a:t>// </a:t>
            </a:r>
            <a:r>
              <a:rPr lang="en-US" dirty="0">
                <a:latin typeface="+mn-lt"/>
              </a:rPr>
              <a:t>ask the question</a:t>
            </a:r>
          </a:p>
          <a:p>
            <a:endParaRPr lang="en-US" dirty="0">
              <a:latin typeface="Consolas" pitchFamily="49" charset="0"/>
            </a:endParaRPr>
          </a:p>
          <a:p>
            <a:r>
              <a:rPr lang="en-US" dirty="0" smtClean="0">
                <a:latin typeface="Consolas" pitchFamily="49" charset="0"/>
              </a:rPr>
              <a:t>   </a:t>
            </a:r>
            <a:r>
              <a:rPr lang="en-US" dirty="0" err="1">
                <a:latin typeface="Consolas" pitchFamily="49" charset="0"/>
              </a:rPr>
              <a:t>var</a:t>
            </a:r>
            <a:r>
              <a:rPr lang="en-US" dirty="0">
                <a:latin typeface="Consolas" pitchFamily="49" charset="0"/>
              </a:rPr>
              <a:t> </a:t>
            </a:r>
            <a:r>
              <a:rPr lang="en-US" dirty="0" smtClean="0">
                <a:latin typeface="Consolas" pitchFamily="49" charset="0"/>
              </a:rPr>
              <a:t>response = prompt(output, "0");</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dirty="0">
                <a:latin typeface="+mn-lt"/>
              </a:rPr>
              <a:t>check the result</a:t>
            </a:r>
          </a:p>
          <a:p>
            <a:endParaRPr lang="en-US" dirty="0">
              <a:latin typeface="Consolas" pitchFamily="49" charset="0"/>
            </a:endParaRPr>
          </a:p>
          <a:p>
            <a:r>
              <a:rPr lang="en-US" dirty="0">
                <a:latin typeface="Consolas" pitchFamily="49" charset="0"/>
              </a:rPr>
              <a:t>  </a:t>
            </a:r>
            <a:r>
              <a:rPr lang="en-US" dirty="0" smtClean="0">
                <a:latin typeface="Consolas" pitchFamily="49" charset="0"/>
              </a:rPr>
              <a:t> return </a:t>
            </a:r>
            <a:r>
              <a:rPr lang="en-US" dirty="0">
                <a:latin typeface="Consolas" pitchFamily="49" charset="0"/>
              </a:rPr>
              <a:t>(response == answer) ? </a:t>
            </a:r>
            <a:r>
              <a:rPr lang="en-US" dirty="0" smtClean="0">
                <a:latin typeface="Consolas" pitchFamily="49" charset="0"/>
              </a:rPr>
              <a:t/>
            </a:r>
            <a:br>
              <a:rPr lang="en-US" dirty="0" smtClean="0">
                <a:latin typeface="Consolas" pitchFamily="49" charset="0"/>
              </a:rPr>
            </a:br>
            <a:r>
              <a:rPr lang="en-US" dirty="0" smtClean="0">
                <a:latin typeface="Consolas" pitchFamily="49" charset="0"/>
              </a:rPr>
              <a:t>                       correct : </a:t>
            </a:r>
            <a:br>
              <a:rPr lang="en-US" dirty="0" smtClean="0">
                <a:latin typeface="Consolas" pitchFamily="49" charset="0"/>
              </a:rPr>
            </a:br>
            <a:r>
              <a:rPr lang="en-US" dirty="0" smtClean="0">
                <a:latin typeface="Consolas" pitchFamily="49" charset="0"/>
              </a:rPr>
              <a:t>                       incorrect</a:t>
            </a:r>
            <a:r>
              <a:rPr lang="en-US" dirty="0">
                <a:latin typeface="Consolas" pitchFamily="49" charset="0"/>
              </a:rPr>
              <a:t>;</a:t>
            </a:r>
          </a:p>
          <a:p>
            <a:r>
              <a:rPr lang="en-US" dirty="0">
                <a:latin typeface="Consolas" pitchFamily="49" charset="0"/>
              </a:rPr>
              <a:t>   }</a:t>
            </a:r>
          </a:p>
          <a:p>
            <a:endParaRPr lang="en-US" dirty="0">
              <a:latin typeface="Consolas" pitchFamily="49" charset="0"/>
            </a:endParaRPr>
          </a:p>
          <a:p>
            <a:r>
              <a:rPr lang="en-US" dirty="0">
                <a:latin typeface="Consolas" pitchFamily="49" charset="0"/>
              </a:rPr>
              <a:t>   </a:t>
            </a:r>
            <a:r>
              <a:rPr lang="en-US" dirty="0" smtClean="0">
                <a:latin typeface="Consolas" pitchFamily="49" charset="0"/>
              </a:rPr>
              <a:t>&lt;/script&gt;</a:t>
            </a:r>
            <a:endParaRPr lang="en-US" dirty="0">
              <a:latin typeface="Consolas" pitchFamily="49" charset="0"/>
            </a:endParaRPr>
          </a:p>
          <a:p>
            <a:r>
              <a:rPr lang="en-US" dirty="0">
                <a:latin typeface="Consolas" pitchFamily="49" charset="0"/>
              </a:rPr>
              <a:t>   </a:t>
            </a:r>
            <a:r>
              <a:rPr lang="en-US" dirty="0" smtClean="0">
                <a:latin typeface="Consolas" pitchFamily="49" charset="0"/>
              </a:rPr>
              <a:t>&lt;/head&gt;</a:t>
            </a:r>
            <a:endParaRPr lang="en-US" dirty="0">
              <a:latin typeface="Consolas" pitchFamily="49" charset="0"/>
            </a:endParaRPr>
          </a:p>
          <a:p>
            <a:r>
              <a:rPr lang="en-US" dirty="0"/>
              <a:t>   </a:t>
            </a:r>
          </a:p>
        </p:txBody>
      </p:sp>
      <p:sp>
        <p:nvSpPr>
          <p:cNvPr id="5" name="TextBox 4"/>
          <p:cNvSpPr txBox="1"/>
          <p:nvPr/>
        </p:nvSpPr>
        <p:spPr>
          <a:xfrm>
            <a:off x="8244408" y="260648"/>
            <a:ext cx="742511" cy="276999"/>
          </a:xfrm>
          <a:prstGeom prst="rect">
            <a:avLst/>
          </a:prstGeom>
          <a:noFill/>
        </p:spPr>
        <p:txBody>
          <a:bodyPr wrap="none" rtlCol="0">
            <a:spAutoFit/>
          </a:bodyPr>
          <a:lstStyle/>
          <a:p>
            <a:r>
              <a:rPr lang="en-CA" sz="1200" dirty="0" smtClean="0"/>
              <a:t>2 of 3</a:t>
            </a:r>
            <a:endParaRPr lang="en-CA" sz="1200" dirty="0"/>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43E6D94-D61E-4F3A-A41D-49AEA249551A}" type="slidenum">
              <a:rPr lang="en-US"/>
              <a:pPr/>
              <a:t>118</a:t>
            </a:fld>
            <a:endParaRPr lang="en-US"/>
          </a:p>
        </p:txBody>
      </p:sp>
      <p:sp>
        <p:nvSpPr>
          <p:cNvPr id="86018" name="Rectangle 2"/>
          <p:cNvSpPr>
            <a:spLocks noChangeArrowheads="1"/>
          </p:cNvSpPr>
          <p:nvPr/>
        </p:nvSpPr>
        <p:spPr bwMode="auto">
          <a:xfrm>
            <a:off x="539750" y="539750"/>
            <a:ext cx="8216900" cy="560389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6019" name="Rectangle 3"/>
          <p:cNvSpPr>
            <a:spLocks noChangeArrowheads="1"/>
          </p:cNvSpPr>
          <p:nvPr/>
        </p:nvSpPr>
        <p:spPr bwMode="auto">
          <a:xfrm>
            <a:off x="730250" y="901700"/>
            <a:ext cx="6642844" cy="3416962"/>
          </a:xfrm>
          <a:prstGeom prst="rect">
            <a:avLst/>
          </a:prstGeom>
          <a:noFill/>
          <a:ln w="9525">
            <a:noFill/>
            <a:miter lim="800000"/>
            <a:headEnd/>
            <a:tailEnd/>
          </a:ln>
          <a:effectLst/>
        </p:spPr>
        <p:txBody>
          <a:bodyPr wrap="none" lIns="92075" tIns="46038" rIns="92075" bIns="46038">
            <a:spAutoFit/>
          </a:bodyPr>
          <a:lstStyle/>
          <a:p>
            <a:r>
              <a:rPr lang="en-US" dirty="0" smtClean="0">
                <a:latin typeface="Consolas" pitchFamily="49" charset="0"/>
              </a:rPr>
              <a:t>&lt;body&gt;</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r>
              <a:rPr lang="en-US" dirty="0" smtClean="0">
                <a:latin typeface="Consolas" pitchFamily="49" charset="0"/>
              </a:rPr>
              <a:t>	   </a:t>
            </a:r>
            <a:endParaRPr lang="en-US" dirty="0">
              <a:latin typeface="Consolas" pitchFamily="49" charset="0"/>
            </a:endParaRPr>
          </a:p>
          <a:p>
            <a:r>
              <a:rPr lang="en-US" dirty="0">
                <a:latin typeface="Consolas" pitchFamily="49" charset="0"/>
              </a:rPr>
              <a:t>   </a:t>
            </a:r>
            <a:r>
              <a:rPr lang="en-US" b="1" dirty="0" err="1">
                <a:latin typeface="Consolas" pitchFamily="49" charset="0"/>
              </a:rPr>
              <a:t>var</a:t>
            </a:r>
            <a:r>
              <a:rPr lang="en-US" b="1" dirty="0">
                <a:latin typeface="Consolas" pitchFamily="49" charset="0"/>
              </a:rPr>
              <a:t> result = </a:t>
            </a:r>
            <a:r>
              <a:rPr lang="en-US" b="1" dirty="0" err="1">
                <a:latin typeface="Consolas" pitchFamily="49" charset="0"/>
              </a:rPr>
              <a:t>testQuestion</a:t>
            </a:r>
            <a:r>
              <a:rPr lang="en-US" b="1" dirty="0" smtClean="0">
                <a:latin typeface="Consolas" pitchFamily="49" charset="0"/>
              </a:rPr>
              <a:t>("4 </a:t>
            </a:r>
            <a:r>
              <a:rPr lang="en-US" b="1" dirty="0">
                <a:latin typeface="Consolas" pitchFamily="49" charset="0"/>
              </a:rPr>
              <a:t>+ </a:t>
            </a:r>
            <a:r>
              <a:rPr lang="en-US" b="1" dirty="0" smtClean="0">
                <a:latin typeface="Consolas" pitchFamily="49" charset="0"/>
              </a:rPr>
              <a:t>5");</a:t>
            </a:r>
            <a:endParaRPr lang="en-US" b="1" dirty="0">
              <a:latin typeface="Consolas" pitchFamily="49" charset="0"/>
            </a:endParaRPr>
          </a:p>
          <a:p>
            <a:endParaRPr lang="en-US" dirty="0">
              <a:latin typeface="Consolas" pitchFamily="49" charset="0"/>
            </a:endParaRPr>
          </a:p>
          <a:p>
            <a:r>
              <a:rPr lang="en-US" dirty="0">
                <a:latin typeface="Consolas" pitchFamily="49" charset="0"/>
              </a:rPr>
              <a:t>   </a:t>
            </a:r>
            <a:r>
              <a:rPr lang="en-US" dirty="0" err="1">
                <a:latin typeface="Consolas" pitchFamily="49" charset="0"/>
              </a:rPr>
              <a:t>document.write</a:t>
            </a:r>
            <a:r>
              <a:rPr lang="en-US" dirty="0">
                <a:latin typeface="Consolas" pitchFamily="49" charset="0"/>
              </a:rPr>
              <a:t>(result</a:t>
            </a:r>
            <a:r>
              <a:rPr lang="en-US" dirty="0" smtClean="0">
                <a:latin typeface="Consolas" pitchFamily="49" charset="0"/>
              </a:rPr>
              <a:t>);</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dirty="0" smtClean="0">
                <a:latin typeface="Consolas" pitchFamily="49" charset="0"/>
              </a:rPr>
              <a:t>&lt;/script&gt;</a:t>
            </a:r>
            <a:endParaRPr lang="en-US" dirty="0">
              <a:latin typeface="Consolas" pitchFamily="49" charset="0"/>
            </a:endParaRPr>
          </a:p>
        </p:txBody>
      </p:sp>
      <p:sp>
        <p:nvSpPr>
          <p:cNvPr id="5" name="TextBox 4"/>
          <p:cNvSpPr txBox="1"/>
          <p:nvPr/>
        </p:nvSpPr>
        <p:spPr>
          <a:xfrm>
            <a:off x="7956376" y="620688"/>
            <a:ext cx="742511" cy="276999"/>
          </a:xfrm>
          <a:prstGeom prst="rect">
            <a:avLst/>
          </a:prstGeom>
          <a:noFill/>
        </p:spPr>
        <p:txBody>
          <a:bodyPr wrap="none" rtlCol="0">
            <a:spAutoFit/>
          </a:bodyPr>
          <a:lstStyle/>
          <a:p>
            <a:r>
              <a:rPr lang="en-CA" sz="1200" dirty="0" smtClean="0"/>
              <a:t>3 of 3</a:t>
            </a:r>
            <a:endParaRPr lang="en-CA" sz="1200" dirty="0"/>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119</a:t>
            </a:fld>
            <a:endParaRPr lang="en-US" dirty="0"/>
          </a:p>
        </p:txBody>
      </p:sp>
      <p:sp>
        <p:nvSpPr>
          <p:cNvPr id="3" name="Rectangle 2"/>
          <p:cNvSpPr txBox="1">
            <a:spLocks noChangeArrowheads="1"/>
          </p:cNvSpPr>
          <p:nvPr/>
        </p:nvSpPr>
        <p:spPr>
          <a:xfrm>
            <a:off x="609600" y="427038"/>
            <a:ext cx="8229600" cy="11430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JavaScript functions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Rectangle 3"/>
          <p:cNvSpPr txBox="1">
            <a:spLocks noChangeArrowheads="1"/>
          </p:cNvSpPr>
          <p:nvPr/>
        </p:nvSpPr>
        <p:spPr>
          <a:xfrm>
            <a:off x="611560" y="1340768"/>
            <a:ext cx="8229600" cy="4525963"/>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chemeClr val="tx1"/>
                </a:solidFill>
                <a:latin typeface="+mn-lt"/>
              </a:rPr>
              <a:t>functions may be defined inside within a function</a:t>
            </a:r>
          </a:p>
          <a:p>
            <a:pPr marL="800100" lvl="1" indent="-342900" eaLnBrk="1" fontAlgn="auto" hangingPunct="1">
              <a:spcBef>
                <a:spcPct val="20000"/>
              </a:spcBef>
              <a:spcAft>
                <a:spcPts val="0"/>
              </a:spcAft>
              <a:buFont typeface="Arial" pitchFamily="34" charset="0"/>
              <a:buChar cha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inner function</a:t>
            </a:r>
            <a:r>
              <a:rPr kumimoji="0" lang="en-US" sz="3200" b="0" i="0" u="none" strike="noStrike" kern="1200" cap="none" spc="0" normalizeH="0" noProof="0" dirty="0" smtClean="0">
                <a:ln>
                  <a:noFill/>
                </a:ln>
                <a:solidFill>
                  <a:schemeClr val="tx1"/>
                </a:solidFill>
                <a:effectLst/>
                <a:uLnTx/>
                <a:uFillTx/>
                <a:latin typeface="+mn-lt"/>
                <a:ea typeface="+mn-ea"/>
                <a:cs typeface="+mn-cs"/>
              </a:rPr>
              <a:t> is private to outer function</a:t>
            </a:r>
          </a:p>
          <a:p>
            <a:pPr marL="800100" lvl="1" indent="-342900" eaLnBrk="1" fontAlgn="auto" hangingPunct="1">
              <a:spcBef>
                <a:spcPct val="20000"/>
              </a:spcBef>
              <a:spcAft>
                <a:spcPts val="0"/>
              </a:spcAft>
              <a:buFont typeface="Arial" pitchFamily="34" charset="0"/>
              <a:buChar char="•"/>
            </a:pPr>
            <a:r>
              <a:rPr lang="en-US" sz="3200" dirty="0" smtClean="0">
                <a:solidFill>
                  <a:schemeClr val="tx1"/>
                </a:solidFill>
                <a:latin typeface="+mn-lt"/>
              </a:rPr>
              <a:t>i</a:t>
            </a:r>
            <a:r>
              <a:rPr lang="en-US" sz="3200" baseline="0" dirty="0" smtClean="0">
                <a:solidFill>
                  <a:schemeClr val="tx1"/>
                </a:solidFill>
                <a:latin typeface="+mn-lt"/>
              </a:rPr>
              <a:t>nner</a:t>
            </a:r>
            <a:r>
              <a:rPr lang="en-US" sz="3200" dirty="0" smtClean="0">
                <a:solidFill>
                  <a:schemeClr val="tx1"/>
                </a:solidFill>
                <a:latin typeface="+mn-lt"/>
              </a:rPr>
              <a:t> function can be accessed only from the outer function</a:t>
            </a:r>
          </a:p>
          <a:p>
            <a:pPr marL="800100" lvl="1" indent="-342900" eaLnBrk="1" fontAlgn="auto" hangingPunct="1">
              <a:spcBef>
                <a:spcPct val="20000"/>
              </a:spcBef>
              <a:spcAft>
                <a:spcPts val="0"/>
              </a:spcAft>
              <a:buFont typeface="Arial" pitchFamily="34" charset="0"/>
              <a:buChar char="•"/>
            </a:pPr>
            <a:r>
              <a:rPr lang="en-US" sz="3200" dirty="0" smtClean="0">
                <a:solidFill>
                  <a:schemeClr val="tx1"/>
                </a:solidFill>
                <a:latin typeface="+mn-lt"/>
              </a:rPr>
              <a:t>i</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nner</a:t>
            </a:r>
            <a:r>
              <a:rPr kumimoji="0" lang="en-US" sz="3200" b="0" i="0" u="none" strike="noStrike" kern="1200" cap="none" spc="0" normalizeH="0" noProof="0" dirty="0" smtClean="0">
                <a:ln>
                  <a:noFill/>
                </a:ln>
                <a:solidFill>
                  <a:schemeClr val="tx1"/>
                </a:solidFill>
                <a:effectLst/>
                <a:uLnTx/>
                <a:uFillTx/>
                <a:latin typeface="+mn-lt"/>
                <a:ea typeface="+mn-ea"/>
                <a:cs typeface="+mn-cs"/>
              </a:rPr>
              <a:t> function can use arguments and variables of outer function but outer cannot use inner’s arguments or variables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sp>
        <p:nvSpPr>
          <p:cNvPr id="4" name="Slide Number Placeholder 3"/>
          <p:cNvSpPr>
            <a:spLocks noGrp="1"/>
          </p:cNvSpPr>
          <p:nvPr>
            <p:ph type="sldNum" sz="quarter" idx="12"/>
          </p:nvPr>
        </p:nvSpPr>
        <p:spPr/>
        <p:txBody>
          <a:bodyPr/>
          <a:lstStyle/>
          <a:p>
            <a:fld id="{06B5975B-265B-4329-BBA9-397B0FF963AC}" type="slidenum">
              <a:rPr lang="en-US" smtClean="0"/>
              <a:pPr/>
              <a:t>12</a:t>
            </a:fld>
            <a:endParaRPr lang="en-US"/>
          </a:p>
        </p:txBody>
      </p:sp>
    </p:spTree>
    <p:extLst>
      <p:ext uri="{BB962C8B-B14F-4D97-AF65-F5344CB8AC3E}">
        <p14:creationId xmlns:p14="http://schemas.microsoft.com/office/powerpoint/2010/main" val="203990818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120</a:t>
            </a:fld>
            <a:endParaRPr lang="en-US"/>
          </a:p>
        </p:txBody>
      </p:sp>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JavaScript - functions</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120</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6" name="Rectangle 5"/>
          <p:cNvSpPr>
            <a:spLocks noChangeArrowheads="1"/>
          </p:cNvSpPr>
          <p:nvPr/>
        </p:nvSpPr>
        <p:spPr bwMode="auto">
          <a:xfrm>
            <a:off x="395536" y="980728"/>
            <a:ext cx="8370887" cy="540114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 name="Rectangle 6"/>
          <p:cNvSpPr>
            <a:spLocks noChangeArrowheads="1"/>
          </p:cNvSpPr>
          <p:nvPr/>
        </p:nvSpPr>
        <p:spPr bwMode="auto">
          <a:xfrm>
            <a:off x="395536" y="1052736"/>
            <a:ext cx="8352928" cy="4247959"/>
          </a:xfrm>
          <a:prstGeom prst="rect">
            <a:avLst/>
          </a:prstGeom>
          <a:noFill/>
          <a:ln w="9525">
            <a:noFill/>
            <a:miter lim="800000"/>
            <a:headEnd/>
            <a:tailEnd/>
          </a:ln>
          <a:effectLst/>
        </p:spPr>
        <p:txBody>
          <a:bodyPr wrap="square" lIns="92075" tIns="46038" rIns="92075" bIns="46038">
            <a:spAutoFit/>
          </a:bodyPr>
          <a:lstStyle/>
          <a:p>
            <a:r>
              <a:rPr lang="en-US" sz="1800" dirty="0" smtClean="0">
                <a:solidFill>
                  <a:schemeClr val="bg1"/>
                </a:solidFill>
                <a:latin typeface="Consolas" pitchFamily="49" charset="0"/>
              </a:rPr>
              <a:t>function </a:t>
            </a:r>
            <a:r>
              <a:rPr lang="en-US" sz="1800" dirty="0" err="1" smtClean="0">
                <a:solidFill>
                  <a:schemeClr val="bg1"/>
                </a:solidFill>
                <a:latin typeface="Consolas" pitchFamily="49" charset="0"/>
              </a:rPr>
              <a:t>foo</a:t>
            </a:r>
            <a:r>
              <a:rPr lang="en-US" sz="1800" dirty="0" smtClean="0">
                <a:solidFill>
                  <a:schemeClr val="bg1"/>
                </a:solidFill>
                <a:latin typeface="Consolas" pitchFamily="49" charset="0"/>
              </a:rPr>
              <a:t>(c) </a:t>
            </a:r>
            <a:r>
              <a:rPr lang="en-US" sz="1800" dirty="0" smtClean="0">
                <a:solidFill>
                  <a:srgbClr val="FFFF00"/>
                </a:solidFill>
                <a:latin typeface="Consolas" pitchFamily="49" charset="0"/>
              </a:rPr>
              <a:t>{</a:t>
            </a:r>
          </a:p>
          <a:p>
            <a:r>
              <a:rPr lang="en-US" sz="1800" dirty="0" smtClean="0">
                <a:solidFill>
                  <a:schemeClr val="bg1"/>
                </a:solidFill>
                <a:latin typeface="Consolas" pitchFamily="49" charset="0"/>
              </a:rPr>
              <a:t>   </a:t>
            </a:r>
            <a:r>
              <a:rPr lang="en-US" sz="1800" dirty="0" err="1" smtClean="0">
                <a:solidFill>
                  <a:schemeClr val="bg1"/>
                </a:solidFill>
                <a:latin typeface="Consolas" pitchFamily="49" charset="0"/>
              </a:rPr>
              <a:t>var</a:t>
            </a:r>
            <a:r>
              <a:rPr lang="en-US" sz="1800" dirty="0" smtClean="0">
                <a:solidFill>
                  <a:schemeClr val="bg1"/>
                </a:solidFill>
                <a:latin typeface="Consolas" pitchFamily="49" charset="0"/>
              </a:rPr>
              <a:t> x = 100;</a:t>
            </a:r>
          </a:p>
          <a:p>
            <a:endParaRPr lang="en-US" sz="1800" dirty="0" smtClean="0">
              <a:solidFill>
                <a:schemeClr val="bg1"/>
              </a:solidFill>
              <a:latin typeface="Consolas" pitchFamily="49" charset="0"/>
            </a:endParaRPr>
          </a:p>
          <a:p>
            <a:r>
              <a:rPr lang="en-US" sz="1800" dirty="0" smtClean="0">
                <a:solidFill>
                  <a:schemeClr val="accent6">
                    <a:lumMod val="20000"/>
                    <a:lumOff val="80000"/>
                  </a:schemeClr>
                </a:solidFill>
                <a:latin typeface="Consolas" pitchFamily="49" charset="0"/>
              </a:rPr>
              <a:t>   function bar(arg1, arg2) {</a:t>
            </a:r>
          </a:p>
          <a:p>
            <a:r>
              <a:rPr lang="en-US" sz="1800" dirty="0" smtClean="0">
                <a:solidFill>
                  <a:schemeClr val="accent6">
                    <a:lumMod val="20000"/>
                    <a:lumOff val="80000"/>
                  </a:schemeClr>
                </a:solidFill>
                <a:latin typeface="Consolas" pitchFamily="49" charset="0"/>
              </a:rPr>
              <a:t>     if (x &gt; 99) arg1++;   // x </a:t>
            </a:r>
            <a:r>
              <a:rPr lang="en-US" sz="1800" dirty="0" smtClean="0">
                <a:solidFill>
                  <a:schemeClr val="accent6">
                    <a:lumMod val="20000"/>
                    <a:lumOff val="80000"/>
                  </a:schemeClr>
                </a:solidFill>
                <a:latin typeface="+mn-lt"/>
              </a:rPr>
              <a:t>access allowed in inner function</a:t>
            </a:r>
          </a:p>
          <a:p>
            <a:r>
              <a:rPr lang="en-US" sz="1800" dirty="0" smtClean="0">
                <a:solidFill>
                  <a:schemeClr val="accent6">
                    <a:lumMod val="20000"/>
                    <a:lumOff val="80000"/>
                  </a:schemeClr>
                </a:solidFill>
                <a:latin typeface="Consolas" pitchFamily="49" charset="0"/>
              </a:rPr>
              <a:t>     return (arg1 + arg2);</a:t>
            </a:r>
          </a:p>
          <a:p>
            <a:r>
              <a:rPr lang="en-US" sz="1800" dirty="0" smtClean="0">
                <a:solidFill>
                  <a:schemeClr val="accent6">
                    <a:lumMod val="20000"/>
                    <a:lumOff val="80000"/>
                  </a:schemeClr>
                </a:solidFill>
                <a:latin typeface="Consolas" pitchFamily="49" charset="0"/>
              </a:rPr>
              <a:t>   }</a:t>
            </a:r>
          </a:p>
          <a:p>
            <a:r>
              <a:rPr lang="en-US" sz="1800" dirty="0" smtClean="0">
                <a:solidFill>
                  <a:schemeClr val="bg1"/>
                </a:solidFill>
                <a:latin typeface="Consolas" pitchFamily="49" charset="0"/>
              </a:rPr>
              <a:t>   return bar(x, c);  // </a:t>
            </a:r>
            <a:r>
              <a:rPr lang="en-US" sz="1800" dirty="0" smtClean="0">
                <a:solidFill>
                  <a:schemeClr val="bg1"/>
                </a:solidFill>
                <a:latin typeface="+mn-lt"/>
              </a:rPr>
              <a:t>returns 101 + 10</a:t>
            </a:r>
          </a:p>
          <a:p>
            <a:r>
              <a:rPr lang="en-US" sz="1800" dirty="0" smtClean="0">
                <a:solidFill>
                  <a:srgbClr val="FFFF00"/>
                </a:solidFill>
                <a:latin typeface="Consolas" pitchFamily="49" charset="0"/>
              </a:rPr>
              <a:t>}</a:t>
            </a:r>
          </a:p>
          <a:p>
            <a:endParaRPr lang="en-US" sz="1800" dirty="0" smtClean="0">
              <a:solidFill>
                <a:schemeClr val="bg1"/>
              </a:solidFill>
              <a:latin typeface="Consolas" pitchFamily="49" charset="0"/>
            </a:endParaRPr>
          </a:p>
          <a:p>
            <a:r>
              <a:rPr lang="en-US" sz="1800" dirty="0" err="1" smtClean="0">
                <a:solidFill>
                  <a:schemeClr val="bg1"/>
                </a:solidFill>
                <a:latin typeface="Consolas" pitchFamily="49" charset="0"/>
              </a:rPr>
              <a:t>var</a:t>
            </a:r>
            <a:r>
              <a:rPr lang="en-US" sz="1800" dirty="0" smtClean="0">
                <a:solidFill>
                  <a:schemeClr val="bg1"/>
                </a:solidFill>
                <a:latin typeface="Consolas" pitchFamily="49" charset="0"/>
              </a:rPr>
              <a:t> n = 10;</a:t>
            </a:r>
          </a:p>
          <a:p>
            <a:r>
              <a:rPr lang="en-US" sz="1800" dirty="0" err="1" smtClean="0">
                <a:solidFill>
                  <a:schemeClr val="bg1"/>
                </a:solidFill>
                <a:latin typeface="Consolas" pitchFamily="49" charset="0"/>
              </a:rPr>
              <a:t>var</a:t>
            </a:r>
            <a:r>
              <a:rPr lang="en-US" sz="1800" dirty="0" smtClean="0">
                <a:solidFill>
                  <a:schemeClr val="bg1"/>
                </a:solidFill>
                <a:latin typeface="Consolas" pitchFamily="49" charset="0"/>
              </a:rPr>
              <a:t> p = </a:t>
            </a:r>
            <a:r>
              <a:rPr lang="en-US" sz="1800" dirty="0" err="1" smtClean="0">
                <a:solidFill>
                  <a:schemeClr val="bg1"/>
                </a:solidFill>
                <a:latin typeface="Consolas" pitchFamily="49" charset="0"/>
              </a:rPr>
              <a:t>foo</a:t>
            </a:r>
            <a:r>
              <a:rPr lang="en-US" sz="1800" dirty="0" smtClean="0">
                <a:solidFill>
                  <a:schemeClr val="bg1"/>
                </a:solidFill>
                <a:latin typeface="Consolas" pitchFamily="49" charset="0"/>
              </a:rPr>
              <a:t>(n); // p is 111 (101 + 10)</a:t>
            </a:r>
          </a:p>
          <a:p>
            <a:r>
              <a:rPr lang="en-US" sz="1800" dirty="0" err="1" smtClean="0">
                <a:solidFill>
                  <a:schemeClr val="bg1"/>
                </a:solidFill>
                <a:latin typeface="Consolas" pitchFamily="49" charset="0"/>
              </a:rPr>
              <a:t>document.write</a:t>
            </a:r>
            <a:r>
              <a:rPr lang="en-US" sz="1800" dirty="0" smtClean="0">
                <a:solidFill>
                  <a:schemeClr val="bg1"/>
                </a:solidFill>
                <a:latin typeface="Consolas" pitchFamily="49" charset="0"/>
              </a:rPr>
              <a:t>(p);</a:t>
            </a:r>
          </a:p>
          <a:p>
            <a:r>
              <a:rPr lang="en-US" sz="1800" dirty="0" err="1" smtClean="0">
                <a:solidFill>
                  <a:schemeClr val="bg1"/>
                </a:solidFill>
                <a:latin typeface="Consolas" pitchFamily="49" charset="0"/>
              </a:rPr>
              <a:t>document.write</a:t>
            </a:r>
            <a:r>
              <a:rPr lang="en-US" sz="1800" dirty="0" smtClean="0">
                <a:solidFill>
                  <a:schemeClr val="bg1"/>
                </a:solidFill>
                <a:latin typeface="Consolas" pitchFamily="49" charset="0"/>
              </a:rPr>
              <a:t>( bar(10,10) );  // not allowed – out of scope</a:t>
            </a:r>
            <a:r>
              <a:rPr lang="en-US" sz="1800" dirty="0" smtClean="0">
                <a:solidFill>
                  <a:srgbClr val="FFFF00"/>
                </a:solidFill>
                <a:latin typeface="Consolas" pitchFamily="49" charset="0"/>
              </a:rPr>
              <a:t/>
            </a:r>
            <a:br>
              <a:rPr lang="en-US" sz="1800" dirty="0" smtClean="0">
                <a:solidFill>
                  <a:srgbClr val="FFFF00"/>
                </a:solidFill>
                <a:latin typeface="Consolas" pitchFamily="49" charset="0"/>
              </a:rPr>
            </a:br>
            <a:endParaRPr lang="en-US" sz="1800" dirty="0" smtClean="0">
              <a:latin typeface="+mn-lt"/>
            </a:endParaRPr>
          </a:p>
        </p:txBody>
      </p:sp>
      <p:sp>
        <p:nvSpPr>
          <p:cNvPr id="8" name="TextBox 7"/>
          <p:cNvSpPr txBox="1"/>
          <p:nvPr/>
        </p:nvSpPr>
        <p:spPr>
          <a:xfrm>
            <a:off x="2915816" y="1124744"/>
            <a:ext cx="2723631" cy="461665"/>
          </a:xfrm>
          <a:prstGeom prst="rect">
            <a:avLst/>
          </a:prstGeom>
          <a:noFill/>
          <a:ln w="19050">
            <a:solidFill>
              <a:schemeClr val="accent2">
                <a:lumMod val="20000"/>
                <a:lumOff val="80000"/>
              </a:schemeClr>
            </a:solidFill>
          </a:ln>
        </p:spPr>
        <p:txBody>
          <a:bodyPr wrap="none" rtlCol="0">
            <a:spAutoFit/>
          </a:bodyPr>
          <a:lstStyle/>
          <a:p>
            <a:r>
              <a:rPr lang="en-CA" dirty="0" smtClean="0">
                <a:latin typeface="Calibri" pitchFamily="34" charset="0"/>
                <a:cs typeface="Calibri" pitchFamily="34" charset="0"/>
              </a:rPr>
              <a:t>outer function is </a:t>
            </a:r>
            <a:r>
              <a:rPr lang="en-CA" dirty="0" err="1" smtClean="0">
                <a:latin typeface="Calibri" pitchFamily="34" charset="0"/>
                <a:cs typeface="Calibri" pitchFamily="34" charset="0"/>
              </a:rPr>
              <a:t>foo</a:t>
            </a:r>
            <a:endParaRPr lang="en-CA" dirty="0">
              <a:latin typeface="Calibri" pitchFamily="34" charset="0"/>
              <a:cs typeface="Calibri" pitchFamily="34" charset="0"/>
            </a:endParaRPr>
          </a:p>
        </p:txBody>
      </p:sp>
      <p:sp>
        <p:nvSpPr>
          <p:cNvPr id="9" name="TextBox 8"/>
          <p:cNvSpPr txBox="1"/>
          <p:nvPr/>
        </p:nvSpPr>
        <p:spPr>
          <a:xfrm>
            <a:off x="4427984" y="1700808"/>
            <a:ext cx="2699778" cy="461665"/>
          </a:xfrm>
          <a:prstGeom prst="rect">
            <a:avLst/>
          </a:prstGeom>
          <a:noFill/>
          <a:ln w="19050">
            <a:solidFill>
              <a:schemeClr val="accent2">
                <a:lumMod val="20000"/>
                <a:lumOff val="80000"/>
              </a:schemeClr>
            </a:solidFill>
          </a:ln>
        </p:spPr>
        <p:txBody>
          <a:bodyPr wrap="none" rtlCol="0">
            <a:spAutoFit/>
          </a:bodyPr>
          <a:lstStyle/>
          <a:p>
            <a:r>
              <a:rPr lang="en-CA" dirty="0" smtClean="0">
                <a:latin typeface="Calibri" pitchFamily="34" charset="0"/>
                <a:cs typeface="Calibri" pitchFamily="34" charset="0"/>
              </a:rPr>
              <a:t>inner function is bar</a:t>
            </a:r>
            <a:endParaRPr lang="en-CA" dirty="0">
              <a:latin typeface="Calibri" pitchFamily="34" charset="0"/>
              <a:cs typeface="Calibri" pitchFamily="34" charset="0"/>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121</a:t>
            </a:fld>
            <a:endParaRPr lang="en-US"/>
          </a:p>
        </p:txBody>
      </p:sp>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JavaScript – recursive</a:t>
            </a:r>
            <a:r>
              <a:rPr kumimoji="0" lang="en-CA" sz="4400" b="0" i="0" u="none" strike="noStrike" kern="1200" cap="none" spc="0" normalizeH="0" noProof="0" dirty="0" smtClean="0">
                <a:ln>
                  <a:noFill/>
                </a:ln>
                <a:solidFill>
                  <a:schemeClr val="tx1"/>
                </a:solidFill>
                <a:effectLst/>
                <a:uLnTx/>
                <a:uFillTx/>
                <a:latin typeface="+mj-lt"/>
                <a:ea typeface="+mj-ea"/>
                <a:cs typeface="+mj-cs"/>
              </a:rPr>
              <a:t> function</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121</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10" name="Rectangle 3"/>
          <p:cNvSpPr txBox="1">
            <a:spLocks noChangeArrowheads="1"/>
          </p:cNvSpPr>
          <p:nvPr/>
        </p:nvSpPr>
        <p:spPr>
          <a:xfrm>
            <a:off x="611560" y="1124744"/>
            <a:ext cx="8229600" cy="864096"/>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chemeClr val="tx1"/>
                </a:solidFill>
                <a:latin typeface="+mn-lt"/>
              </a:rPr>
              <a:t>functions may be recursive; a function may call itself inside the function declaration</a:t>
            </a:r>
            <a:endParaRPr kumimoji="0" lang="en-US" sz="3200" b="0" i="0" u="none" strike="noStrike" kern="1200" cap="none" spc="0" normalizeH="0" noProof="0" dirty="0" smtClean="0">
              <a:ln>
                <a:noFill/>
              </a:ln>
              <a:solidFill>
                <a:schemeClr val="tx1"/>
              </a:solidFill>
              <a:effectLst/>
              <a:uLnTx/>
              <a:uFillTx/>
              <a:latin typeface="+mn-lt"/>
              <a:ea typeface="+mn-ea"/>
              <a:cs typeface="+mn-cs"/>
            </a:endParaRPr>
          </a:p>
        </p:txBody>
      </p:sp>
      <p:sp>
        <p:nvSpPr>
          <p:cNvPr id="11" name="Rectangle 2"/>
          <p:cNvSpPr>
            <a:spLocks noChangeArrowheads="1"/>
          </p:cNvSpPr>
          <p:nvPr/>
        </p:nvSpPr>
        <p:spPr bwMode="auto">
          <a:xfrm>
            <a:off x="827584" y="2348880"/>
            <a:ext cx="7848872" cy="396044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 name="Rectangle 3"/>
          <p:cNvSpPr>
            <a:spLocks noChangeArrowheads="1"/>
          </p:cNvSpPr>
          <p:nvPr/>
        </p:nvSpPr>
        <p:spPr bwMode="auto">
          <a:xfrm>
            <a:off x="971600" y="2492896"/>
            <a:ext cx="7128792" cy="3416962"/>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function </a:t>
            </a:r>
            <a:r>
              <a:rPr lang="en-US" dirty="0" smtClean="0">
                <a:solidFill>
                  <a:schemeClr val="accent5">
                    <a:lumMod val="20000"/>
                    <a:lumOff val="80000"/>
                  </a:schemeClr>
                </a:solidFill>
                <a:latin typeface="Consolas" pitchFamily="49" charset="0"/>
              </a:rPr>
              <a:t>factorial(n</a:t>
            </a:r>
            <a:r>
              <a:rPr lang="en-US" dirty="0" smtClean="0">
                <a:latin typeface="Consolas" pitchFamily="49" charset="0"/>
              </a:rPr>
              <a:t>) </a:t>
            </a:r>
            <a:r>
              <a:rPr lang="en-US" dirty="0" smtClean="0">
                <a:solidFill>
                  <a:srgbClr val="FFFF00"/>
                </a:solidFill>
                <a:latin typeface="Consolas" pitchFamily="49" charset="0"/>
              </a:rPr>
              <a:t>{</a:t>
            </a:r>
            <a:r>
              <a:rPr lang="en-US" dirty="0" smtClean="0">
                <a:latin typeface="Consolas" pitchFamily="49" charset="0"/>
              </a:rPr>
              <a:t/>
            </a:r>
            <a:br>
              <a:rPr lang="en-US" dirty="0" smtClean="0">
                <a:latin typeface="Consolas" pitchFamily="49" charset="0"/>
              </a:rPr>
            </a:br>
            <a:r>
              <a:rPr lang="en-US" dirty="0" smtClean="0">
                <a:latin typeface="Consolas" pitchFamily="49" charset="0"/>
              </a:rPr>
              <a:t>  if ((n == 0) || (n == 1))</a:t>
            </a:r>
          </a:p>
          <a:p>
            <a:r>
              <a:rPr lang="en-US" dirty="0" smtClean="0">
                <a:latin typeface="Consolas" pitchFamily="49" charset="0"/>
              </a:rPr>
              <a:t>    return 1;</a:t>
            </a:r>
            <a:br>
              <a:rPr lang="en-US" dirty="0" smtClean="0">
                <a:latin typeface="Consolas" pitchFamily="49" charset="0"/>
              </a:rPr>
            </a:br>
            <a:r>
              <a:rPr lang="en-US" dirty="0" smtClean="0">
                <a:latin typeface="Consolas" pitchFamily="49" charset="0"/>
              </a:rPr>
              <a:t>  else</a:t>
            </a:r>
            <a:br>
              <a:rPr lang="en-US" dirty="0" smtClean="0">
                <a:latin typeface="Consolas" pitchFamily="49" charset="0"/>
              </a:rPr>
            </a:br>
            <a:r>
              <a:rPr lang="en-US" dirty="0" smtClean="0">
                <a:latin typeface="Consolas" pitchFamily="49" charset="0"/>
              </a:rPr>
              <a:t>    return (n * </a:t>
            </a:r>
            <a:r>
              <a:rPr lang="en-US" dirty="0" smtClean="0">
                <a:solidFill>
                  <a:schemeClr val="accent5">
                    <a:lumMod val="20000"/>
                    <a:lumOff val="80000"/>
                  </a:schemeClr>
                </a:solidFill>
                <a:latin typeface="Consolas" pitchFamily="49" charset="0"/>
              </a:rPr>
              <a:t>factorial(n</a:t>
            </a:r>
            <a:r>
              <a:rPr lang="en-US" dirty="0" smtClean="0">
                <a:latin typeface="Consolas" pitchFamily="49" charset="0"/>
              </a:rPr>
              <a:t> – 1));</a:t>
            </a:r>
          </a:p>
          <a:p>
            <a:r>
              <a:rPr lang="en-US" dirty="0" smtClean="0">
                <a:solidFill>
                  <a:srgbClr val="FFFF00"/>
                </a:solidFill>
                <a:latin typeface="Consolas" pitchFamily="49" charset="0"/>
              </a:rPr>
              <a:t>}</a:t>
            </a:r>
            <a:r>
              <a:rPr lang="en-US" dirty="0" smtClean="0">
                <a:latin typeface="Consolas" pitchFamily="49" charset="0"/>
              </a:rPr>
              <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a = factorial(4); // a gets value 24</a:t>
            </a:r>
          </a:p>
          <a:p>
            <a:r>
              <a:rPr lang="en-US" dirty="0" smtClean="0">
                <a:latin typeface="Consolas" pitchFamily="49" charset="0"/>
              </a:rPr>
              <a:t>   </a:t>
            </a:r>
            <a:endParaRPr lang="en-US" dirty="0">
              <a:latin typeface="Consolas" pitchFamily="49" charset="0"/>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122</a:t>
            </a:fld>
            <a:endParaRPr lang="en-US"/>
          </a:p>
        </p:txBody>
      </p:sp>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JavaScript – function arguments</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122</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10" name="Rectangle 3"/>
          <p:cNvSpPr txBox="1">
            <a:spLocks noChangeArrowheads="1"/>
          </p:cNvSpPr>
          <p:nvPr/>
        </p:nvSpPr>
        <p:spPr>
          <a:xfrm>
            <a:off x="683568" y="1124744"/>
            <a:ext cx="8229600" cy="108012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chemeClr val="tx1"/>
                </a:solidFill>
                <a:latin typeface="+mn-lt"/>
              </a:rPr>
              <a:t>arguments of a function are kept in an array-like object named </a:t>
            </a:r>
            <a:r>
              <a:rPr lang="en-US" sz="3200" dirty="0" smtClean="0">
                <a:solidFill>
                  <a:schemeClr val="accent2">
                    <a:lumMod val="75000"/>
                  </a:schemeClr>
                </a:solidFill>
                <a:latin typeface="Consolas" pitchFamily="49" charset="0"/>
                <a:cs typeface="Consolas" pitchFamily="49" charset="0"/>
              </a:rPr>
              <a:t>arguments</a:t>
            </a:r>
            <a:endParaRPr kumimoji="0" lang="en-US" sz="3200" b="0" i="0" u="none" strike="noStrike" kern="1200" cap="none" spc="0" normalizeH="0" noProof="0" dirty="0" smtClean="0">
              <a:ln>
                <a:noFill/>
              </a:ln>
              <a:solidFill>
                <a:schemeClr val="accent2">
                  <a:lumMod val="75000"/>
                </a:schemeClr>
              </a:solidFill>
              <a:effectLst/>
              <a:uLnTx/>
              <a:uFillTx/>
              <a:latin typeface="Consolas" pitchFamily="49" charset="0"/>
              <a:cs typeface="Consolas" pitchFamily="49" charset="0"/>
            </a:endParaRPr>
          </a:p>
        </p:txBody>
      </p:sp>
      <p:sp>
        <p:nvSpPr>
          <p:cNvPr id="11" name="Rectangle 2"/>
          <p:cNvSpPr>
            <a:spLocks noChangeArrowheads="1"/>
          </p:cNvSpPr>
          <p:nvPr/>
        </p:nvSpPr>
        <p:spPr bwMode="auto">
          <a:xfrm>
            <a:off x="611560" y="2348880"/>
            <a:ext cx="7992888" cy="396044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 name="Rectangle 3"/>
          <p:cNvSpPr>
            <a:spLocks noChangeArrowheads="1"/>
          </p:cNvSpPr>
          <p:nvPr/>
        </p:nvSpPr>
        <p:spPr bwMode="auto">
          <a:xfrm>
            <a:off x="611560" y="2348880"/>
            <a:ext cx="8064896" cy="4155626"/>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function </a:t>
            </a:r>
            <a:r>
              <a:rPr lang="en-US" dirty="0" err="1" smtClean="0">
                <a:latin typeface="Consolas" pitchFamily="49" charset="0"/>
              </a:rPr>
              <a:t>sumup</a:t>
            </a:r>
            <a:r>
              <a:rPr lang="en-US" dirty="0" smtClean="0">
                <a:latin typeface="Consolas" pitchFamily="49" charset="0"/>
              </a:rPr>
              <a:t>(n) </a:t>
            </a:r>
            <a:r>
              <a:rPr lang="en-US" dirty="0" smtClean="0">
                <a:solidFill>
                  <a:srgbClr val="FFFF00"/>
                </a:solidFill>
                <a:latin typeface="Consolas" pitchFamily="49" charset="0"/>
              </a:rPr>
              <a:t>{</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sum = 0;</a:t>
            </a:r>
          </a:p>
          <a:p>
            <a:r>
              <a:rPr lang="en-US" dirty="0" smtClean="0">
                <a:latin typeface="Consolas" pitchFamily="49" charset="0"/>
              </a:rPr>
              <a:t>  for (</a:t>
            </a:r>
            <a:r>
              <a:rPr lang="en-US" dirty="0" err="1" smtClean="0">
                <a:latin typeface="Consolas" pitchFamily="49" charset="0"/>
              </a:rPr>
              <a:t>var</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 0; </a:t>
            </a:r>
            <a:r>
              <a:rPr lang="en-US" dirty="0" err="1" smtClean="0">
                <a:latin typeface="Consolas" pitchFamily="49" charset="0"/>
              </a:rPr>
              <a:t>i</a:t>
            </a:r>
            <a:r>
              <a:rPr lang="en-US" dirty="0" smtClean="0">
                <a:latin typeface="Consolas" pitchFamily="49" charset="0"/>
              </a:rPr>
              <a:t> &lt; </a:t>
            </a:r>
            <a:r>
              <a:rPr lang="en-US" dirty="0" err="1" smtClean="0">
                <a:latin typeface="Consolas" pitchFamily="49" charset="0"/>
              </a:rPr>
              <a:t>arguments.length</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a:t>
            </a:r>
            <a:r>
              <a:rPr lang="en-US" dirty="0" smtClean="0">
                <a:solidFill>
                  <a:srgbClr val="FFC000"/>
                </a:solidFill>
                <a:latin typeface="Consolas" pitchFamily="49" charset="0"/>
              </a:rPr>
              <a:t>{</a:t>
            </a:r>
          </a:p>
          <a:p>
            <a:r>
              <a:rPr lang="en-US" dirty="0" smtClean="0">
                <a:latin typeface="Consolas" pitchFamily="49" charset="0"/>
              </a:rPr>
              <a:t>    sum += arguments[</a:t>
            </a:r>
            <a:r>
              <a:rPr lang="en-US" dirty="0" err="1" smtClean="0">
                <a:latin typeface="Consolas" pitchFamily="49" charset="0"/>
              </a:rPr>
              <a:t>i</a:t>
            </a:r>
            <a:r>
              <a:rPr lang="en-US" dirty="0" smtClean="0">
                <a:latin typeface="Consolas" pitchFamily="49" charset="0"/>
              </a:rPr>
              <a:t>];</a:t>
            </a:r>
          </a:p>
          <a:p>
            <a:r>
              <a:rPr lang="en-US" dirty="0" smtClean="0">
                <a:latin typeface="Consolas" pitchFamily="49" charset="0"/>
              </a:rPr>
              <a:t>  </a:t>
            </a:r>
            <a:r>
              <a:rPr lang="en-US" dirty="0" smtClean="0">
                <a:solidFill>
                  <a:srgbClr val="FFC000"/>
                </a:solidFill>
                <a:latin typeface="Consolas" pitchFamily="49" charset="0"/>
              </a:rPr>
              <a:t>}</a:t>
            </a:r>
          </a:p>
          <a:p>
            <a:r>
              <a:rPr lang="en-US" dirty="0" smtClean="0">
                <a:latin typeface="Consolas" pitchFamily="49" charset="0"/>
              </a:rPr>
              <a:t>  return sum;</a:t>
            </a:r>
          </a:p>
          <a:p>
            <a:r>
              <a:rPr lang="en-US" dirty="0" smtClean="0">
                <a:solidFill>
                  <a:srgbClr val="FFFF00"/>
                </a:solidFill>
                <a:latin typeface="Consolas" pitchFamily="49" charset="0"/>
              </a:rPr>
              <a:t>}</a:t>
            </a:r>
            <a:r>
              <a:rPr lang="en-US" dirty="0" smtClean="0">
                <a:latin typeface="Consolas" pitchFamily="49" charset="0"/>
              </a:rPr>
              <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a = </a:t>
            </a:r>
            <a:r>
              <a:rPr lang="en-US" dirty="0" err="1" smtClean="0">
                <a:latin typeface="Consolas" pitchFamily="49" charset="0"/>
              </a:rPr>
              <a:t>sumup</a:t>
            </a:r>
            <a:r>
              <a:rPr lang="en-US" dirty="0" smtClean="0">
                <a:latin typeface="Consolas" pitchFamily="49" charset="0"/>
              </a:rPr>
              <a:t>(3,4,5); // a gets value 12</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b = </a:t>
            </a:r>
            <a:r>
              <a:rPr lang="en-US" dirty="0" err="1" smtClean="0">
                <a:latin typeface="Consolas" pitchFamily="49" charset="0"/>
              </a:rPr>
              <a:t>sumup</a:t>
            </a:r>
            <a:r>
              <a:rPr lang="en-US" dirty="0" smtClean="0">
                <a:latin typeface="Consolas" pitchFamily="49" charset="0"/>
              </a:rPr>
              <a:t>(1,-3,1,3,4); // b gets value 6</a:t>
            </a:r>
          </a:p>
          <a:p>
            <a:r>
              <a:rPr lang="en-US" dirty="0" smtClean="0">
                <a:latin typeface="Consolas" pitchFamily="49" charset="0"/>
              </a:rPr>
              <a:t>   </a:t>
            </a:r>
            <a:endParaRPr lang="en-US" dirty="0">
              <a:latin typeface="Consolas" pitchFamily="49" charset="0"/>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123</a:t>
            </a:fld>
            <a:endParaRPr lang="en-US"/>
          </a:p>
        </p:txBody>
      </p:sp>
      <p:sp>
        <p:nvSpPr>
          <p:cNvPr id="3" name="Title 1"/>
          <p:cNvSpPr txBox="1">
            <a:spLocks/>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JavaScript – Number and String</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123</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10" name="Rectangle 3"/>
          <p:cNvSpPr txBox="1">
            <a:spLocks noChangeArrowheads="1"/>
          </p:cNvSpPr>
          <p:nvPr/>
        </p:nvSpPr>
        <p:spPr>
          <a:xfrm>
            <a:off x="683568" y="1124744"/>
            <a:ext cx="8229600" cy="108012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dirty="0" smtClean="0">
                <a:solidFill>
                  <a:schemeClr val="tx1"/>
                </a:solidFill>
                <a:latin typeface="+mn-lt"/>
              </a:rPr>
              <a:t>JavaScript has built-in functions Number and String to convert an object to that type</a:t>
            </a:r>
            <a:endParaRPr kumimoji="0" lang="en-US" sz="3200" b="0" i="0" u="none" strike="noStrike" kern="1200" cap="none" spc="0" normalizeH="0" noProof="0" dirty="0" smtClean="0">
              <a:ln>
                <a:noFill/>
              </a:ln>
              <a:solidFill>
                <a:schemeClr val="accent2">
                  <a:lumMod val="75000"/>
                </a:schemeClr>
              </a:solidFill>
              <a:effectLst/>
              <a:uLnTx/>
              <a:uFillTx/>
              <a:latin typeface="Consolas" pitchFamily="49" charset="0"/>
              <a:cs typeface="Consolas" pitchFamily="49" charset="0"/>
            </a:endParaRPr>
          </a:p>
        </p:txBody>
      </p:sp>
      <p:sp>
        <p:nvSpPr>
          <p:cNvPr id="11" name="Rectangle 2"/>
          <p:cNvSpPr>
            <a:spLocks noChangeArrowheads="1"/>
          </p:cNvSpPr>
          <p:nvPr/>
        </p:nvSpPr>
        <p:spPr bwMode="auto">
          <a:xfrm>
            <a:off x="611560" y="2348880"/>
            <a:ext cx="7992888" cy="396044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2" name="Rectangle 3"/>
          <p:cNvSpPr>
            <a:spLocks noChangeArrowheads="1"/>
          </p:cNvSpPr>
          <p:nvPr/>
        </p:nvSpPr>
        <p:spPr bwMode="auto">
          <a:xfrm>
            <a:off x="611560" y="2348880"/>
            <a:ext cx="8064896" cy="2308966"/>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today = new Date;</a:t>
            </a:r>
          </a:p>
          <a:p>
            <a:r>
              <a:rPr lang="en-US" dirty="0" err="1" smtClean="0">
                <a:latin typeface="Consolas" pitchFamily="49" charset="0"/>
              </a:rPr>
              <a:t>var</a:t>
            </a:r>
            <a:r>
              <a:rPr lang="en-US" dirty="0" smtClean="0">
                <a:latin typeface="Consolas" pitchFamily="49" charset="0"/>
              </a:rPr>
              <a:t> x = </a:t>
            </a:r>
            <a:r>
              <a:rPr lang="en-US" dirty="0" smtClean="0">
                <a:solidFill>
                  <a:srgbClr val="FFC000"/>
                </a:solidFill>
                <a:latin typeface="Consolas" pitchFamily="49" charset="0"/>
              </a:rPr>
              <a:t>String</a:t>
            </a:r>
            <a:r>
              <a:rPr lang="en-US" dirty="0" smtClean="0">
                <a:latin typeface="Consolas" pitchFamily="49" charset="0"/>
              </a:rPr>
              <a:t>( today ); </a:t>
            </a:r>
            <a:br>
              <a:rPr lang="en-US" dirty="0" smtClean="0">
                <a:latin typeface="Consolas" pitchFamily="49" charset="0"/>
              </a:rPr>
            </a:br>
            <a:r>
              <a:rPr lang="en-US" dirty="0" smtClean="0">
                <a:latin typeface="Consolas" pitchFamily="49" charset="0"/>
              </a:rPr>
              <a:t>   // x is "Mon Aug 20 04:37:33 GMT-0700 2012"</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a:t>
            </a:r>
            <a:r>
              <a:rPr lang="en-US" dirty="0" err="1" smtClean="0">
                <a:latin typeface="Consolas" pitchFamily="49" charset="0"/>
              </a:rPr>
              <a:t>str</a:t>
            </a:r>
            <a:r>
              <a:rPr lang="en-US" dirty="0" smtClean="0">
                <a:latin typeface="Consolas" pitchFamily="49" charset="0"/>
              </a:rPr>
              <a:t> = "123";</a:t>
            </a:r>
          </a:p>
          <a:p>
            <a:r>
              <a:rPr lang="en-US" dirty="0" err="1" smtClean="0">
                <a:latin typeface="Consolas" pitchFamily="49" charset="0"/>
              </a:rPr>
              <a:t>var</a:t>
            </a:r>
            <a:r>
              <a:rPr lang="en-US" dirty="0" smtClean="0">
                <a:latin typeface="Consolas" pitchFamily="49" charset="0"/>
              </a:rPr>
              <a:t> n = </a:t>
            </a:r>
            <a:r>
              <a:rPr lang="en-US" dirty="0" smtClean="0">
                <a:solidFill>
                  <a:schemeClr val="tx2">
                    <a:lumMod val="20000"/>
                    <a:lumOff val="80000"/>
                  </a:schemeClr>
                </a:solidFill>
                <a:latin typeface="Consolas" pitchFamily="49" charset="0"/>
              </a:rPr>
              <a:t>Number</a:t>
            </a:r>
            <a:r>
              <a:rPr lang="en-US" dirty="0" smtClean="0">
                <a:latin typeface="Consolas" pitchFamily="49" charset="0"/>
              </a:rPr>
              <a:t>( </a:t>
            </a:r>
            <a:r>
              <a:rPr lang="en-US" dirty="0" err="1" smtClean="0">
                <a:latin typeface="Consolas" pitchFamily="49" charset="0"/>
              </a:rPr>
              <a:t>str</a:t>
            </a:r>
            <a:r>
              <a:rPr lang="en-US" dirty="0" smtClean="0">
                <a:latin typeface="Consolas" pitchFamily="49" charset="0"/>
              </a:rPr>
              <a:t> );  // n is 123</a:t>
            </a:r>
            <a:endParaRPr lang="en-US" dirty="0">
              <a:latin typeface="Consolas" pitchFamily="49" charset="0"/>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exception</a:t>
            </a:r>
            <a:endParaRPr lang="en-CA" dirty="0"/>
          </a:p>
        </p:txBody>
      </p:sp>
      <p:sp>
        <p:nvSpPr>
          <p:cNvPr id="3" name="Content Placeholder 2"/>
          <p:cNvSpPr>
            <a:spLocks noGrp="1"/>
          </p:cNvSpPr>
          <p:nvPr>
            <p:ph idx="1"/>
          </p:nvPr>
        </p:nvSpPr>
        <p:spPr>
          <a:xfrm>
            <a:off x="467544" y="1196752"/>
            <a:ext cx="8229600" cy="4525963"/>
          </a:xfrm>
        </p:spPr>
        <p:txBody>
          <a:bodyPr/>
          <a:lstStyle/>
          <a:p>
            <a:r>
              <a:rPr lang="en-CA" dirty="0" smtClean="0"/>
              <a:t>handling potential errors during run time is important</a:t>
            </a:r>
          </a:p>
          <a:p>
            <a:r>
              <a:rPr lang="en-CA" dirty="0" smtClean="0"/>
              <a:t>the </a:t>
            </a:r>
            <a:r>
              <a:rPr lang="en-CA" dirty="0" smtClean="0">
                <a:solidFill>
                  <a:schemeClr val="accent3">
                    <a:lumMod val="75000"/>
                  </a:schemeClr>
                </a:solidFill>
                <a:latin typeface="Consolas" pitchFamily="49" charset="0"/>
                <a:cs typeface="Consolas" pitchFamily="49" charset="0"/>
              </a:rPr>
              <a:t>throw</a:t>
            </a:r>
            <a:r>
              <a:rPr lang="en-CA" dirty="0" smtClean="0"/>
              <a:t> statement provides error handling</a:t>
            </a:r>
          </a:p>
          <a:p>
            <a:r>
              <a:rPr lang="en-CA" dirty="0" smtClean="0"/>
              <a:t>in JavaScript any object can be thrown, though it is usually a number or a string</a:t>
            </a:r>
          </a:p>
        </p:txBody>
      </p:sp>
      <p:sp>
        <p:nvSpPr>
          <p:cNvPr id="4" name="Slide Number Placeholder 3"/>
          <p:cNvSpPr>
            <a:spLocks noGrp="1"/>
          </p:cNvSpPr>
          <p:nvPr>
            <p:ph type="sldNum" sz="quarter" idx="12"/>
          </p:nvPr>
        </p:nvSpPr>
        <p:spPr/>
        <p:txBody>
          <a:bodyPr/>
          <a:lstStyle/>
          <a:p>
            <a:fld id="{06B5975B-265B-4329-BBA9-397B0FF963AC}" type="slidenum">
              <a:rPr lang="en-US" smtClean="0"/>
              <a:pPr/>
              <a:t>124</a:t>
            </a:fld>
            <a:endParaRPr lang="en-US"/>
          </a:p>
        </p:txBody>
      </p:sp>
      <p:sp>
        <p:nvSpPr>
          <p:cNvPr id="7" name="Rectangle 2"/>
          <p:cNvSpPr>
            <a:spLocks noChangeArrowheads="1"/>
          </p:cNvSpPr>
          <p:nvPr/>
        </p:nvSpPr>
        <p:spPr bwMode="auto">
          <a:xfrm>
            <a:off x="971600" y="3861048"/>
            <a:ext cx="6696745" cy="223224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 name="Rectangle 3"/>
          <p:cNvSpPr>
            <a:spLocks noChangeArrowheads="1"/>
          </p:cNvSpPr>
          <p:nvPr/>
        </p:nvSpPr>
        <p:spPr bwMode="auto">
          <a:xfrm>
            <a:off x="1115616" y="4005064"/>
            <a:ext cx="7128792" cy="2308966"/>
          </a:xfrm>
          <a:prstGeom prst="rect">
            <a:avLst/>
          </a:prstGeom>
          <a:noFill/>
          <a:ln w="9525">
            <a:noFill/>
            <a:miter lim="800000"/>
            <a:headEnd/>
            <a:tailEnd/>
          </a:ln>
          <a:effectLst/>
        </p:spPr>
        <p:txBody>
          <a:bodyPr wrap="square" lIns="92075" tIns="46038" rIns="92075" bIns="46038">
            <a:spAutoFit/>
          </a:bodyPr>
          <a:lstStyle/>
          <a:p>
            <a:r>
              <a:rPr lang="en-US" dirty="0" smtClean="0">
                <a:latin typeface="+mn-lt"/>
              </a:rPr>
              <a:t>Examples:</a:t>
            </a:r>
            <a:r>
              <a:rPr lang="en-US" dirty="0" smtClean="0">
                <a:latin typeface="Consolas" pitchFamily="49" charset="0"/>
              </a:rPr>
              <a:t/>
            </a:r>
            <a:br>
              <a:rPr lang="en-US" dirty="0" smtClean="0">
                <a:latin typeface="Consolas" pitchFamily="49" charset="0"/>
              </a:rPr>
            </a:br>
            <a:r>
              <a:rPr lang="en-US" dirty="0" smtClean="0">
                <a:latin typeface="Consolas" pitchFamily="49" charset="0"/>
              </a:rPr>
              <a:t>throw "Error 100";</a:t>
            </a:r>
          </a:p>
          <a:p>
            <a:r>
              <a:rPr lang="en-US" dirty="0" smtClean="0">
                <a:latin typeface="Consolas" pitchFamily="49" charset="0"/>
              </a:rPr>
              <a:t>throw 1033;</a:t>
            </a:r>
          </a:p>
          <a:p>
            <a:r>
              <a:rPr lang="en-US" dirty="0" smtClean="0">
                <a:latin typeface="Consolas" pitchFamily="49" charset="0"/>
              </a:rPr>
              <a:t>throw false;</a:t>
            </a:r>
            <a:br>
              <a:rPr lang="en-US" dirty="0" smtClean="0">
                <a:latin typeface="Consolas" pitchFamily="49" charset="0"/>
              </a:rPr>
            </a:br>
            <a:r>
              <a:rPr lang="en-US" dirty="0" smtClean="0">
                <a:latin typeface="Consolas" pitchFamily="49" charset="0"/>
              </a:rPr>
              <a:t>throw </a:t>
            </a:r>
            <a:r>
              <a:rPr lang="en-US" dirty="0" err="1" smtClean="0">
                <a:latin typeface="Consolas" pitchFamily="49" charset="0"/>
              </a:rPr>
              <a:t>ReferenceError</a:t>
            </a:r>
            <a:r>
              <a:rPr lang="en-US" dirty="0" smtClean="0">
                <a:latin typeface="Consolas" pitchFamily="49" charset="0"/>
              </a:rPr>
              <a:t>();</a:t>
            </a:r>
          </a:p>
          <a:p>
            <a:r>
              <a:rPr lang="en-US" dirty="0" smtClean="0">
                <a:latin typeface="Consolas" pitchFamily="49" charset="0"/>
              </a:rPr>
              <a:t>   </a:t>
            </a:r>
            <a:endParaRPr lang="en-US" dirty="0">
              <a:latin typeface="Consolas" pitchFamily="49" charset="0"/>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try catch</a:t>
            </a:r>
            <a:endParaRPr lang="en-CA" dirty="0"/>
          </a:p>
        </p:txBody>
      </p:sp>
      <p:sp>
        <p:nvSpPr>
          <p:cNvPr id="3" name="Content Placeholder 2"/>
          <p:cNvSpPr>
            <a:spLocks noGrp="1"/>
          </p:cNvSpPr>
          <p:nvPr>
            <p:ph idx="1"/>
          </p:nvPr>
        </p:nvSpPr>
        <p:spPr>
          <a:xfrm>
            <a:off x="467544" y="1124744"/>
            <a:ext cx="8229600" cy="4525963"/>
          </a:xfrm>
        </p:spPr>
        <p:txBody>
          <a:bodyPr/>
          <a:lstStyle/>
          <a:p>
            <a:r>
              <a:rPr lang="en-CA" dirty="0" smtClean="0"/>
              <a:t>the </a:t>
            </a:r>
            <a:r>
              <a:rPr lang="en-CA" dirty="0" smtClean="0">
                <a:solidFill>
                  <a:schemeClr val="accent2">
                    <a:lumMod val="75000"/>
                  </a:schemeClr>
                </a:solidFill>
                <a:latin typeface="Consolas" pitchFamily="49" charset="0"/>
                <a:cs typeface="Consolas" pitchFamily="49" charset="0"/>
              </a:rPr>
              <a:t>try…catch</a:t>
            </a:r>
            <a:r>
              <a:rPr lang="en-CA" dirty="0" smtClean="0"/>
              <a:t> marks a block of statements to try, and if there is an error (or ‘exception’), the catch block controls the process neatly</a:t>
            </a:r>
          </a:p>
          <a:p>
            <a:r>
              <a:rPr lang="en-CA" dirty="0" smtClean="0"/>
              <a:t>An exception ‘thrown’ within a </a:t>
            </a:r>
            <a:r>
              <a:rPr lang="en-CA" dirty="0" smtClean="0">
                <a:solidFill>
                  <a:schemeClr val="accent3">
                    <a:lumMod val="75000"/>
                  </a:schemeClr>
                </a:solidFill>
              </a:rPr>
              <a:t>try</a:t>
            </a:r>
            <a:r>
              <a:rPr lang="en-CA" dirty="0" smtClean="0"/>
              <a:t> block is managed in the ‘</a:t>
            </a:r>
            <a:r>
              <a:rPr lang="en-CA" dirty="0" smtClean="0">
                <a:solidFill>
                  <a:schemeClr val="accent3">
                    <a:lumMod val="75000"/>
                  </a:schemeClr>
                </a:solidFill>
              </a:rPr>
              <a:t>catch</a:t>
            </a:r>
            <a:r>
              <a:rPr lang="en-CA" dirty="0" smtClean="0"/>
              <a:t>’ block</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125</a:t>
            </a:fld>
            <a:endParaRPr lang="en-US"/>
          </a:p>
        </p:txBody>
      </p:sp>
      <p:sp>
        <p:nvSpPr>
          <p:cNvPr id="5" name="Rectangle 2"/>
          <p:cNvSpPr>
            <a:spLocks noChangeArrowheads="1"/>
          </p:cNvSpPr>
          <p:nvPr/>
        </p:nvSpPr>
        <p:spPr bwMode="auto">
          <a:xfrm>
            <a:off x="467544" y="3789039"/>
            <a:ext cx="8280920" cy="259228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611560" y="3789040"/>
            <a:ext cx="8208912" cy="2678298"/>
          </a:xfrm>
          <a:prstGeom prst="rect">
            <a:avLst/>
          </a:prstGeom>
          <a:noFill/>
          <a:ln w="9525">
            <a:noFill/>
            <a:miter lim="800000"/>
            <a:headEnd/>
            <a:tailEnd/>
          </a:ln>
          <a:effectLst/>
        </p:spPr>
        <p:txBody>
          <a:bodyPr wrap="square" lIns="92075" tIns="46038" rIns="92075" bIns="46038">
            <a:spAutoFit/>
          </a:bodyPr>
          <a:lstStyle/>
          <a:p>
            <a:r>
              <a:rPr lang="en-US" sz="1600" dirty="0" err="1" smtClean="0">
                <a:solidFill>
                  <a:schemeClr val="bg1"/>
                </a:solidFill>
                <a:latin typeface="Consolas" pitchFamily="49" charset="0"/>
              </a:rPr>
              <a:t>var</a:t>
            </a:r>
            <a:r>
              <a:rPr lang="en-US" sz="1600" dirty="0" smtClean="0">
                <a:solidFill>
                  <a:schemeClr val="bg1"/>
                </a:solidFill>
                <a:latin typeface="Consolas" pitchFamily="49" charset="0"/>
              </a:rPr>
              <a:t> a = 0;</a:t>
            </a:r>
            <a:r>
              <a:rPr lang="en-US" sz="1600" dirty="0" smtClean="0">
                <a:solidFill>
                  <a:schemeClr val="accent2">
                    <a:lumMod val="40000"/>
                    <a:lumOff val="60000"/>
                  </a:schemeClr>
                </a:solidFill>
                <a:latin typeface="Consolas" pitchFamily="49" charset="0"/>
              </a:rPr>
              <a:t/>
            </a:r>
            <a:br>
              <a:rPr lang="en-US" sz="1600" dirty="0" smtClean="0">
                <a:solidFill>
                  <a:schemeClr val="accent2">
                    <a:lumMod val="40000"/>
                    <a:lumOff val="60000"/>
                  </a:schemeClr>
                </a:solidFill>
                <a:latin typeface="Consolas" pitchFamily="49" charset="0"/>
              </a:rPr>
            </a:br>
            <a:r>
              <a:rPr lang="en-US" sz="1600" dirty="0" smtClean="0">
                <a:solidFill>
                  <a:schemeClr val="accent2">
                    <a:lumMod val="40000"/>
                    <a:lumOff val="60000"/>
                  </a:schemeClr>
                </a:solidFill>
                <a:latin typeface="Consolas" pitchFamily="49" charset="0"/>
              </a:rPr>
              <a:t>try</a:t>
            </a:r>
            <a:r>
              <a:rPr lang="en-US" sz="1600" dirty="0" smtClean="0">
                <a:latin typeface="Consolas" pitchFamily="49" charset="0"/>
              </a:rPr>
              <a:t> {</a:t>
            </a:r>
          </a:p>
          <a:p>
            <a:r>
              <a:rPr lang="en-US" sz="1600" dirty="0" smtClean="0">
                <a:latin typeface="Consolas" pitchFamily="49" charset="0"/>
              </a:rPr>
              <a:t>      if (a == 0) </a:t>
            </a:r>
            <a:r>
              <a:rPr lang="en-US" sz="1600" dirty="0" smtClean="0">
                <a:solidFill>
                  <a:schemeClr val="accent1">
                    <a:lumMod val="20000"/>
                    <a:lumOff val="80000"/>
                  </a:schemeClr>
                </a:solidFill>
                <a:latin typeface="Consolas" pitchFamily="49" charset="0"/>
              </a:rPr>
              <a:t>throw</a:t>
            </a:r>
            <a:r>
              <a:rPr lang="en-US" sz="1600" dirty="0" smtClean="0">
                <a:latin typeface="Consolas" pitchFamily="49" charset="0"/>
              </a:rPr>
              <a:t> "</a:t>
            </a:r>
            <a:r>
              <a:rPr lang="en-US" sz="1600" dirty="0" smtClean="0">
                <a:solidFill>
                  <a:srgbClr val="FFFF00"/>
                </a:solidFill>
                <a:latin typeface="Consolas" pitchFamily="49" charset="0"/>
              </a:rPr>
              <a:t>a is zero</a:t>
            </a:r>
            <a:r>
              <a:rPr lang="en-US" sz="1600" dirty="0" smtClean="0">
                <a:latin typeface="Consolas" pitchFamily="49" charset="0"/>
              </a:rPr>
              <a:t>";</a:t>
            </a:r>
            <a:br>
              <a:rPr lang="en-US" sz="1600" dirty="0" smtClean="0">
                <a:latin typeface="Consolas" pitchFamily="49" charset="0"/>
              </a:rPr>
            </a:br>
            <a:r>
              <a:rPr lang="en-US" sz="1600" dirty="0" smtClean="0">
                <a:latin typeface="Consolas" pitchFamily="49" charset="0"/>
              </a:rPr>
              <a:t>    }</a:t>
            </a:r>
          </a:p>
          <a:p>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("a not zero"); // </a:t>
            </a:r>
            <a:r>
              <a:rPr lang="en-US" sz="1600" dirty="0" smtClean="0">
                <a:latin typeface="+mn-lt"/>
              </a:rPr>
              <a:t>never executed because exception is thrown.</a:t>
            </a:r>
            <a:r>
              <a:rPr lang="en-US" sz="1600" dirty="0" smtClean="0">
                <a:latin typeface="Consolas" pitchFamily="49" charset="0"/>
              </a:rPr>
              <a:t/>
            </a:r>
            <a:br>
              <a:rPr lang="en-US" sz="1600" dirty="0" smtClean="0">
                <a:latin typeface="Consolas" pitchFamily="49" charset="0"/>
              </a:rPr>
            </a:br>
            <a:r>
              <a:rPr lang="en-US" sz="1600" dirty="0" smtClean="0">
                <a:latin typeface="Consolas" pitchFamily="49" charset="0"/>
              </a:rPr>
              <a:t>} </a:t>
            </a:r>
            <a:r>
              <a:rPr lang="en-US" sz="1600" dirty="0" smtClean="0">
                <a:solidFill>
                  <a:schemeClr val="accent2">
                    <a:lumMod val="40000"/>
                    <a:lumOff val="60000"/>
                  </a:schemeClr>
                </a:solidFill>
                <a:latin typeface="Consolas" pitchFamily="49" charset="0"/>
              </a:rPr>
              <a:t>catch</a:t>
            </a:r>
            <a:r>
              <a:rPr lang="en-US" sz="1600" dirty="0" smtClean="0">
                <a:latin typeface="Consolas" pitchFamily="49" charset="0"/>
              </a:rPr>
              <a:t> (e) {                     // </a:t>
            </a:r>
            <a:r>
              <a:rPr lang="en-US" sz="1600" dirty="0" smtClean="0">
                <a:latin typeface="Calibri" pitchFamily="34" charset="0"/>
                <a:cs typeface="Calibri" pitchFamily="34" charset="0"/>
              </a:rPr>
              <a:t>e is the exception parameter</a:t>
            </a:r>
            <a:r>
              <a:rPr lang="en-US" sz="1600" dirty="0" smtClean="0">
                <a:latin typeface="Consolas" pitchFamily="49" charset="0"/>
              </a:rPr>
              <a:t>.</a:t>
            </a:r>
            <a:br>
              <a:rPr lang="en-US" sz="1600" dirty="0" smtClean="0">
                <a:latin typeface="Consolas" pitchFamily="49" charset="0"/>
              </a:rPr>
            </a:br>
            <a:r>
              <a:rPr lang="en-US" sz="1600" dirty="0" smtClean="0">
                <a:latin typeface="Consolas" pitchFamily="49" charset="0"/>
              </a:rPr>
              <a:t>                                  // </a:t>
            </a:r>
            <a:r>
              <a:rPr lang="en-US" sz="1600" dirty="0" smtClean="0">
                <a:latin typeface="+mn-lt"/>
              </a:rPr>
              <a:t>a is found to be zero</a:t>
            </a:r>
            <a:r>
              <a:rPr lang="en-US" sz="1600" dirty="0" smtClean="0">
                <a:latin typeface="Consolas" pitchFamily="49" charset="0"/>
              </a:rPr>
              <a:t/>
            </a:r>
            <a:br>
              <a:rPr lang="en-US" sz="1600" dirty="0" smtClean="0">
                <a:latin typeface="Consolas" pitchFamily="49" charset="0"/>
              </a:rPr>
            </a:br>
            <a:r>
              <a:rPr lang="en-US" sz="1600" dirty="0" smtClean="0">
                <a:latin typeface="Consolas" pitchFamily="49" charset="0"/>
              </a:rPr>
              <a:t>     if (e == "</a:t>
            </a:r>
            <a:r>
              <a:rPr lang="en-US" sz="1600" dirty="0" smtClean="0">
                <a:solidFill>
                  <a:srgbClr val="FFFF00"/>
                </a:solidFill>
                <a:latin typeface="Consolas" pitchFamily="49" charset="0"/>
              </a:rPr>
              <a:t>a is zero</a:t>
            </a:r>
            <a:r>
              <a:rPr lang="en-US" sz="1600" dirty="0" smtClean="0">
                <a:latin typeface="Consolas" pitchFamily="49" charset="0"/>
              </a:rPr>
              <a:t>") </a:t>
            </a:r>
            <a:br>
              <a:rPr lang="en-US" sz="1600" dirty="0" smtClean="0">
                <a:latin typeface="Consolas" pitchFamily="49" charset="0"/>
              </a:rPr>
            </a:br>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("error – a is zero");</a:t>
            </a:r>
            <a:br>
              <a:rPr lang="en-US" sz="1600" dirty="0" smtClean="0">
                <a:latin typeface="Consolas" pitchFamily="49" charset="0"/>
              </a:rPr>
            </a:br>
            <a:r>
              <a:rPr lang="en-US" sz="1600" dirty="0" smtClean="0">
                <a:latin typeface="Consolas" pitchFamily="49" charset="0"/>
              </a:rPr>
              <a:t>}</a:t>
            </a:r>
            <a:r>
              <a:rPr lang="en-US" dirty="0" smtClean="0">
                <a:latin typeface="Consolas" pitchFamily="49" charset="0"/>
              </a:rPr>
              <a:t>  </a:t>
            </a:r>
            <a:endParaRPr lang="en-US" dirty="0">
              <a:latin typeface="Consolas" pitchFamily="49" charset="0"/>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finally</a:t>
            </a:r>
            <a:endParaRPr lang="en-CA" dirty="0"/>
          </a:p>
        </p:txBody>
      </p:sp>
      <p:sp>
        <p:nvSpPr>
          <p:cNvPr id="3" name="Content Placeholder 2"/>
          <p:cNvSpPr>
            <a:spLocks noGrp="1"/>
          </p:cNvSpPr>
          <p:nvPr>
            <p:ph idx="1"/>
          </p:nvPr>
        </p:nvSpPr>
        <p:spPr>
          <a:xfrm>
            <a:off x="467544" y="1196752"/>
            <a:ext cx="8229600" cy="4525963"/>
          </a:xfrm>
        </p:spPr>
        <p:txBody>
          <a:bodyPr>
            <a:normAutofit lnSpcReduction="10000"/>
          </a:bodyPr>
          <a:lstStyle/>
          <a:p>
            <a:r>
              <a:rPr lang="en-CA" dirty="0" smtClean="0"/>
              <a:t>with the </a:t>
            </a:r>
            <a:r>
              <a:rPr lang="en-CA" dirty="0" smtClean="0">
                <a:latin typeface="Consolas" pitchFamily="49" charset="0"/>
                <a:cs typeface="Consolas" pitchFamily="49" charset="0"/>
              </a:rPr>
              <a:t>try…catch</a:t>
            </a:r>
            <a:r>
              <a:rPr lang="en-CA" dirty="0" smtClean="0"/>
              <a:t> blocks is an optional </a:t>
            </a:r>
            <a:r>
              <a:rPr lang="en-CA" dirty="0" smtClean="0">
                <a:latin typeface="Consolas" pitchFamily="49" charset="0"/>
                <a:cs typeface="Consolas" pitchFamily="49" charset="0"/>
              </a:rPr>
              <a:t>finally</a:t>
            </a:r>
            <a:r>
              <a:rPr lang="en-CA" dirty="0" smtClean="0"/>
              <a:t> block</a:t>
            </a:r>
          </a:p>
          <a:p>
            <a:r>
              <a:rPr lang="en-CA" dirty="0" smtClean="0"/>
              <a:t>code within the </a:t>
            </a:r>
            <a:r>
              <a:rPr lang="en-CA" dirty="0" smtClean="0">
                <a:latin typeface="Consolas" pitchFamily="49" charset="0"/>
                <a:cs typeface="Consolas" pitchFamily="49" charset="0"/>
              </a:rPr>
              <a:t>finally</a:t>
            </a:r>
            <a:r>
              <a:rPr lang="en-CA" dirty="0" smtClean="0"/>
              <a:t> block will execute after the try and catch blocks execute but before the statements following the try…catch</a:t>
            </a:r>
          </a:p>
          <a:p>
            <a:r>
              <a:rPr lang="en-CA" dirty="0" smtClean="0">
                <a:latin typeface="Consolas" pitchFamily="49" charset="0"/>
                <a:cs typeface="Consolas" pitchFamily="49" charset="0"/>
              </a:rPr>
              <a:t>finally</a:t>
            </a:r>
            <a:r>
              <a:rPr lang="en-CA" dirty="0" smtClean="0"/>
              <a:t> block executes whether or not an exception is thrown</a:t>
            </a:r>
          </a:p>
          <a:p>
            <a:r>
              <a:rPr lang="en-CA" dirty="0" smtClean="0"/>
              <a:t>use </a:t>
            </a:r>
            <a:r>
              <a:rPr lang="en-CA" dirty="0" smtClean="0">
                <a:latin typeface="Consolas" pitchFamily="49" charset="0"/>
                <a:cs typeface="Consolas" pitchFamily="49" charset="0"/>
              </a:rPr>
              <a:t>finally</a:t>
            </a:r>
            <a:r>
              <a:rPr lang="en-CA" dirty="0" smtClean="0"/>
              <a:t> block to release a resource your code is using (such as an open file)</a:t>
            </a:r>
          </a:p>
        </p:txBody>
      </p:sp>
      <p:sp>
        <p:nvSpPr>
          <p:cNvPr id="4" name="Slide Number Placeholder 3"/>
          <p:cNvSpPr>
            <a:spLocks noGrp="1"/>
          </p:cNvSpPr>
          <p:nvPr>
            <p:ph type="sldNum" sz="quarter" idx="12"/>
          </p:nvPr>
        </p:nvSpPr>
        <p:spPr/>
        <p:txBody>
          <a:bodyPr/>
          <a:lstStyle/>
          <a:p>
            <a:fld id="{06B5975B-265B-4329-BBA9-397B0FF963AC}" type="slidenum">
              <a:rPr lang="en-US" smtClean="0"/>
              <a:pPr/>
              <a:t>126</a:t>
            </a:fld>
            <a:endParaRPr lang="en-US"/>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CA"/>
          </a:p>
        </p:txBody>
      </p:sp>
      <p:sp>
        <p:nvSpPr>
          <p:cNvPr id="4" name="Slide Number Placeholder 3"/>
          <p:cNvSpPr>
            <a:spLocks noGrp="1"/>
          </p:cNvSpPr>
          <p:nvPr>
            <p:ph type="sldNum" sz="quarter" idx="12"/>
          </p:nvPr>
        </p:nvSpPr>
        <p:spPr/>
        <p:txBody>
          <a:bodyPr/>
          <a:lstStyle/>
          <a:p>
            <a:fld id="{06B5975B-265B-4329-BBA9-397B0FF963AC}" type="slidenum">
              <a:rPr lang="en-US" smtClean="0"/>
              <a:pPr/>
              <a:t>127</a:t>
            </a:fld>
            <a:endParaRPr lang="en-US"/>
          </a:p>
        </p:txBody>
      </p:sp>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CA" sz="4400" b="0" i="0" u="none" strike="noStrike" kern="1200" cap="none" spc="0" normalizeH="0" baseline="0" noProof="0" dirty="0" smtClean="0">
                <a:ln>
                  <a:noFill/>
                </a:ln>
                <a:solidFill>
                  <a:schemeClr val="tx1"/>
                </a:solidFill>
                <a:effectLst/>
                <a:uLnTx/>
                <a:uFillTx/>
                <a:latin typeface="+mj-lt"/>
                <a:ea typeface="+mj-ea"/>
                <a:cs typeface="+mj-cs"/>
              </a:rPr>
              <a:t>JavaScript – finally</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a:spLocks noChangeArrowheads="1"/>
          </p:cNvSpPr>
          <p:nvPr/>
        </p:nvSpPr>
        <p:spPr bwMode="auto">
          <a:xfrm>
            <a:off x="467544" y="1196752"/>
            <a:ext cx="7996882" cy="5184576"/>
          </a:xfrm>
          <a:prstGeom prst="rect">
            <a:avLst/>
          </a:prstGeom>
          <a:solidFill>
            <a:schemeClr val="accent1"/>
          </a:solidFill>
          <a:ln w="12700">
            <a:solidFill>
              <a:schemeClr val="tx1"/>
            </a:solidFill>
            <a:miter lim="800000"/>
            <a:headEnd/>
            <a:tailEnd/>
          </a:ln>
          <a:effectLst/>
        </p:spPr>
        <p:txBody>
          <a:bodyPr wrap="none" anchor="ctr"/>
          <a:lstStyle/>
          <a:p>
            <a:r>
              <a:rPr lang="en-CA" dirty="0" smtClean="0">
                <a:latin typeface="Consolas" pitchFamily="49" charset="0"/>
                <a:cs typeface="Consolas" pitchFamily="49" charset="0"/>
              </a:rPr>
              <a:t>try {</a:t>
            </a:r>
          </a:p>
          <a:p>
            <a:r>
              <a:rPr lang="en-CA" dirty="0" smtClean="0">
                <a:latin typeface="Consolas" pitchFamily="49" charset="0"/>
                <a:cs typeface="Consolas" pitchFamily="49" charset="0"/>
              </a:rPr>
              <a:t>   </a:t>
            </a:r>
            <a:r>
              <a:rPr lang="en-CA" dirty="0" err="1" smtClean="0">
                <a:latin typeface="Consolas" pitchFamily="49" charset="0"/>
                <a:cs typeface="Consolas" pitchFamily="49" charset="0"/>
              </a:rPr>
              <a:t>openMyFile</a:t>
            </a:r>
            <a:r>
              <a:rPr lang="en-CA" dirty="0" smtClean="0">
                <a:latin typeface="Consolas" pitchFamily="49" charset="0"/>
                <a:cs typeface="Consolas" pitchFamily="49" charset="0"/>
              </a:rPr>
              <a:t>();</a:t>
            </a:r>
          </a:p>
          <a:p>
            <a:r>
              <a:rPr lang="en-CA" dirty="0" smtClean="0">
                <a:latin typeface="Consolas" pitchFamily="49" charset="0"/>
                <a:cs typeface="Consolas" pitchFamily="49" charset="0"/>
              </a:rPr>
              <a:t>   </a:t>
            </a:r>
            <a:r>
              <a:rPr lang="en-CA" dirty="0" err="1" smtClean="0">
                <a:latin typeface="Consolas" pitchFamily="49" charset="0"/>
                <a:cs typeface="Consolas" pitchFamily="49" charset="0"/>
              </a:rPr>
              <a:t>writeSomeData</a:t>
            </a:r>
            <a:r>
              <a:rPr lang="en-CA" dirty="0" smtClean="0">
                <a:latin typeface="Consolas" pitchFamily="49" charset="0"/>
                <a:cs typeface="Consolas" pitchFamily="49" charset="0"/>
              </a:rPr>
              <a:t>(</a:t>
            </a:r>
            <a:r>
              <a:rPr lang="en-CA" dirty="0" err="1" smtClean="0">
                <a:latin typeface="Consolas" pitchFamily="49" charset="0"/>
                <a:cs typeface="Consolas" pitchFamily="49" charset="0"/>
              </a:rPr>
              <a:t>theData</a:t>
            </a:r>
            <a:r>
              <a:rPr lang="en-CA" dirty="0" smtClean="0">
                <a:latin typeface="Consolas" pitchFamily="49" charset="0"/>
                <a:cs typeface="Consolas" pitchFamily="49" charset="0"/>
              </a:rPr>
              <a:t>); // May cause error. </a:t>
            </a:r>
          </a:p>
          <a:p>
            <a:r>
              <a:rPr lang="en-CA" dirty="0" smtClean="0">
                <a:latin typeface="Consolas" pitchFamily="49" charset="0"/>
                <a:cs typeface="Consolas" pitchFamily="49" charset="0"/>
              </a:rPr>
              <a:t>} catch (e) {</a:t>
            </a:r>
          </a:p>
          <a:p>
            <a:r>
              <a:rPr lang="en-CA" dirty="0" smtClean="0">
                <a:latin typeface="Consolas" pitchFamily="49" charset="0"/>
                <a:cs typeface="Consolas" pitchFamily="49" charset="0"/>
              </a:rPr>
              <a:t>   </a:t>
            </a:r>
            <a:r>
              <a:rPr lang="en-CA" dirty="0" err="1" smtClean="0">
                <a:latin typeface="Consolas" pitchFamily="49" charset="0"/>
                <a:cs typeface="Consolas" pitchFamily="49" charset="0"/>
              </a:rPr>
              <a:t>handleError</a:t>
            </a:r>
            <a:r>
              <a:rPr lang="en-CA" dirty="0" smtClean="0">
                <a:latin typeface="Consolas" pitchFamily="49" charset="0"/>
                <a:cs typeface="Consolas" pitchFamily="49" charset="0"/>
              </a:rPr>
              <a:t>(e);  // If error, handle it.</a:t>
            </a:r>
          </a:p>
          <a:p>
            <a:r>
              <a:rPr lang="en-CA" dirty="0" smtClean="0">
                <a:latin typeface="Consolas" pitchFamily="49" charset="0"/>
                <a:cs typeface="Consolas" pitchFamily="49" charset="0"/>
              </a:rPr>
              <a:t>} finally {</a:t>
            </a:r>
          </a:p>
          <a:p>
            <a:r>
              <a:rPr lang="en-CA" dirty="0" smtClean="0">
                <a:latin typeface="Consolas" pitchFamily="49" charset="0"/>
                <a:cs typeface="Consolas" pitchFamily="49" charset="0"/>
              </a:rPr>
              <a:t>   </a:t>
            </a:r>
            <a:r>
              <a:rPr lang="en-CA" dirty="0" err="1" smtClean="0">
                <a:latin typeface="Consolas" pitchFamily="49" charset="0"/>
                <a:cs typeface="Consolas" pitchFamily="49" charset="0"/>
              </a:rPr>
              <a:t>closeTheFile</a:t>
            </a:r>
            <a:r>
              <a:rPr lang="en-CA" dirty="0" smtClean="0">
                <a:latin typeface="Consolas" pitchFamily="49" charset="0"/>
                <a:cs typeface="Consolas" pitchFamily="49" charset="0"/>
              </a:rPr>
              <a:t>();  // Always close file.</a:t>
            </a:r>
          </a:p>
          <a:p>
            <a:r>
              <a:rPr lang="en-CA" dirty="0" smtClean="0">
                <a:latin typeface="Consolas" pitchFamily="49" charset="0"/>
                <a:cs typeface="Consolas" pitchFamily="49" charset="0"/>
              </a:rPr>
              <a:t>}</a:t>
            </a:r>
            <a:endParaRPr lang="en-CA" dirty="0">
              <a:latin typeface="Consolas" pitchFamily="49" charset="0"/>
              <a:cs typeface="Consolas" pitchFamily="49" charset="0"/>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Error object	</a:t>
            </a:r>
            <a:endParaRPr lang="en-CA" dirty="0"/>
          </a:p>
        </p:txBody>
      </p:sp>
      <p:sp>
        <p:nvSpPr>
          <p:cNvPr id="3" name="Content Placeholder 2"/>
          <p:cNvSpPr>
            <a:spLocks noGrp="1"/>
          </p:cNvSpPr>
          <p:nvPr>
            <p:ph idx="1"/>
          </p:nvPr>
        </p:nvSpPr>
        <p:spPr>
          <a:xfrm>
            <a:off x="467544" y="1124745"/>
            <a:ext cx="8229600" cy="2520280"/>
          </a:xfrm>
        </p:spPr>
        <p:txBody>
          <a:bodyPr>
            <a:normAutofit/>
          </a:bodyPr>
          <a:lstStyle/>
          <a:p>
            <a:r>
              <a:rPr lang="en-CA" sz="2800" dirty="0" smtClean="0"/>
              <a:t>the </a:t>
            </a:r>
            <a:r>
              <a:rPr lang="en-CA" sz="2800" dirty="0" smtClean="0">
                <a:solidFill>
                  <a:srgbClr val="0070C0"/>
                </a:solidFill>
              </a:rPr>
              <a:t>Error object </a:t>
            </a:r>
            <a:r>
              <a:rPr lang="en-CA" sz="2800" dirty="0" smtClean="0"/>
              <a:t>in JavaScript allows you to create your own error message object and throw it</a:t>
            </a:r>
          </a:p>
          <a:p>
            <a:r>
              <a:rPr lang="en-CA" sz="2800" dirty="0" smtClean="0"/>
              <a:t>IE browser supports an optional </a:t>
            </a:r>
            <a:r>
              <a:rPr lang="en-CA" sz="2800" dirty="0" smtClean="0">
                <a:solidFill>
                  <a:srgbClr val="0070C0"/>
                </a:solidFill>
              </a:rPr>
              <a:t>number</a:t>
            </a:r>
          </a:p>
          <a:p>
            <a:r>
              <a:rPr lang="en-CA" sz="2800" dirty="0" smtClean="0"/>
              <a:t>Firefox browser supports a </a:t>
            </a:r>
            <a:r>
              <a:rPr lang="en-CA" sz="2800" dirty="0" smtClean="0">
                <a:solidFill>
                  <a:srgbClr val="0070C0"/>
                </a:solidFill>
              </a:rPr>
              <a:t>message</a:t>
            </a:r>
            <a:r>
              <a:rPr lang="en-CA" sz="2800" dirty="0" smtClean="0"/>
              <a:t>, </a:t>
            </a:r>
            <a:r>
              <a:rPr lang="en-CA" sz="2800" dirty="0" err="1" smtClean="0"/>
              <a:t>filename,line</a:t>
            </a:r>
            <a:r>
              <a:rPr lang="en-CA" sz="2800" dirty="0" smtClean="0"/>
              <a:t>#</a:t>
            </a:r>
          </a:p>
          <a:p>
            <a:r>
              <a:rPr lang="en-CA" sz="2800" dirty="0" smtClean="0"/>
              <a:t>Opera, Chrome, Safari support only </a:t>
            </a:r>
            <a:r>
              <a:rPr lang="en-CA" sz="2800" dirty="0" smtClean="0">
                <a:solidFill>
                  <a:srgbClr val="0070C0"/>
                </a:solidFill>
              </a:rPr>
              <a:t>message</a:t>
            </a:r>
            <a:endParaRPr lang="en-CA" sz="2800" dirty="0">
              <a:solidFill>
                <a:srgbClr val="0070C0"/>
              </a:solidFill>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128</a:t>
            </a:fld>
            <a:endParaRPr lang="en-US"/>
          </a:p>
        </p:txBody>
      </p:sp>
      <p:sp>
        <p:nvSpPr>
          <p:cNvPr id="5" name="Rectangle 2"/>
          <p:cNvSpPr>
            <a:spLocks noChangeArrowheads="1"/>
          </p:cNvSpPr>
          <p:nvPr/>
        </p:nvSpPr>
        <p:spPr bwMode="auto">
          <a:xfrm>
            <a:off x="395536" y="3717032"/>
            <a:ext cx="8280920" cy="259228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539552" y="3717033"/>
            <a:ext cx="8208912" cy="2678298"/>
          </a:xfrm>
          <a:prstGeom prst="rect">
            <a:avLst/>
          </a:prstGeom>
          <a:noFill/>
          <a:ln w="9525">
            <a:noFill/>
            <a:miter lim="800000"/>
            <a:headEnd/>
            <a:tailEnd/>
          </a:ln>
          <a:effectLst/>
        </p:spPr>
        <p:txBody>
          <a:bodyPr wrap="square" lIns="92075" tIns="46038" rIns="92075" bIns="46038">
            <a:spAutoFit/>
          </a:bodyPr>
          <a:lstStyle/>
          <a:p>
            <a:r>
              <a:rPr lang="en-US" sz="1600" dirty="0" err="1" smtClean="0">
                <a:solidFill>
                  <a:schemeClr val="bg1"/>
                </a:solidFill>
                <a:latin typeface="Consolas" pitchFamily="49" charset="0"/>
              </a:rPr>
              <a:t>var</a:t>
            </a:r>
            <a:r>
              <a:rPr lang="en-US" sz="1600" dirty="0" smtClean="0">
                <a:solidFill>
                  <a:schemeClr val="bg1"/>
                </a:solidFill>
                <a:latin typeface="Consolas" pitchFamily="49" charset="0"/>
              </a:rPr>
              <a:t> a = 0;</a:t>
            </a:r>
            <a:r>
              <a:rPr lang="en-US" sz="1600" dirty="0" smtClean="0">
                <a:solidFill>
                  <a:schemeClr val="accent2">
                    <a:lumMod val="40000"/>
                    <a:lumOff val="60000"/>
                  </a:schemeClr>
                </a:solidFill>
                <a:latin typeface="Consolas" pitchFamily="49" charset="0"/>
              </a:rPr>
              <a:t/>
            </a:r>
            <a:br>
              <a:rPr lang="en-US" sz="1600" dirty="0" smtClean="0">
                <a:solidFill>
                  <a:schemeClr val="accent2">
                    <a:lumMod val="40000"/>
                    <a:lumOff val="60000"/>
                  </a:schemeClr>
                </a:solidFill>
                <a:latin typeface="Consolas" pitchFamily="49" charset="0"/>
              </a:rPr>
            </a:br>
            <a:r>
              <a:rPr lang="en-US" sz="1600" dirty="0" smtClean="0">
                <a:solidFill>
                  <a:schemeClr val="bg1"/>
                </a:solidFill>
                <a:latin typeface="Consolas" pitchFamily="49" charset="0"/>
              </a:rPr>
              <a:t>try</a:t>
            </a:r>
            <a:r>
              <a:rPr lang="en-US" sz="1600" dirty="0" smtClean="0">
                <a:latin typeface="Consolas" pitchFamily="49" charset="0"/>
              </a:rPr>
              <a:t> {</a:t>
            </a:r>
          </a:p>
          <a:p>
            <a:r>
              <a:rPr lang="en-US" sz="1600" dirty="0" smtClean="0">
                <a:latin typeface="Consolas" pitchFamily="49" charset="0"/>
              </a:rPr>
              <a:t>      if (a == 0) </a:t>
            </a:r>
            <a:r>
              <a:rPr lang="en-US" sz="1600" dirty="0" smtClean="0">
                <a:solidFill>
                  <a:schemeClr val="accent1">
                    <a:lumMod val="20000"/>
                    <a:lumOff val="80000"/>
                  </a:schemeClr>
                </a:solidFill>
                <a:latin typeface="Consolas" pitchFamily="49" charset="0"/>
              </a:rPr>
              <a:t>throw</a:t>
            </a:r>
            <a:r>
              <a:rPr lang="en-US" sz="1600" dirty="0" smtClean="0">
                <a:latin typeface="Consolas" pitchFamily="49" charset="0"/>
              </a:rPr>
              <a:t> </a:t>
            </a:r>
            <a:r>
              <a:rPr lang="en-US" sz="1600" dirty="0" smtClean="0">
                <a:solidFill>
                  <a:schemeClr val="accent6">
                    <a:lumMod val="60000"/>
                    <a:lumOff val="40000"/>
                  </a:schemeClr>
                </a:solidFill>
                <a:latin typeface="Consolas" pitchFamily="49" charset="0"/>
              </a:rPr>
              <a:t>new</a:t>
            </a:r>
            <a:r>
              <a:rPr lang="en-US" sz="1600" dirty="0" smtClean="0">
                <a:latin typeface="Consolas" pitchFamily="49" charset="0"/>
              </a:rPr>
              <a:t> </a:t>
            </a:r>
            <a:r>
              <a:rPr lang="en-US" sz="1600" dirty="0" smtClean="0">
                <a:solidFill>
                  <a:srgbClr val="92D050"/>
                </a:solidFill>
                <a:latin typeface="Consolas" pitchFamily="49" charset="0"/>
              </a:rPr>
              <a:t>Error</a:t>
            </a:r>
            <a:r>
              <a:rPr lang="en-US" sz="1600" dirty="0" smtClean="0">
                <a:latin typeface="Consolas" pitchFamily="49" charset="0"/>
              </a:rPr>
              <a:t>("</a:t>
            </a:r>
            <a:r>
              <a:rPr lang="en-US" sz="1600" dirty="0" smtClean="0">
                <a:solidFill>
                  <a:srgbClr val="FFFF00"/>
                </a:solidFill>
                <a:latin typeface="Consolas" pitchFamily="49" charset="0"/>
              </a:rPr>
              <a:t>a is zero</a:t>
            </a:r>
            <a:r>
              <a:rPr lang="en-US" sz="1600" dirty="0" smtClean="0">
                <a:latin typeface="Consolas" pitchFamily="49" charset="0"/>
              </a:rPr>
              <a:t>");</a:t>
            </a:r>
            <a:br>
              <a:rPr lang="en-US" sz="1600" dirty="0" smtClean="0">
                <a:latin typeface="Consolas" pitchFamily="49" charset="0"/>
              </a:rPr>
            </a:br>
            <a:r>
              <a:rPr lang="en-US" sz="1600" dirty="0" smtClean="0">
                <a:latin typeface="Consolas" pitchFamily="49" charset="0"/>
              </a:rPr>
              <a:t>    }</a:t>
            </a:r>
          </a:p>
          <a:p>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("a not zero"); // </a:t>
            </a:r>
            <a:r>
              <a:rPr lang="en-US" sz="1600" dirty="0" smtClean="0">
                <a:latin typeface="+mn-lt"/>
              </a:rPr>
              <a:t>never executed because exception is thrown.</a:t>
            </a:r>
            <a:r>
              <a:rPr lang="en-US" sz="1600" dirty="0" smtClean="0">
                <a:latin typeface="Consolas" pitchFamily="49" charset="0"/>
              </a:rPr>
              <a:t/>
            </a:r>
            <a:br>
              <a:rPr lang="en-US" sz="1600" dirty="0" smtClean="0">
                <a:latin typeface="Consolas" pitchFamily="49" charset="0"/>
              </a:rPr>
            </a:br>
            <a:r>
              <a:rPr lang="en-US" sz="1600" dirty="0" smtClean="0">
                <a:latin typeface="Consolas" pitchFamily="49" charset="0"/>
              </a:rPr>
              <a:t>} </a:t>
            </a:r>
            <a:r>
              <a:rPr lang="en-US" sz="1600" dirty="0" smtClean="0">
                <a:solidFill>
                  <a:schemeClr val="bg1"/>
                </a:solidFill>
                <a:latin typeface="Consolas" pitchFamily="49" charset="0"/>
              </a:rPr>
              <a:t>catch</a:t>
            </a:r>
            <a:r>
              <a:rPr lang="en-US" sz="1600" dirty="0" smtClean="0">
                <a:latin typeface="Consolas" pitchFamily="49" charset="0"/>
              </a:rPr>
              <a:t> (e) {                     // </a:t>
            </a:r>
            <a:r>
              <a:rPr lang="en-US" sz="1600" dirty="0" smtClean="0">
                <a:latin typeface="Calibri" pitchFamily="34" charset="0"/>
                <a:cs typeface="Calibri" pitchFamily="34" charset="0"/>
              </a:rPr>
              <a:t>e is the exception parameter</a:t>
            </a:r>
            <a:r>
              <a:rPr lang="en-US" sz="1600" dirty="0" smtClean="0">
                <a:latin typeface="Consolas" pitchFamily="49" charset="0"/>
              </a:rPr>
              <a:t>.</a:t>
            </a:r>
            <a:br>
              <a:rPr lang="en-US" sz="1600" dirty="0" smtClean="0">
                <a:latin typeface="Consolas" pitchFamily="49" charset="0"/>
              </a:rPr>
            </a:br>
            <a:r>
              <a:rPr lang="en-US" sz="1600" dirty="0" smtClean="0">
                <a:latin typeface="Consolas" pitchFamily="49" charset="0"/>
              </a:rPr>
              <a:t>                                  // </a:t>
            </a:r>
            <a:r>
              <a:rPr lang="en-US" sz="1600" dirty="0" smtClean="0">
                <a:latin typeface="+mn-lt"/>
              </a:rPr>
              <a:t>a is found to be zero</a:t>
            </a:r>
            <a:r>
              <a:rPr lang="en-US" sz="1600" dirty="0" smtClean="0">
                <a:latin typeface="Consolas" pitchFamily="49" charset="0"/>
              </a:rPr>
              <a:t/>
            </a:r>
            <a:br>
              <a:rPr lang="en-US" sz="1600" dirty="0" smtClean="0">
                <a:latin typeface="Consolas" pitchFamily="49" charset="0"/>
              </a:rPr>
            </a:br>
            <a:r>
              <a:rPr lang="en-US" sz="1600" dirty="0" smtClean="0">
                <a:latin typeface="Consolas" pitchFamily="49" charset="0"/>
              </a:rPr>
              <a:t>     if (</a:t>
            </a:r>
            <a:r>
              <a:rPr lang="en-US" sz="1600" dirty="0" err="1" smtClean="0">
                <a:solidFill>
                  <a:schemeClr val="accent2">
                    <a:lumMod val="20000"/>
                    <a:lumOff val="80000"/>
                  </a:schemeClr>
                </a:solidFill>
                <a:latin typeface="Consolas" pitchFamily="49" charset="0"/>
              </a:rPr>
              <a:t>e.message</a:t>
            </a:r>
            <a:r>
              <a:rPr lang="en-US" sz="1600" dirty="0" smtClean="0">
                <a:latin typeface="Consolas" pitchFamily="49" charset="0"/>
              </a:rPr>
              <a:t> == "</a:t>
            </a:r>
            <a:r>
              <a:rPr lang="en-US" sz="1600" dirty="0" smtClean="0">
                <a:solidFill>
                  <a:srgbClr val="FFFF00"/>
                </a:solidFill>
                <a:latin typeface="Consolas" pitchFamily="49" charset="0"/>
              </a:rPr>
              <a:t>a is zero</a:t>
            </a:r>
            <a:r>
              <a:rPr lang="en-US" sz="1600" dirty="0" smtClean="0">
                <a:latin typeface="Consolas" pitchFamily="49" charset="0"/>
              </a:rPr>
              <a:t>") </a:t>
            </a:r>
            <a:br>
              <a:rPr lang="en-US" sz="1600" dirty="0" smtClean="0">
                <a:latin typeface="Consolas" pitchFamily="49" charset="0"/>
              </a:rPr>
            </a:br>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("error – a is zero");</a:t>
            </a:r>
            <a:br>
              <a:rPr lang="en-US" sz="1600" dirty="0" smtClean="0">
                <a:latin typeface="Consolas" pitchFamily="49" charset="0"/>
              </a:rPr>
            </a:br>
            <a:r>
              <a:rPr lang="en-US" sz="1600" dirty="0" smtClean="0">
                <a:latin typeface="Consolas" pitchFamily="49" charset="0"/>
              </a:rPr>
              <a:t>}</a:t>
            </a:r>
            <a:r>
              <a:rPr lang="en-US" dirty="0" smtClean="0">
                <a:latin typeface="Consolas" pitchFamily="49" charset="0"/>
              </a:rPr>
              <a:t>  </a:t>
            </a:r>
            <a:endParaRPr lang="en-US" dirty="0">
              <a:latin typeface="Consolas" pitchFamily="49" charset="0"/>
            </a:endParaRPr>
          </a:p>
        </p:txBody>
      </p:sp>
      <p:sp>
        <p:nvSpPr>
          <p:cNvPr id="7" name="TextBox 6"/>
          <p:cNvSpPr txBox="1"/>
          <p:nvPr/>
        </p:nvSpPr>
        <p:spPr>
          <a:xfrm>
            <a:off x="6228184" y="4077072"/>
            <a:ext cx="1374094" cy="461665"/>
          </a:xfrm>
          <a:prstGeom prst="rect">
            <a:avLst/>
          </a:prstGeom>
          <a:noFill/>
          <a:ln w="15875">
            <a:solidFill>
              <a:schemeClr val="accent2">
                <a:lumMod val="20000"/>
                <a:lumOff val="80000"/>
              </a:schemeClr>
            </a:solidFill>
          </a:ln>
        </p:spPr>
        <p:txBody>
          <a:bodyPr wrap="none" rtlCol="0">
            <a:spAutoFit/>
          </a:bodyPr>
          <a:lstStyle/>
          <a:p>
            <a:r>
              <a:rPr lang="en-CA" dirty="0" smtClean="0">
                <a:latin typeface="Consolas" pitchFamily="49" charset="0"/>
                <a:cs typeface="Consolas" pitchFamily="49" charset="0"/>
              </a:rPr>
              <a:t>message</a:t>
            </a:r>
            <a:endParaRPr lang="en-CA" dirty="0">
              <a:latin typeface="Consolas" pitchFamily="49" charset="0"/>
              <a:cs typeface="Consolas" pitchFamily="49" charset="0"/>
            </a:endParaRPr>
          </a:p>
        </p:txBody>
      </p:sp>
      <p:sp>
        <p:nvSpPr>
          <p:cNvPr id="18" name="Curved Down Arrow 17"/>
          <p:cNvSpPr/>
          <p:nvPr/>
        </p:nvSpPr>
        <p:spPr>
          <a:xfrm flipH="1">
            <a:off x="5148064" y="3861048"/>
            <a:ext cx="1080120" cy="288032"/>
          </a:xfrm>
          <a:prstGeom prst="curvedDownArrow">
            <a:avLst>
              <a:gd name="adj1" fmla="val 0"/>
              <a:gd name="adj2" fmla="val 43846"/>
              <a:gd name="adj3" fmla="val 25000"/>
            </a:avLst>
          </a:prstGeom>
          <a:ln>
            <a:solidFill>
              <a:schemeClr val="accent2">
                <a:lumMod val="20000"/>
                <a:lumOff val="8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solidFill>
                <a:schemeClr val="tx1"/>
              </a:solidFill>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variable scope</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when you declare a variable outside of any function, it is called a </a:t>
            </a:r>
            <a:r>
              <a:rPr lang="en-CA" i="1" dirty="0" smtClean="0"/>
              <a:t>global</a:t>
            </a:r>
            <a:r>
              <a:rPr lang="en-CA" dirty="0" smtClean="0"/>
              <a:t> variable because it is visible to any other JavaScript code in the current document</a:t>
            </a:r>
          </a:p>
          <a:p>
            <a:r>
              <a:rPr lang="en-CA" dirty="0" smtClean="0"/>
              <a:t>if you declare a variable inside a function, it is </a:t>
            </a:r>
            <a:r>
              <a:rPr lang="en-CA" i="1" dirty="0" smtClean="0"/>
              <a:t>local</a:t>
            </a:r>
            <a:r>
              <a:rPr lang="en-CA" dirty="0" smtClean="0"/>
              <a:t> to that function only and not visible to JavaScript outside that function</a:t>
            </a:r>
          </a:p>
          <a:p>
            <a:r>
              <a:rPr lang="en-CA" dirty="0" smtClean="0"/>
              <a:t>if the function declares a new local variable having the same name as a global, the function uses the local variable</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129</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a:ln/>
        </p:spPr>
        <p:txBody>
          <a:bodyPr/>
          <a:lstStyle/>
          <a:p>
            <a:r>
              <a:rPr lang="en-US"/>
              <a:t>JavaScript and HTML</a:t>
            </a:r>
          </a:p>
        </p:txBody>
      </p:sp>
      <p:sp>
        <p:nvSpPr>
          <p:cNvPr id="48131" name="Rectangle 3"/>
          <p:cNvSpPr>
            <a:spLocks noGrp="1" noChangeArrowheads="1"/>
          </p:cNvSpPr>
          <p:nvPr>
            <p:ph idx="1"/>
          </p:nvPr>
        </p:nvSpPr>
        <p:spPr>
          <a:xfrm>
            <a:off x="683568" y="1124744"/>
            <a:ext cx="7772400" cy="2520280"/>
          </a:xfrm>
          <a:noFill/>
          <a:ln/>
        </p:spPr>
        <p:txBody>
          <a:bodyPr>
            <a:normAutofit fontScale="77500" lnSpcReduction="20000"/>
          </a:bodyPr>
          <a:lstStyle/>
          <a:p>
            <a:r>
              <a:rPr lang="en-US" dirty="0"/>
              <a:t>HTML tags </a:t>
            </a:r>
            <a:r>
              <a:rPr lang="en-US" dirty="0" smtClean="0"/>
              <a:t>&lt;script&gt;  &lt;/script&gt; </a:t>
            </a:r>
            <a:r>
              <a:rPr lang="en-US" dirty="0"/>
              <a:t>contain the JavaScript portion within the HTML </a:t>
            </a:r>
            <a:r>
              <a:rPr lang="en-US" dirty="0" smtClean="0"/>
              <a:t>file</a:t>
            </a:r>
          </a:p>
          <a:p>
            <a:r>
              <a:rPr lang="en-US" dirty="0" smtClean="0"/>
              <a:t>attribute "</a:t>
            </a:r>
            <a:r>
              <a:rPr lang="en-US" dirty="0" smtClean="0">
                <a:latin typeface="Consolas" pitchFamily="49" charset="0"/>
                <a:cs typeface="Consolas" pitchFamily="49" charset="0"/>
              </a:rPr>
              <a:t>type</a:t>
            </a:r>
            <a:r>
              <a:rPr lang="en-US" dirty="0" smtClean="0"/>
              <a:t>" identifies the MIME type of the script (usually </a:t>
            </a:r>
            <a:r>
              <a:rPr lang="en-US" dirty="0" smtClean="0">
                <a:latin typeface="Consolas" pitchFamily="49" charset="0"/>
                <a:cs typeface="Consolas" pitchFamily="49" charset="0"/>
              </a:rPr>
              <a:t>text/</a:t>
            </a:r>
            <a:r>
              <a:rPr lang="en-US" dirty="0" err="1" smtClean="0">
                <a:latin typeface="Consolas" pitchFamily="49" charset="0"/>
                <a:cs typeface="Consolas" pitchFamily="49" charset="0"/>
              </a:rPr>
              <a:t>javascript</a:t>
            </a:r>
            <a:r>
              <a:rPr lang="en-US" dirty="0" smtClean="0"/>
              <a:t>)</a:t>
            </a:r>
          </a:p>
          <a:p>
            <a:r>
              <a:rPr lang="en-US" dirty="0" smtClean="0"/>
              <a:t>as of HTML 5, the "</a:t>
            </a:r>
            <a:r>
              <a:rPr lang="en-US" dirty="0" smtClean="0">
                <a:latin typeface="Consolas" pitchFamily="49" charset="0"/>
                <a:cs typeface="Consolas" pitchFamily="49" charset="0"/>
              </a:rPr>
              <a:t>type</a:t>
            </a:r>
            <a:r>
              <a:rPr lang="en-US" dirty="0" smtClean="0"/>
              <a:t>" is optional and will default to </a:t>
            </a:r>
            <a:r>
              <a:rPr lang="en-US" dirty="0" smtClean="0">
                <a:latin typeface="Consolas" pitchFamily="49" charset="0"/>
                <a:cs typeface="Consolas" pitchFamily="49" charset="0"/>
              </a:rPr>
              <a:t>text/</a:t>
            </a:r>
            <a:r>
              <a:rPr lang="en-US" dirty="0" err="1" smtClean="0">
                <a:latin typeface="Consolas" pitchFamily="49" charset="0"/>
                <a:cs typeface="Consolas" pitchFamily="49" charset="0"/>
              </a:rPr>
              <a:t>javascript</a:t>
            </a:r>
            <a:r>
              <a:rPr lang="en-US" dirty="0" smtClean="0"/>
              <a:t> if not provided</a:t>
            </a:r>
          </a:p>
          <a:p>
            <a:r>
              <a:rPr lang="en-CA" dirty="0" smtClean="0"/>
              <a:t>attribute  language="JavaScript1.8"  is deprecated</a:t>
            </a:r>
            <a:endParaRPr lang="en-US" dirty="0"/>
          </a:p>
        </p:txBody>
      </p:sp>
      <p:sp>
        <p:nvSpPr>
          <p:cNvPr id="6" name="Slide Number Placeholder 5"/>
          <p:cNvSpPr>
            <a:spLocks noGrp="1"/>
          </p:cNvSpPr>
          <p:nvPr>
            <p:ph type="sldNum" sz="quarter" idx="12"/>
          </p:nvPr>
        </p:nvSpPr>
        <p:spPr/>
        <p:txBody>
          <a:bodyPr/>
          <a:lstStyle/>
          <a:p>
            <a:fld id="{ADFDE146-B18B-47EA-A8AC-A87B4721B4A9}" type="slidenum">
              <a:rPr lang="en-US"/>
              <a:pPr/>
              <a:t>13</a:t>
            </a:fld>
            <a:endParaRPr lang="en-US"/>
          </a:p>
        </p:txBody>
      </p:sp>
      <p:sp>
        <p:nvSpPr>
          <p:cNvPr id="48132" name="Rectangle 4"/>
          <p:cNvSpPr>
            <a:spLocks noChangeArrowheads="1"/>
          </p:cNvSpPr>
          <p:nvPr/>
        </p:nvSpPr>
        <p:spPr bwMode="auto">
          <a:xfrm>
            <a:off x="1225550" y="3643314"/>
            <a:ext cx="6235700" cy="271464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48133" name="Rectangle 5"/>
          <p:cNvSpPr>
            <a:spLocks noChangeArrowheads="1"/>
          </p:cNvSpPr>
          <p:nvPr/>
        </p:nvSpPr>
        <p:spPr bwMode="auto">
          <a:xfrm>
            <a:off x="1447800" y="4038600"/>
            <a:ext cx="6019800" cy="1939635"/>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  </a:t>
            </a:r>
            <a:r>
              <a:rPr lang="en-US" dirty="0" smtClean="0">
                <a:latin typeface="+mn-lt"/>
              </a:rPr>
              <a:t>JavaScript source script appears in here</a:t>
            </a:r>
            <a:endParaRPr lang="en-US" dirty="0">
              <a:latin typeface="+mn-lt"/>
            </a:endParaRPr>
          </a:p>
          <a:p>
            <a:endParaRPr lang="en-US" dirty="0">
              <a:latin typeface="Consolas" pitchFamily="49" charset="0"/>
            </a:endParaRPr>
          </a:p>
          <a:p>
            <a:r>
              <a:rPr lang="en-US" dirty="0" smtClean="0">
                <a:latin typeface="Consolas" pitchFamily="49" charset="0"/>
              </a:rPr>
              <a:t>&lt;/script&gt;</a:t>
            </a:r>
            <a:endParaRPr lang="en-US" dirty="0">
              <a:latin typeface="Consolas" pitchFamily="49"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scope ex 1</a:t>
            </a:r>
            <a:endParaRPr lang="en-CA" dirty="0"/>
          </a:p>
        </p:txBody>
      </p:sp>
      <p:sp>
        <p:nvSpPr>
          <p:cNvPr id="3" name="Content Placeholder 2"/>
          <p:cNvSpPr>
            <a:spLocks noGrp="1"/>
          </p:cNvSpPr>
          <p:nvPr>
            <p:ph idx="1"/>
          </p:nvPr>
        </p:nvSpPr>
        <p:spPr/>
        <p:txBody>
          <a:bodyPr/>
          <a:lstStyle/>
          <a:p>
            <a:endParaRPr lang="en-CA"/>
          </a:p>
        </p:txBody>
      </p:sp>
      <p:sp>
        <p:nvSpPr>
          <p:cNvPr id="4" name="Slide Number Placeholder 3"/>
          <p:cNvSpPr>
            <a:spLocks noGrp="1"/>
          </p:cNvSpPr>
          <p:nvPr>
            <p:ph type="sldNum" sz="quarter" idx="12"/>
          </p:nvPr>
        </p:nvSpPr>
        <p:spPr/>
        <p:txBody>
          <a:bodyPr/>
          <a:lstStyle/>
          <a:p>
            <a:fld id="{06B5975B-265B-4329-BBA9-397B0FF963AC}" type="slidenum">
              <a:rPr lang="en-US" smtClean="0"/>
              <a:pPr/>
              <a:t>130</a:t>
            </a:fld>
            <a:endParaRPr lang="en-US"/>
          </a:p>
        </p:txBody>
      </p:sp>
      <p:sp>
        <p:nvSpPr>
          <p:cNvPr id="5" name="Rectangle 4"/>
          <p:cNvSpPr>
            <a:spLocks noChangeArrowheads="1"/>
          </p:cNvSpPr>
          <p:nvPr/>
        </p:nvSpPr>
        <p:spPr bwMode="auto">
          <a:xfrm>
            <a:off x="467544" y="1196752"/>
            <a:ext cx="7996882" cy="518457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442771" cy="4894290"/>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100;    // global</a:t>
            </a:r>
          </a:p>
          <a:p>
            <a:endParaRPr lang="en-US" dirty="0" smtClean="0">
              <a:latin typeface="Consolas" pitchFamily="49" charset="0"/>
            </a:endParaRPr>
          </a:p>
          <a:p>
            <a:r>
              <a:rPr lang="en-US" dirty="0" smtClean="0">
                <a:latin typeface="Consolas" pitchFamily="49" charset="0"/>
              </a:rPr>
              <a:t>function </a:t>
            </a:r>
            <a:r>
              <a:rPr lang="en-US" dirty="0" err="1" smtClean="0">
                <a:latin typeface="Consolas" pitchFamily="49" charset="0"/>
              </a:rPr>
              <a:t>myfun</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b = 200;    // </a:t>
            </a:r>
            <a:r>
              <a:rPr lang="en-US" dirty="0" smtClean="0">
                <a:latin typeface="+mn-lt"/>
              </a:rPr>
              <a:t>local to </a:t>
            </a:r>
            <a:r>
              <a:rPr lang="en-US" dirty="0" err="1" smtClean="0">
                <a:latin typeface="Consolas" pitchFamily="49" charset="0"/>
                <a:cs typeface="Consolas" pitchFamily="49" charset="0"/>
              </a:rPr>
              <a:t>myfun</a:t>
            </a:r>
            <a:r>
              <a:rPr lang="en-US" dirty="0" smtClean="0">
                <a:latin typeface="+mn-lt"/>
              </a:rPr>
              <a:t> only</a:t>
            </a:r>
          </a:p>
          <a:p>
            <a:r>
              <a:rPr lang="en-US" dirty="0" smtClean="0">
                <a:latin typeface="Consolas" pitchFamily="49" charset="0"/>
              </a:rPr>
              <a:t>   a++;            // </a:t>
            </a:r>
            <a:r>
              <a:rPr lang="en-US" dirty="0" smtClean="0">
                <a:latin typeface="+mn-lt"/>
              </a:rPr>
              <a:t>variable </a:t>
            </a:r>
            <a:r>
              <a:rPr lang="en-US" dirty="0" smtClean="0">
                <a:latin typeface="Consolas" pitchFamily="49" charset="0"/>
                <a:cs typeface="Consolas" pitchFamily="49" charset="0"/>
              </a:rPr>
              <a:t>a</a:t>
            </a:r>
            <a:r>
              <a:rPr lang="en-US" dirty="0" smtClean="0">
                <a:latin typeface="+mn-lt"/>
              </a:rPr>
              <a:t> is </a:t>
            </a:r>
            <a:r>
              <a:rPr lang="en-US" dirty="0" smtClean="0">
                <a:latin typeface="Consolas" pitchFamily="49" charset="0"/>
                <a:cs typeface="Consolas" pitchFamily="49" charset="0"/>
              </a:rPr>
              <a:t>global</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c = b + a;  // </a:t>
            </a:r>
            <a:r>
              <a:rPr lang="en-US" dirty="0" smtClean="0">
                <a:latin typeface="+mn-lt"/>
              </a:rPr>
              <a:t>variable </a:t>
            </a:r>
            <a:r>
              <a:rPr lang="en-US" dirty="0" smtClean="0">
                <a:latin typeface="Consolas" pitchFamily="49" charset="0"/>
                <a:cs typeface="Consolas" pitchFamily="49" charset="0"/>
              </a:rPr>
              <a:t>c</a:t>
            </a:r>
            <a:r>
              <a:rPr lang="en-US" dirty="0" smtClean="0">
                <a:latin typeface="+mn-lt"/>
              </a:rPr>
              <a:t> is </a:t>
            </a:r>
            <a:r>
              <a:rPr lang="en-US" dirty="0" smtClean="0">
                <a:latin typeface="Consolas" pitchFamily="49" charset="0"/>
                <a:cs typeface="Consolas" pitchFamily="49" charset="0"/>
              </a:rPr>
              <a:t>local</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a:t>
            </a:r>
          </a:p>
          <a:p>
            <a:r>
              <a:rPr lang="en-US" dirty="0" smtClean="0">
                <a:latin typeface="Consolas" pitchFamily="49" charset="0"/>
              </a:rPr>
              <a:t>}</a:t>
            </a:r>
          </a:p>
          <a:p>
            <a:endParaRPr lang="en-US" dirty="0" smtClean="0">
              <a:latin typeface="Consolas" pitchFamily="49" charset="0"/>
            </a:endParaRPr>
          </a:p>
          <a:p>
            <a:r>
              <a:rPr lang="en-US" dirty="0" err="1" smtClean="0">
                <a:latin typeface="Consolas" pitchFamily="49" charset="0"/>
              </a:rPr>
              <a:t>myfun</a:t>
            </a:r>
            <a:r>
              <a:rPr lang="en-US" dirty="0" smtClean="0">
                <a:latin typeface="Consolas" pitchFamily="49" charset="0"/>
              </a:rPr>
              <a:t>();  // </a:t>
            </a:r>
            <a:r>
              <a:rPr lang="en-US" dirty="0" smtClean="0">
                <a:latin typeface="+mn-lt"/>
              </a:rPr>
              <a:t>call function </a:t>
            </a:r>
            <a:r>
              <a:rPr lang="en-US" dirty="0" err="1" smtClean="0">
                <a:latin typeface="+mn-lt"/>
              </a:rPr>
              <a:t>myfun</a:t>
            </a:r>
            <a:r>
              <a:rPr lang="en-US" dirty="0" smtClean="0">
                <a:latin typeface="+mn-lt"/>
              </a:rPr>
              <a:t>, displays</a:t>
            </a:r>
            <a:r>
              <a:rPr lang="en-US" dirty="0" smtClean="0">
                <a:latin typeface="Consolas" pitchFamily="49" charset="0"/>
              </a:rPr>
              <a:t> 301</a:t>
            </a:r>
          </a:p>
          <a:p>
            <a:r>
              <a:rPr lang="en-US" dirty="0" err="1" smtClean="0">
                <a:latin typeface="Consolas" pitchFamily="49" charset="0"/>
              </a:rPr>
              <a:t>document.write</a:t>
            </a:r>
            <a:r>
              <a:rPr lang="en-US" dirty="0" smtClean="0">
                <a:latin typeface="Consolas" pitchFamily="49" charset="0"/>
              </a:rPr>
              <a:t>( a );  // </a:t>
            </a:r>
            <a:r>
              <a:rPr lang="en-US" dirty="0" smtClean="0">
                <a:latin typeface="+mn-lt"/>
              </a:rPr>
              <a:t>displays</a:t>
            </a:r>
            <a:r>
              <a:rPr lang="en-US" dirty="0" smtClean="0">
                <a:latin typeface="Consolas" pitchFamily="49" charset="0"/>
              </a:rPr>
              <a:t> 101</a:t>
            </a:r>
          </a:p>
          <a:p>
            <a:r>
              <a:rPr lang="en-US" dirty="0" smtClean="0">
                <a:latin typeface="Consolas" pitchFamily="49" charset="0"/>
              </a:rPr>
              <a:t>if ( </a:t>
            </a:r>
            <a:r>
              <a:rPr lang="en-US" dirty="0" err="1" smtClean="0">
                <a:latin typeface="Consolas" pitchFamily="49" charset="0"/>
              </a:rPr>
              <a:t>typeof</a:t>
            </a:r>
            <a:r>
              <a:rPr lang="en-US" dirty="0" smtClean="0">
                <a:latin typeface="Consolas" pitchFamily="49" charset="0"/>
              </a:rPr>
              <a:t> c != undefined)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  // </a:t>
            </a:r>
            <a:r>
              <a:rPr lang="en-US" dirty="0" smtClean="0">
                <a:latin typeface="+mn-lt"/>
              </a:rPr>
              <a:t>nothing displayed</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scope ex 2</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131</a:t>
            </a:fld>
            <a:endParaRPr lang="en-US"/>
          </a:p>
        </p:txBody>
      </p:sp>
      <p:sp>
        <p:nvSpPr>
          <p:cNvPr id="5" name="Rectangle 4"/>
          <p:cNvSpPr>
            <a:spLocks noChangeArrowheads="1"/>
          </p:cNvSpPr>
          <p:nvPr/>
        </p:nvSpPr>
        <p:spPr bwMode="auto">
          <a:xfrm>
            <a:off x="467544" y="1196752"/>
            <a:ext cx="7996882" cy="525658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442771" cy="5263621"/>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100;  // global</a:t>
            </a:r>
          </a:p>
          <a:p>
            <a:endParaRPr lang="en-US" dirty="0" smtClean="0">
              <a:latin typeface="Consolas" pitchFamily="49" charset="0"/>
            </a:endParaRPr>
          </a:p>
          <a:p>
            <a:r>
              <a:rPr lang="en-US" dirty="0" smtClean="0">
                <a:latin typeface="Consolas" pitchFamily="49" charset="0"/>
              </a:rPr>
              <a:t>function </a:t>
            </a:r>
            <a:r>
              <a:rPr lang="en-US" dirty="0" err="1" smtClean="0">
                <a:latin typeface="Consolas" pitchFamily="49" charset="0"/>
              </a:rPr>
              <a:t>myfun</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b = 200;    // </a:t>
            </a:r>
            <a:r>
              <a:rPr lang="en-US" dirty="0" smtClean="0">
                <a:latin typeface="+mn-lt"/>
              </a:rPr>
              <a:t>local to </a:t>
            </a:r>
            <a:r>
              <a:rPr lang="en-US" dirty="0" err="1" smtClean="0">
                <a:latin typeface="Consolas" pitchFamily="49" charset="0"/>
                <a:cs typeface="Consolas" pitchFamily="49" charset="0"/>
              </a:rPr>
              <a:t>myfun</a:t>
            </a:r>
            <a:r>
              <a:rPr lang="en-US" dirty="0" smtClean="0">
                <a:latin typeface="+mn-lt"/>
              </a:rPr>
              <a:t> only</a:t>
            </a: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 = 10;     // local – not the global</a:t>
            </a:r>
          </a:p>
          <a:p>
            <a:r>
              <a:rPr lang="en-US" dirty="0" smtClean="0">
                <a:latin typeface="Consolas" pitchFamily="49" charset="0"/>
              </a:rPr>
              <a:t>   a++;            // </a:t>
            </a:r>
            <a:r>
              <a:rPr lang="en-US" dirty="0" smtClean="0">
                <a:latin typeface="+mn-lt"/>
              </a:rPr>
              <a:t>this variable </a:t>
            </a:r>
            <a:r>
              <a:rPr lang="en-US" dirty="0" smtClean="0">
                <a:latin typeface="Consolas" pitchFamily="49" charset="0"/>
                <a:cs typeface="Consolas" pitchFamily="49" charset="0"/>
              </a:rPr>
              <a:t>a</a:t>
            </a:r>
            <a:r>
              <a:rPr lang="en-US" dirty="0" smtClean="0">
                <a:latin typeface="+mn-lt"/>
              </a:rPr>
              <a:t> is </a:t>
            </a:r>
            <a:r>
              <a:rPr lang="en-US" dirty="0" smtClean="0">
                <a:latin typeface="Consolas" pitchFamily="49" charset="0"/>
                <a:cs typeface="Consolas" pitchFamily="49" charset="0"/>
              </a:rPr>
              <a:t>local</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c = b + a;  // </a:t>
            </a:r>
            <a:r>
              <a:rPr lang="en-US" dirty="0" smtClean="0">
                <a:latin typeface="+mn-lt"/>
              </a:rPr>
              <a:t>variable </a:t>
            </a:r>
            <a:r>
              <a:rPr lang="en-US" dirty="0" smtClean="0">
                <a:latin typeface="Consolas" pitchFamily="49" charset="0"/>
                <a:cs typeface="Consolas" pitchFamily="49" charset="0"/>
              </a:rPr>
              <a:t>c</a:t>
            </a:r>
            <a:r>
              <a:rPr lang="en-US" dirty="0" smtClean="0">
                <a:latin typeface="+mn-lt"/>
              </a:rPr>
              <a:t> is </a:t>
            </a:r>
            <a:r>
              <a:rPr lang="en-US" dirty="0" smtClean="0">
                <a:latin typeface="Consolas" pitchFamily="49" charset="0"/>
                <a:cs typeface="Consolas" pitchFamily="49" charset="0"/>
              </a:rPr>
              <a:t>local</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a:t>
            </a:r>
          </a:p>
          <a:p>
            <a:r>
              <a:rPr lang="en-US" dirty="0" smtClean="0">
                <a:latin typeface="Consolas" pitchFamily="49" charset="0"/>
              </a:rPr>
              <a:t>}</a:t>
            </a:r>
          </a:p>
          <a:p>
            <a:endParaRPr lang="en-US" dirty="0" smtClean="0">
              <a:latin typeface="Consolas" pitchFamily="49" charset="0"/>
            </a:endParaRPr>
          </a:p>
          <a:p>
            <a:r>
              <a:rPr lang="en-US" dirty="0" err="1" smtClean="0">
                <a:latin typeface="Consolas" pitchFamily="49" charset="0"/>
              </a:rPr>
              <a:t>myfun</a:t>
            </a:r>
            <a:r>
              <a:rPr lang="en-US" dirty="0" smtClean="0">
                <a:latin typeface="Consolas" pitchFamily="49" charset="0"/>
              </a:rPr>
              <a:t>();  // </a:t>
            </a:r>
            <a:r>
              <a:rPr lang="en-US" dirty="0" smtClean="0">
                <a:latin typeface="+mn-lt"/>
              </a:rPr>
              <a:t>call function </a:t>
            </a:r>
            <a:r>
              <a:rPr lang="en-US" dirty="0" err="1" smtClean="0">
                <a:latin typeface="+mn-lt"/>
              </a:rPr>
              <a:t>myfun</a:t>
            </a:r>
            <a:r>
              <a:rPr lang="en-US" dirty="0" smtClean="0">
                <a:latin typeface="+mn-lt"/>
              </a:rPr>
              <a:t>, displays</a:t>
            </a:r>
            <a:r>
              <a:rPr lang="en-US" dirty="0" smtClean="0">
                <a:latin typeface="Consolas" pitchFamily="49" charset="0"/>
              </a:rPr>
              <a:t> 211</a:t>
            </a:r>
          </a:p>
          <a:p>
            <a:r>
              <a:rPr lang="en-US" dirty="0" err="1" smtClean="0">
                <a:latin typeface="Consolas" pitchFamily="49" charset="0"/>
              </a:rPr>
              <a:t>document.write</a:t>
            </a:r>
            <a:r>
              <a:rPr lang="en-US" dirty="0" smtClean="0">
                <a:latin typeface="Consolas" pitchFamily="49" charset="0"/>
              </a:rPr>
              <a:t>( a );  // </a:t>
            </a:r>
            <a:r>
              <a:rPr lang="en-US" dirty="0" smtClean="0">
                <a:latin typeface="+mn-lt"/>
              </a:rPr>
              <a:t>displays</a:t>
            </a:r>
            <a:r>
              <a:rPr lang="en-US" dirty="0" smtClean="0">
                <a:latin typeface="Consolas" pitchFamily="49" charset="0"/>
              </a:rPr>
              <a:t> 100</a:t>
            </a:r>
          </a:p>
          <a:p>
            <a:r>
              <a:rPr lang="en-US" dirty="0" smtClean="0">
                <a:latin typeface="Consolas" pitchFamily="49" charset="0"/>
              </a:rPr>
              <a:t>if ( </a:t>
            </a:r>
            <a:r>
              <a:rPr lang="en-US" dirty="0" err="1" smtClean="0">
                <a:latin typeface="Consolas" pitchFamily="49" charset="0"/>
              </a:rPr>
              <a:t>typeof</a:t>
            </a:r>
            <a:r>
              <a:rPr lang="en-US" dirty="0" smtClean="0">
                <a:latin typeface="Consolas" pitchFamily="49" charset="0"/>
              </a:rPr>
              <a:t> c != undefined)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  // </a:t>
            </a:r>
            <a:r>
              <a:rPr lang="en-US" dirty="0" smtClean="0">
                <a:latin typeface="+mn-lt"/>
              </a:rPr>
              <a:t>nothing displayed</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scope ex 3</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132</a:t>
            </a:fld>
            <a:endParaRPr lang="en-US"/>
          </a:p>
        </p:txBody>
      </p:sp>
      <p:sp>
        <p:nvSpPr>
          <p:cNvPr id="5" name="Rectangle 4"/>
          <p:cNvSpPr>
            <a:spLocks noChangeArrowheads="1"/>
          </p:cNvSpPr>
          <p:nvPr/>
        </p:nvSpPr>
        <p:spPr bwMode="auto">
          <a:xfrm>
            <a:off x="467544" y="1196752"/>
            <a:ext cx="7996882" cy="525658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593725" y="1268760"/>
            <a:ext cx="8442771" cy="5263621"/>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100;  // global</a:t>
            </a:r>
          </a:p>
          <a:p>
            <a:endParaRPr lang="en-US" dirty="0" smtClean="0">
              <a:latin typeface="Consolas" pitchFamily="49" charset="0"/>
            </a:endParaRPr>
          </a:p>
          <a:p>
            <a:r>
              <a:rPr lang="en-US" dirty="0" smtClean="0">
                <a:latin typeface="Consolas" pitchFamily="49" charset="0"/>
              </a:rPr>
              <a:t>function </a:t>
            </a:r>
            <a:r>
              <a:rPr lang="en-US" dirty="0" err="1" smtClean="0">
                <a:latin typeface="Consolas" pitchFamily="49" charset="0"/>
              </a:rPr>
              <a:t>myfun</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b = 200;    // </a:t>
            </a:r>
            <a:r>
              <a:rPr lang="en-US" dirty="0" smtClean="0">
                <a:latin typeface="+mn-lt"/>
              </a:rPr>
              <a:t>local to </a:t>
            </a:r>
            <a:r>
              <a:rPr lang="en-US" dirty="0" err="1" smtClean="0">
                <a:latin typeface="Consolas" pitchFamily="49" charset="0"/>
                <a:cs typeface="Consolas" pitchFamily="49" charset="0"/>
              </a:rPr>
              <a:t>myfun</a:t>
            </a:r>
            <a:r>
              <a:rPr lang="en-US" dirty="0" smtClean="0">
                <a:latin typeface="+mn-lt"/>
              </a:rPr>
              <a:t> only</a:t>
            </a: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 = 10;     // local – not the global</a:t>
            </a:r>
          </a:p>
          <a:p>
            <a:r>
              <a:rPr lang="en-US" dirty="0" smtClean="0">
                <a:latin typeface="Consolas" pitchFamily="49" charset="0"/>
              </a:rPr>
              <a:t>   </a:t>
            </a:r>
            <a:r>
              <a:rPr lang="en-US" dirty="0" err="1" smtClean="0">
                <a:solidFill>
                  <a:schemeClr val="accent2">
                    <a:lumMod val="20000"/>
                    <a:lumOff val="80000"/>
                  </a:schemeClr>
                </a:solidFill>
                <a:latin typeface="Consolas" pitchFamily="49" charset="0"/>
              </a:rPr>
              <a:t>window.</a:t>
            </a:r>
            <a:r>
              <a:rPr lang="en-US" dirty="0" err="1" smtClean="0">
                <a:latin typeface="Consolas" pitchFamily="49" charset="0"/>
              </a:rPr>
              <a:t>a</a:t>
            </a:r>
            <a:r>
              <a:rPr lang="en-US" dirty="0" smtClean="0">
                <a:latin typeface="Consolas" pitchFamily="49" charset="0"/>
              </a:rPr>
              <a:t>++;     // </a:t>
            </a:r>
            <a:r>
              <a:rPr lang="en-US" dirty="0" smtClean="0">
                <a:latin typeface="+mn-lt"/>
              </a:rPr>
              <a:t>this variable </a:t>
            </a:r>
            <a:r>
              <a:rPr lang="en-US" dirty="0" smtClean="0">
                <a:latin typeface="Consolas" pitchFamily="49" charset="0"/>
                <a:cs typeface="Consolas" pitchFamily="49" charset="0"/>
              </a:rPr>
              <a:t>a</a:t>
            </a:r>
            <a:r>
              <a:rPr lang="en-US" dirty="0" smtClean="0">
                <a:latin typeface="+mn-lt"/>
              </a:rPr>
              <a:t> is </a:t>
            </a:r>
            <a:r>
              <a:rPr lang="en-US" dirty="0" smtClean="0">
                <a:latin typeface="Consolas" pitchFamily="49" charset="0"/>
                <a:cs typeface="Consolas" pitchFamily="49" charset="0"/>
              </a:rPr>
              <a:t>global</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c = b + </a:t>
            </a:r>
            <a:r>
              <a:rPr lang="en-US" dirty="0" err="1" smtClean="0">
                <a:solidFill>
                  <a:schemeClr val="accent2">
                    <a:lumMod val="20000"/>
                    <a:lumOff val="80000"/>
                  </a:schemeClr>
                </a:solidFill>
                <a:latin typeface="Consolas" pitchFamily="49" charset="0"/>
              </a:rPr>
              <a:t>window.</a:t>
            </a:r>
            <a:r>
              <a:rPr lang="en-US" dirty="0" err="1" smtClean="0">
                <a:latin typeface="Consolas" pitchFamily="49" charset="0"/>
              </a:rPr>
              <a:t>a</a:t>
            </a:r>
            <a:r>
              <a:rPr lang="en-US" dirty="0" smtClean="0">
                <a:latin typeface="Consolas" pitchFamily="49" charset="0"/>
              </a:rPr>
              <a:t>;  // </a:t>
            </a:r>
            <a:r>
              <a:rPr lang="en-US" dirty="0" smtClean="0">
                <a:latin typeface="+mn-lt"/>
              </a:rPr>
              <a:t>variable </a:t>
            </a:r>
            <a:r>
              <a:rPr lang="en-US" dirty="0" smtClean="0">
                <a:latin typeface="Consolas" pitchFamily="49" charset="0"/>
                <a:cs typeface="Consolas" pitchFamily="49" charset="0"/>
              </a:rPr>
              <a:t>c</a:t>
            </a:r>
            <a:r>
              <a:rPr lang="en-US" dirty="0" smtClean="0">
                <a:latin typeface="+mn-lt"/>
              </a:rPr>
              <a:t> is </a:t>
            </a:r>
            <a:r>
              <a:rPr lang="en-US" dirty="0" smtClean="0">
                <a:latin typeface="Consolas" pitchFamily="49" charset="0"/>
                <a:cs typeface="Consolas" pitchFamily="49" charset="0"/>
              </a:rPr>
              <a:t>local</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a:t>
            </a:r>
          </a:p>
          <a:p>
            <a:r>
              <a:rPr lang="en-US" dirty="0" smtClean="0">
                <a:latin typeface="Consolas" pitchFamily="49" charset="0"/>
              </a:rPr>
              <a:t>}</a:t>
            </a:r>
          </a:p>
          <a:p>
            <a:endParaRPr lang="en-US" dirty="0" smtClean="0">
              <a:latin typeface="Consolas" pitchFamily="49" charset="0"/>
            </a:endParaRPr>
          </a:p>
          <a:p>
            <a:r>
              <a:rPr lang="en-US" dirty="0" err="1" smtClean="0">
                <a:latin typeface="Consolas" pitchFamily="49" charset="0"/>
              </a:rPr>
              <a:t>myfun</a:t>
            </a:r>
            <a:r>
              <a:rPr lang="en-US" dirty="0" smtClean="0">
                <a:latin typeface="Consolas" pitchFamily="49" charset="0"/>
              </a:rPr>
              <a:t>();  // </a:t>
            </a:r>
            <a:r>
              <a:rPr lang="en-US" dirty="0" smtClean="0">
                <a:latin typeface="+mn-lt"/>
              </a:rPr>
              <a:t>call function </a:t>
            </a:r>
            <a:r>
              <a:rPr lang="en-US" dirty="0" err="1" smtClean="0">
                <a:latin typeface="+mn-lt"/>
              </a:rPr>
              <a:t>myfun</a:t>
            </a:r>
            <a:r>
              <a:rPr lang="en-US" dirty="0" smtClean="0">
                <a:latin typeface="+mn-lt"/>
              </a:rPr>
              <a:t>, displays</a:t>
            </a:r>
            <a:r>
              <a:rPr lang="en-US" dirty="0" smtClean="0">
                <a:latin typeface="Consolas" pitchFamily="49" charset="0"/>
              </a:rPr>
              <a:t> 301</a:t>
            </a:r>
          </a:p>
          <a:p>
            <a:r>
              <a:rPr lang="en-US" dirty="0" err="1" smtClean="0">
                <a:latin typeface="Consolas" pitchFamily="49" charset="0"/>
              </a:rPr>
              <a:t>document.write</a:t>
            </a:r>
            <a:r>
              <a:rPr lang="en-US" dirty="0" smtClean="0">
                <a:latin typeface="Consolas" pitchFamily="49" charset="0"/>
              </a:rPr>
              <a:t>( a );  // </a:t>
            </a:r>
            <a:r>
              <a:rPr lang="en-US" dirty="0" smtClean="0">
                <a:latin typeface="+mn-lt"/>
              </a:rPr>
              <a:t>displays</a:t>
            </a:r>
            <a:r>
              <a:rPr lang="en-US" dirty="0" smtClean="0">
                <a:latin typeface="Consolas" pitchFamily="49" charset="0"/>
              </a:rPr>
              <a:t> 101</a:t>
            </a:r>
          </a:p>
          <a:p>
            <a:r>
              <a:rPr lang="en-US" dirty="0" smtClean="0">
                <a:latin typeface="Consolas" pitchFamily="49" charset="0"/>
              </a:rPr>
              <a:t>if ( </a:t>
            </a:r>
            <a:r>
              <a:rPr lang="en-US" dirty="0" err="1" smtClean="0">
                <a:latin typeface="Consolas" pitchFamily="49" charset="0"/>
              </a:rPr>
              <a:t>typeof</a:t>
            </a:r>
            <a:r>
              <a:rPr lang="en-US" dirty="0" smtClean="0">
                <a:latin typeface="Consolas" pitchFamily="49" charset="0"/>
              </a:rPr>
              <a:t> c != undefined)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c );  // </a:t>
            </a:r>
            <a:r>
              <a:rPr lang="en-US" dirty="0" smtClean="0">
                <a:latin typeface="+mn-lt"/>
              </a:rPr>
              <a:t>nothing displayed</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scope</a:t>
            </a:r>
            <a:endParaRPr lang="en-CA" dirty="0"/>
          </a:p>
        </p:txBody>
      </p:sp>
      <p:sp>
        <p:nvSpPr>
          <p:cNvPr id="3" name="Content Placeholder 2"/>
          <p:cNvSpPr>
            <a:spLocks noGrp="1"/>
          </p:cNvSpPr>
          <p:nvPr>
            <p:ph idx="1"/>
          </p:nvPr>
        </p:nvSpPr>
        <p:spPr>
          <a:xfrm>
            <a:off x="467544" y="1196752"/>
            <a:ext cx="8229600" cy="4968552"/>
          </a:xfrm>
        </p:spPr>
        <p:txBody>
          <a:bodyPr/>
          <a:lstStyle/>
          <a:p>
            <a:r>
              <a:rPr lang="en-CA" dirty="0" smtClean="0"/>
              <a:t>JavaScript uses </a:t>
            </a:r>
            <a:r>
              <a:rPr lang="en-CA" i="1" dirty="0" smtClean="0"/>
              <a:t>hoisting</a:t>
            </a:r>
            <a:r>
              <a:rPr lang="en-CA" dirty="0" smtClean="0"/>
              <a:t> to move the </a:t>
            </a:r>
            <a:r>
              <a:rPr lang="en-CA" u="sng" dirty="0" smtClean="0"/>
              <a:t>declaration</a:t>
            </a:r>
            <a:r>
              <a:rPr lang="en-CA" dirty="0" smtClean="0"/>
              <a:t> of any declared variables within a function to the </a:t>
            </a:r>
            <a:r>
              <a:rPr lang="en-CA" i="1" dirty="0" smtClean="0"/>
              <a:t>top</a:t>
            </a:r>
            <a:r>
              <a:rPr lang="en-CA" dirty="0" smtClean="0"/>
              <a:t> of the function</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133</a:t>
            </a:fld>
            <a:endParaRPr lang="en-US"/>
          </a:p>
        </p:txBody>
      </p:sp>
      <p:sp>
        <p:nvSpPr>
          <p:cNvPr id="5" name="Rectangle 4"/>
          <p:cNvSpPr>
            <a:spLocks noChangeArrowheads="1"/>
          </p:cNvSpPr>
          <p:nvPr/>
        </p:nvSpPr>
        <p:spPr bwMode="auto">
          <a:xfrm>
            <a:off x="467544" y="2708920"/>
            <a:ext cx="7632848" cy="381642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5"/>
          <p:cNvSpPr>
            <a:spLocks noChangeArrowheads="1"/>
          </p:cNvSpPr>
          <p:nvPr/>
        </p:nvSpPr>
        <p:spPr bwMode="auto">
          <a:xfrm>
            <a:off x="683568" y="2780928"/>
            <a:ext cx="7866707" cy="4155626"/>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function myfun1() {</a:t>
            </a: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a + b );</a:t>
            </a: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 = 10;</a:t>
            </a: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b = 20;</a:t>
            </a:r>
          </a:p>
          <a:p>
            <a:r>
              <a:rPr lang="en-US" dirty="0" smtClean="0">
                <a:latin typeface="Consolas" pitchFamily="49" charset="0"/>
              </a:rPr>
              <a:t>}</a:t>
            </a:r>
          </a:p>
          <a:p>
            <a:r>
              <a:rPr lang="en-US" dirty="0" smtClean="0">
                <a:latin typeface="Consolas" pitchFamily="49" charset="0"/>
              </a:rPr>
              <a:t>function myfun2()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 b;</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 a + b );</a:t>
            </a:r>
            <a:br>
              <a:rPr lang="en-US" dirty="0" smtClean="0">
                <a:latin typeface="Consolas" pitchFamily="49" charset="0"/>
              </a:rPr>
            </a:br>
            <a:r>
              <a:rPr lang="en-US" dirty="0" smtClean="0">
                <a:latin typeface="Consolas" pitchFamily="49" charset="0"/>
              </a:rPr>
              <a:t>  a = 10, b = 20;</a:t>
            </a:r>
            <a:br>
              <a:rPr lang="en-US" dirty="0" smtClean="0">
                <a:latin typeface="Consolas" pitchFamily="49" charset="0"/>
              </a:rPr>
            </a:br>
            <a:r>
              <a:rPr lang="en-US" dirty="0" smtClean="0">
                <a:latin typeface="Consolas" pitchFamily="49" charset="0"/>
              </a:rPr>
              <a:t>}</a:t>
            </a:r>
          </a:p>
          <a:p>
            <a:endParaRPr lang="en-US" dirty="0" smtClean="0">
              <a:latin typeface="Consolas" pitchFamily="49" charset="0"/>
            </a:endParaRPr>
          </a:p>
        </p:txBody>
      </p:sp>
      <p:sp>
        <p:nvSpPr>
          <p:cNvPr id="7" name="Curved Left Arrow 6"/>
          <p:cNvSpPr/>
          <p:nvPr/>
        </p:nvSpPr>
        <p:spPr>
          <a:xfrm>
            <a:off x="4644008" y="3717032"/>
            <a:ext cx="720080" cy="158417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8" name="TextBox 7"/>
          <p:cNvSpPr txBox="1"/>
          <p:nvPr/>
        </p:nvSpPr>
        <p:spPr>
          <a:xfrm>
            <a:off x="5508104" y="4293096"/>
            <a:ext cx="2489143" cy="461665"/>
          </a:xfrm>
          <a:prstGeom prst="rect">
            <a:avLst/>
          </a:prstGeom>
          <a:noFill/>
        </p:spPr>
        <p:txBody>
          <a:bodyPr wrap="none" rtlCol="0">
            <a:spAutoFit/>
          </a:bodyPr>
          <a:lstStyle/>
          <a:p>
            <a:r>
              <a:rPr lang="en-CA" dirty="0" smtClean="0">
                <a:solidFill>
                  <a:schemeClr val="tx1"/>
                </a:solidFill>
                <a:latin typeface="Calibri" pitchFamily="34" charset="0"/>
                <a:cs typeface="Calibri" pitchFamily="34" charset="0"/>
              </a:rPr>
              <a:t>Identical functions</a:t>
            </a:r>
            <a:endParaRPr lang="en-CA" dirty="0">
              <a:solidFill>
                <a:schemeClr val="tx1"/>
              </a:solidFill>
              <a:latin typeface="Calibri" pitchFamily="34" charset="0"/>
              <a:cs typeface="Calibri" pitchFamily="34" charset="0"/>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object</a:t>
            </a:r>
            <a:endParaRPr lang="en-CA" dirty="0"/>
          </a:p>
        </p:txBody>
      </p:sp>
      <p:sp>
        <p:nvSpPr>
          <p:cNvPr id="3" name="Content Placeholder 2"/>
          <p:cNvSpPr>
            <a:spLocks noGrp="1"/>
          </p:cNvSpPr>
          <p:nvPr>
            <p:ph idx="1"/>
          </p:nvPr>
        </p:nvSpPr>
        <p:spPr/>
        <p:txBody>
          <a:bodyPr>
            <a:normAutofit lnSpcReduction="10000"/>
          </a:bodyPr>
          <a:lstStyle/>
          <a:p>
            <a:r>
              <a:rPr lang="en-CA" dirty="0" smtClean="0"/>
              <a:t>objects in </a:t>
            </a:r>
            <a:r>
              <a:rPr lang="en-CA" dirty="0" err="1" smtClean="0"/>
              <a:t>JavaScripts</a:t>
            </a:r>
            <a:r>
              <a:rPr lang="en-CA" dirty="0" smtClean="0"/>
              <a:t> are similar to objects in real life with properties, type, and behaviour</a:t>
            </a:r>
          </a:p>
          <a:p>
            <a:r>
              <a:rPr lang="en-CA" dirty="0" smtClean="0"/>
              <a:t>A </a:t>
            </a:r>
            <a:r>
              <a:rPr lang="en-CA" dirty="0" smtClean="0">
                <a:solidFill>
                  <a:schemeClr val="bg2">
                    <a:lumMod val="50000"/>
                  </a:schemeClr>
                </a:solidFill>
              </a:rPr>
              <a:t>car</a:t>
            </a:r>
            <a:r>
              <a:rPr lang="en-CA" dirty="0" smtClean="0"/>
              <a:t> object has </a:t>
            </a:r>
            <a:r>
              <a:rPr lang="en-CA" dirty="0" smtClean="0">
                <a:solidFill>
                  <a:schemeClr val="accent4">
                    <a:lumMod val="75000"/>
                  </a:schemeClr>
                </a:solidFill>
              </a:rPr>
              <a:t>properties</a:t>
            </a:r>
            <a:r>
              <a:rPr lang="en-CA" dirty="0" smtClean="0"/>
              <a:t>:</a:t>
            </a:r>
          </a:p>
          <a:p>
            <a:pPr lvl="1"/>
            <a:r>
              <a:rPr lang="en-CA" dirty="0" smtClean="0"/>
              <a:t>colour, make, model, year, VIN, transmission, manufacturer</a:t>
            </a:r>
          </a:p>
          <a:p>
            <a:r>
              <a:rPr lang="en-CA" dirty="0" smtClean="0"/>
              <a:t>A </a:t>
            </a:r>
            <a:r>
              <a:rPr lang="en-CA" dirty="0" smtClean="0">
                <a:solidFill>
                  <a:schemeClr val="bg2">
                    <a:lumMod val="50000"/>
                  </a:schemeClr>
                </a:solidFill>
              </a:rPr>
              <a:t>car</a:t>
            </a:r>
            <a:r>
              <a:rPr lang="en-CA" dirty="0" smtClean="0"/>
              <a:t> object has </a:t>
            </a:r>
            <a:r>
              <a:rPr lang="en-CA" dirty="0" smtClean="0">
                <a:solidFill>
                  <a:schemeClr val="accent3">
                    <a:lumMod val="75000"/>
                  </a:schemeClr>
                </a:solidFill>
              </a:rPr>
              <a:t>type</a:t>
            </a:r>
            <a:r>
              <a:rPr lang="en-CA" dirty="0" smtClean="0"/>
              <a:t>:</a:t>
            </a:r>
          </a:p>
          <a:p>
            <a:pPr lvl="1"/>
            <a:r>
              <a:rPr lang="en-CA" dirty="0" smtClean="0"/>
              <a:t>car is a type of a vehicle</a:t>
            </a:r>
          </a:p>
          <a:p>
            <a:r>
              <a:rPr lang="en-CA" dirty="0" smtClean="0"/>
              <a:t>A </a:t>
            </a:r>
            <a:r>
              <a:rPr lang="en-CA" dirty="0" smtClean="0">
                <a:solidFill>
                  <a:schemeClr val="bg2">
                    <a:lumMod val="50000"/>
                  </a:schemeClr>
                </a:solidFill>
              </a:rPr>
              <a:t>car</a:t>
            </a:r>
            <a:r>
              <a:rPr lang="en-CA" dirty="0" smtClean="0"/>
              <a:t> object has </a:t>
            </a:r>
            <a:r>
              <a:rPr lang="en-CA" dirty="0" smtClean="0">
                <a:solidFill>
                  <a:schemeClr val="accent2">
                    <a:lumMod val="75000"/>
                  </a:schemeClr>
                </a:solidFill>
              </a:rPr>
              <a:t>behaviour</a:t>
            </a:r>
            <a:r>
              <a:rPr lang="en-CA" dirty="0" smtClean="0"/>
              <a:t>:</a:t>
            </a:r>
          </a:p>
          <a:p>
            <a:pPr lvl="1"/>
            <a:r>
              <a:rPr lang="en-CA" dirty="0" smtClean="0"/>
              <a:t>accelerate, decelerate, turn left, turn right, stop</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134</a:t>
            </a:fld>
            <a:endParaRPr lang="en-US"/>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en-US" dirty="0" smtClean="0"/>
              <a:t>JavaScript Date object</a:t>
            </a:r>
            <a:endParaRPr lang="en-US" dirty="0"/>
          </a:p>
        </p:txBody>
      </p:sp>
      <p:sp>
        <p:nvSpPr>
          <p:cNvPr id="87043" name="Rectangle 3"/>
          <p:cNvSpPr>
            <a:spLocks noGrp="1" noChangeArrowheads="1"/>
          </p:cNvSpPr>
          <p:nvPr>
            <p:ph idx="1"/>
          </p:nvPr>
        </p:nvSpPr>
        <p:spPr>
          <a:xfrm>
            <a:off x="685800" y="1196752"/>
            <a:ext cx="7772400" cy="5112568"/>
          </a:xfrm>
          <a:noFill/>
          <a:ln/>
        </p:spPr>
        <p:txBody>
          <a:bodyPr>
            <a:normAutofit fontScale="92500"/>
          </a:bodyPr>
          <a:lstStyle/>
          <a:p>
            <a:r>
              <a:rPr lang="en-US" dirty="0"/>
              <a:t>a </a:t>
            </a:r>
            <a:r>
              <a:rPr lang="en-US" dirty="0">
                <a:latin typeface="Consolas" pitchFamily="49" charset="0"/>
                <a:cs typeface="Consolas" pitchFamily="49" charset="0"/>
              </a:rPr>
              <a:t>Date</a:t>
            </a:r>
            <a:r>
              <a:rPr lang="en-US" dirty="0"/>
              <a:t> </a:t>
            </a:r>
            <a:r>
              <a:rPr lang="en-US" dirty="0" smtClean="0"/>
              <a:t>object in JavaScript represents a single date</a:t>
            </a:r>
          </a:p>
          <a:p>
            <a:r>
              <a:rPr lang="en-US" dirty="0" smtClean="0"/>
              <a:t>three different usages:</a:t>
            </a:r>
          </a:p>
          <a:p>
            <a:pPr lvl="1">
              <a:buNone/>
            </a:pPr>
            <a:r>
              <a:rPr lang="en-US" dirty="0" smtClean="0">
                <a:latin typeface="Consolas" pitchFamily="49" charset="0"/>
                <a:cs typeface="Consolas" pitchFamily="49" charset="0"/>
              </a:rPr>
              <a:t>variable </a:t>
            </a:r>
            <a:r>
              <a:rPr lang="en-US" dirty="0">
                <a:latin typeface="Consolas" pitchFamily="49" charset="0"/>
                <a:cs typeface="Consolas" pitchFamily="49" charset="0"/>
              </a:rPr>
              <a:t>= new Date( parameters </a:t>
            </a:r>
            <a:r>
              <a:rPr lang="en-US" dirty="0" smtClean="0">
                <a:latin typeface="Consolas" pitchFamily="49" charset="0"/>
                <a:cs typeface="Consolas" pitchFamily="49" charset="0"/>
              </a:rPr>
              <a:t>);  </a:t>
            </a:r>
            <a:r>
              <a:rPr lang="en-US" dirty="0" smtClean="0"/>
              <a:t>where the </a:t>
            </a:r>
            <a:r>
              <a:rPr lang="en-US" dirty="0" smtClean="0">
                <a:latin typeface="Consolas" pitchFamily="49" charset="0"/>
                <a:cs typeface="Consolas" pitchFamily="49" charset="0"/>
              </a:rPr>
              <a:t>parameters</a:t>
            </a:r>
            <a:r>
              <a:rPr lang="en-US" dirty="0" smtClean="0"/>
              <a:t> indicate year, month, day, hour, minute, second, milliseconds in order</a:t>
            </a:r>
          </a:p>
          <a:p>
            <a:pPr lvl="1"/>
            <a:r>
              <a:rPr lang="en-US" dirty="0" smtClean="0"/>
              <a:t>if </a:t>
            </a:r>
            <a:r>
              <a:rPr lang="en-US" dirty="0"/>
              <a:t>no parameters, </a:t>
            </a:r>
            <a:r>
              <a:rPr lang="en-US" dirty="0" smtClean="0"/>
              <a:t>current </a:t>
            </a:r>
            <a:r>
              <a:rPr lang="en-US" dirty="0"/>
              <a:t>date </a:t>
            </a:r>
            <a:r>
              <a:rPr lang="en-US" dirty="0" smtClean="0"/>
              <a:t>assumed; otherwise year, month and day </a:t>
            </a:r>
            <a:r>
              <a:rPr lang="en-US" u="sng" dirty="0" smtClean="0"/>
              <a:t>must</a:t>
            </a:r>
            <a:r>
              <a:rPr lang="en-US" dirty="0" smtClean="0"/>
              <a:t> be provided</a:t>
            </a:r>
          </a:p>
          <a:p>
            <a:pPr lvl="1"/>
            <a:r>
              <a:rPr lang="en-US" dirty="0" smtClean="0"/>
              <a:t>if hour and minute not provided, then midnight assumed (0 hour, 0 minute)</a:t>
            </a:r>
          </a:p>
          <a:p>
            <a:pPr lvl="1"/>
            <a:r>
              <a:rPr lang="en-US" dirty="0" smtClean="0"/>
              <a:t>if year &lt; 100, then 1900 + year is assumed</a:t>
            </a:r>
          </a:p>
          <a:p>
            <a:pPr lvl="1"/>
            <a:endParaRPr lang="en-US" dirty="0" smtClean="0"/>
          </a:p>
          <a:p>
            <a:endParaRPr lang="en-US" dirty="0"/>
          </a:p>
        </p:txBody>
      </p:sp>
      <p:sp>
        <p:nvSpPr>
          <p:cNvPr id="6" name="Slide Number Placeholder 5"/>
          <p:cNvSpPr>
            <a:spLocks noGrp="1"/>
          </p:cNvSpPr>
          <p:nvPr>
            <p:ph type="sldNum" sz="quarter" idx="12"/>
          </p:nvPr>
        </p:nvSpPr>
        <p:spPr/>
        <p:txBody>
          <a:bodyPr/>
          <a:lstStyle/>
          <a:p>
            <a:fld id="{8EA4F6AB-CD0F-4B01-BC9A-DCD52582B257}" type="slidenum">
              <a:rPr lang="en-US"/>
              <a:pPr/>
              <a:t>135</a:t>
            </a:fld>
            <a:endParaRPr lang="en-US"/>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en-US" dirty="0" smtClean="0"/>
              <a:t>JavaScript Date object</a:t>
            </a:r>
            <a:endParaRPr lang="en-US" dirty="0"/>
          </a:p>
        </p:txBody>
      </p:sp>
      <p:sp>
        <p:nvSpPr>
          <p:cNvPr id="87043" name="Rectangle 3"/>
          <p:cNvSpPr>
            <a:spLocks noGrp="1" noChangeArrowheads="1"/>
          </p:cNvSpPr>
          <p:nvPr>
            <p:ph idx="1"/>
          </p:nvPr>
        </p:nvSpPr>
        <p:spPr>
          <a:xfrm>
            <a:off x="685800" y="1196752"/>
            <a:ext cx="7772400" cy="5112568"/>
          </a:xfrm>
          <a:noFill/>
          <a:ln/>
        </p:spPr>
        <p:txBody>
          <a:bodyPr>
            <a:normAutofit lnSpcReduction="10000"/>
          </a:bodyPr>
          <a:lstStyle/>
          <a:p>
            <a:pPr lvl="1">
              <a:buNone/>
            </a:pPr>
            <a:r>
              <a:rPr lang="en-US" dirty="0" smtClean="0">
                <a:latin typeface="Consolas" pitchFamily="49" charset="0"/>
                <a:cs typeface="Consolas" pitchFamily="49" charset="0"/>
              </a:rPr>
              <a:t>variable </a:t>
            </a:r>
            <a:r>
              <a:rPr lang="en-US" dirty="0">
                <a:latin typeface="Consolas" pitchFamily="49" charset="0"/>
                <a:cs typeface="Consolas" pitchFamily="49" charset="0"/>
              </a:rPr>
              <a:t>= new Date</a:t>
            </a:r>
            <a:r>
              <a:rPr lang="en-US" dirty="0" smtClean="0">
                <a:latin typeface="Consolas" pitchFamily="49" charset="0"/>
                <a:cs typeface="Consolas" pitchFamily="49" charset="0"/>
              </a:rPr>
              <a:t>("date string" );  </a:t>
            </a:r>
            <a:r>
              <a:rPr lang="en-US" dirty="0" smtClean="0"/>
              <a:t>where the date string represents a text form of the date as in </a:t>
            </a:r>
            <a:br>
              <a:rPr lang="en-US" dirty="0" smtClean="0"/>
            </a:br>
            <a:r>
              <a:rPr lang="en-US" dirty="0" smtClean="0"/>
              <a:t>"October 7, 1995"</a:t>
            </a:r>
            <a:br>
              <a:rPr lang="en-US" dirty="0" smtClean="0"/>
            </a:br>
            <a:r>
              <a:rPr lang="en-US" dirty="0" smtClean="0"/>
              <a:t>"October 7, 1995 12:43"</a:t>
            </a:r>
            <a:br>
              <a:rPr lang="en-US" dirty="0" smtClean="0"/>
            </a:br>
            <a:endParaRPr lang="en-US" dirty="0" smtClean="0"/>
          </a:p>
          <a:p>
            <a:pPr lvl="1">
              <a:buNone/>
            </a:pPr>
            <a:r>
              <a:rPr lang="en-US" dirty="0" smtClean="0">
                <a:latin typeface="Consolas" pitchFamily="49" charset="0"/>
                <a:cs typeface="Consolas" pitchFamily="49" charset="0"/>
              </a:rPr>
              <a:t>variable = new Date(</a:t>
            </a:r>
            <a:r>
              <a:rPr lang="en-US" i="1" dirty="0" smtClean="0">
                <a:latin typeface="Consolas" pitchFamily="49" charset="0"/>
                <a:cs typeface="Consolas" pitchFamily="49" charset="0"/>
              </a:rPr>
              <a:t>milliseconds</a:t>
            </a:r>
            <a:r>
              <a:rPr lang="en-US" dirty="0" smtClean="0">
                <a:latin typeface="Consolas" pitchFamily="49" charset="0"/>
                <a:cs typeface="Consolas" pitchFamily="49" charset="0"/>
              </a:rPr>
              <a:t>);</a:t>
            </a:r>
          </a:p>
          <a:p>
            <a:pPr lvl="1">
              <a:buNone/>
            </a:pPr>
            <a:r>
              <a:rPr lang="en-CA" dirty="0" smtClean="0"/>
              <a:t> where milliseconds is an integer </a:t>
            </a:r>
            <a:r>
              <a:rPr lang="en-CA" dirty="0"/>
              <a:t>value representing the number of milliseconds since 1 January 1970 00:00:00 UTC (Unix Epoch</a:t>
            </a:r>
            <a:r>
              <a:rPr lang="en-CA" dirty="0" smtClean="0"/>
              <a:t>)</a:t>
            </a:r>
            <a:br>
              <a:rPr lang="en-CA" dirty="0" smtClean="0"/>
            </a:br>
            <a:r>
              <a:rPr lang="en-CA" dirty="0" smtClean="0"/>
              <a:t/>
            </a:r>
            <a:br>
              <a:rPr lang="en-CA" dirty="0" smtClean="0"/>
            </a:br>
            <a:r>
              <a:rPr lang="en-CA" dirty="0" smtClean="0"/>
              <a:t>new Date(1343053807040);</a:t>
            </a:r>
            <a:endParaRPr lang="en-US" dirty="0" smtClean="0"/>
          </a:p>
          <a:p>
            <a:endParaRPr lang="en-US" dirty="0"/>
          </a:p>
        </p:txBody>
      </p:sp>
      <p:sp>
        <p:nvSpPr>
          <p:cNvPr id="6" name="Slide Number Placeholder 5"/>
          <p:cNvSpPr>
            <a:spLocks noGrp="1"/>
          </p:cNvSpPr>
          <p:nvPr>
            <p:ph type="sldNum" sz="quarter" idx="12"/>
          </p:nvPr>
        </p:nvSpPr>
        <p:spPr/>
        <p:txBody>
          <a:bodyPr/>
          <a:lstStyle/>
          <a:p>
            <a:fld id="{8EA4F6AB-CD0F-4B01-BC9A-DCD52582B257}" type="slidenum">
              <a:rPr lang="en-US"/>
              <a:pPr/>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Date object</a:t>
            </a:r>
            <a:endParaRPr lang="en-CA" dirty="0"/>
          </a:p>
        </p:txBody>
      </p:sp>
      <p:sp>
        <p:nvSpPr>
          <p:cNvPr id="3" name="Content Placeholder 2"/>
          <p:cNvSpPr>
            <a:spLocks noGrp="1"/>
          </p:cNvSpPr>
          <p:nvPr>
            <p:ph idx="1"/>
          </p:nvPr>
        </p:nvSpPr>
        <p:spPr/>
        <p:txBody>
          <a:bodyPr>
            <a:normAutofit lnSpcReduction="10000"/>
          </a:bodyPr>
          <a:lstStyle/>
          <a:p>
            <a:r>
              <a:rPr lang="en-US" dirty="0" smtClean="0"/>
              <a:t>UTC (Universal Time coordinated) is a </a:t>
            </a:r>
            <a:r>
              <a:rPr lang="en-US" dirty="0" err="1" smtClean="0"/>
              <a:t>timezone</a:t>
            </a:r>
            <a:r>
              <a:rPr lang="en-US" dirty="0" smtClean="0"/>
              <a:t>-independent method of storing time values, based on milliseconds since midnight, January 1, 1970 in the Greenwich Mean Time zone </a:t>
            </a:r>
          </a:p>
          <a:p>
            <a:r>
              <a:rPr lang="en-US" dirty="0" smtClean="0"/>
              <a:t>all dates and times are stored internally in JavaScript using UTC format</a:t>
            </a:r>
          </a:p>
          <a:p>
            <a:r>
              <a:rPr lang="en-US" dirty="0" smtClean="0"/>
              <a:t>Date objects have both UTC and non-UTC methods to get and set date and time values</a:t>
            </a:r>
          </a:p>
          <a:p>
            <a:r>
              <a:rPr lang="en-CA" sz="1700" dirty="0" smtClean="0">
                <a:hlinkClick r:id="rId2"/>
              </a:rPr>
              <a:t>https://developer.mozilla.org/en-US/docs/JavaScript/Reference/Global_Objects/Date</a:t>
            </a:r>
            <a:endParaRPr lang="en-CA" sz="1700"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137</a:t>
            </a:fld>
            <a:endParaRPr lang="en-US"/>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en-US" dirty="0" smtClean="0"/>
              <a:t>JavaScript Date object</a:t>
            </a:r>
            <a:endParaRPr lang="en-US" dirty="0"/>
          </a:p>
        </p:txBody>
      </p:sp>
      <p:sp>
        <p:nvSpPr>
          <p:cNvPr id="6" name="Slide Number Placeholder 5"/>
          <p:cNvSpPr>
            <a:spLocks noGrp="1"/>
          </p:cNvSpPr>
          <p:nvPr>
            <p:ph type="sldNum" sz="quarter" idx="12"/>
          </p:nvPr>
        </p:nvSpPr>
        <p:spPr/>
        <p:txBody>
          <a:bodyPr/>
          <a:lstStyle/>
          <a:p>
            <a:fld id="{8EA4F6AB-CD0F-4B01-BC9A-DCD52582B257}" type="slidenum">
              <a:rPr lang="en-US"/>
              <a:pPr/>
              <a:t>138</a:t>
            </a:fld>
            <a:endParaRPr lang="en-US"/>
          </a:p>
        </p:txBody>
      </p:sp>
      <p:sp>
        <p:nvSpPr>
          <p:cNvPr id="87044" name="Rectangle 4"/>
          <p:cNvSpPr>
            <a:spLocks noChangeArrowheads="1"/>
          </p:cNvSpPr>
          <p:nvPr/>
        </p:nvSpPr>
        <p:spPr bwMode="auto">
          <a:xfrm>
            <a:off x="323528" y="1268760"/>
            <a:ext cx="8496944" cy="485309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7045" name="Rectangle 5"/>
          <p:cNvSpPr>
            <a:spLocks noChangeArrowheads="1"/>
          </p:cNvSpPr>
          <p:nvPr/>
        </p:nvSpPr>
        <p:spPr bwMode="auto">
          <a:xfrm>
            <a:off x="593725" y="1772817"/>
            <a:ext cx="8154739" cy="4155626"/>
          </a:xfrm>
          <a:prstGeom prst="rect">
            <a:avLst/>
          </a:prstGeom>
          <a:noFill/>
          <a:ln w="9525">
            <a:noFill/>
            <a:miter lim="800000"/>
            <a:headEnd/>
            <a:tailEnd/>
          </a:ln>
          <a:effectLst/>
        </p:spPr>
        <p:txBody>
          <a:bodyPr wrap="square" lIns="92075" tIns="46038" rIns="92075" bIns="46038">
            <a:spAutoFit/>
          </a:bodyPr>
          <a:lstStyle/>
          <a:p>
            <a:r>
              <a:rPr lang="en-US" dirty="0" err="1">
                <a:latin typeface="Consolas" pitchFamily="49" charset="0"/>
              </a:rPr>
              <a:t>var</a:t>
            </a:r>
            <a:r>
              <a:rPr lang="en-US" dirty="0">
                <a:latin typeface="Consolas" pitchFamily="49" charset="0"/>
              </a:rPr>
              <a:t> today = new Date();</a:t>
            </a:r>
          </a:p>
          <a:p>
            <a:r>
              <a:rPr lang="en-US" dirty="0" err="1">
                <a:latin typeface="Consolas" pitchFamily="49" charset="0"/>
              </a:rPr>
              <a:t>var</a:t>
            </a:r>
            <a:r>
              <a:rPr lang="en-US" dirty="0">
                <a:latin typeface="Consolas" pitchFamily="49" charset="0"/>
              </a:rPr>
              <a:t> birthday = new Date( 1962, </a:t>
            </a:r>
            <a:r>
              <a:rPr lang="en-US" b="1" dirty="0" smtClean="0">
                <a:latin typeface="Consolas" pitchFamily="49" charset="0"/>
              </a:rPr>
              <a:t>7</a:t>
            </a:r>
            <a:r>
              <a:rPr lang="en-US" dirty="0" smtClean="0">
                <a:latin typeface="Consolas" pitchFamily="49" charset="0"/>
              </a:rPr>
              <a:t>, </a:t>
            </a:r>
            <a:r>
              <a:rPr lang="en-US" dirty="0">
                <a:latin typeface="Consolas" pitchFamily="49" charset="0"/>
              </a:rPr>
              <a:t>24</a:t>
            </a:r>
            <a:r>
              <a:rPr lang="en-US" dirty="0" smtClean="0">
                <a:latin typeface="Consolas" pitchFamily="49" charset="0"/>
              </a:rPr>
              <a:t>); </a:t>
            </a:r>
            <a:r>
              <a:rPr lang="en-US" sz="1600" dirty="0" smtClean="0">
                <a:latin typeface="+mn-lt"/>
              </a:rPr>
              <a:t>// </a:t>
            </a:r>
            <a:r>
              <a:rPr lang="en-US" sz="1600" b="1" dirty="0" smtClean="0">
                <a:latin typeface="+mn-lt"/>
              </a:rPr>
              <a:t>Aug</a:t>
            </a:r>
            <a:r>
              <a:rPr lang="en-US" sz="1600" dirty="0" smtClean="0">
                <a:latin typeface="+mn-lt"/>
              </a:rPr>
              <a:t> 24, 1962</a:t>
            </a:r>
            <a:endParaRPr lang="en-US" dirty="0">
              <a:latin typeface="+mn-lt"/>
            </a:endParaRPr>
          </a:p>
          <a:p>
            <a:r>
              <a:rPr lang="en-US" dirty="0" err="1">
                <a:latin typeface="Consolas" pitchFamily="49" charset="0"/>
              </a:rPr>
              <a:t>var</a:t>
            </a:r>
            <a:r>
              <a:rPr lang="en-US" dirty="0">
                <a:latin typeface="Consolas" pitchFamily="49" charset="0"/>
              </a:rPr>
              <a:t> party = new Date( 96, 3, 23, 8, 0, 0</a:t>
            </a:r>
            <a:r>
              <a:rPr lang="en-US" dirty="0" smtClean="0">
                <a:latin typeface="Consolas" pitchFamily="49" charset="0"/>
              </a:rPr>
              <a:t>);</a:t>
            </a:r>
          </a:p>
          <a:p>
            <a:r>
              <a:rPr lang="en-US" dirty="0" smtClean="0">
                <a:latin typeface="Consolas" pitchFamily="49" charset="0"/>
              </a:rPr>
              <a:t>                      // </a:t>
            </a:r>
            <a:r>
              <a:rPr lang="en-US" sz="2000" dirty="0" smtClean="0">
                <a:latin typeface="+mn-lt"/>
              </a:rPr>
              <a:t>Apr 23, 1996, 8:00AM</a:t>
            </a:r>
            <a:endParaRPr lang="en-US" dirty="0" smtClean="0">
              <a:latin typeface="+mn-lt"/>
            </a:endParaRPr>
          </a:p>
          <a:p>
            <a:r>
              <a:rPr lang="en-US" dirty="0" err="1" smtClean="0">
                <a:latin typeface="Consolas" pitchFamily="49" charset="0"/>
              </a:rPr>
              <a:t>var</a:t>
            </a:r>
            <a:r>
              <a:rPr lang="en-US" dirty="0" smtClean="0">
                <a:latin typeface="Consolas" pitchFamily="49" charset="0"/>
              </a:rPr>
              <a:t> d1 = new Date(2012, 4, 12); </a:t>
            </a:r>
            <a:r>
              <a:rPr lang="en-US" sz="2000" dirty="0" smtClean="0">
                <a:latin typeface="+mn-lt"/>
              </a:rPr>
              <a:t>// May 12, 2012</a:t>
            </a:r>
            <a:r>
              <a:rPr lang="en-US" dirty="0" smtClean="0">
                <a:latin typeface="Consolas" pitchFamily="49" charset="0"/>
              </a:rPr>
              <a:t/>
            </a:r>
            <a:br>
              <a:rPr lang="en-US" dirty="0" smtClean="0">
                <a:latin typeface="Consolas" pitchFamily="49" charset="0"/>
              </a:rPr>
            </a:br>
            <a:r>
              <a:rPr lang="en-US" dirty="0" smtClean="0">
                <a:latin typeface="Consolas" pitchFamily="49" charset="0"/>
              </a:rPr>
              <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d2 = new Date("November 3, 2011");</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d3 = new Date("May 1, 2011 9:00 PST");</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d4 = new Date(</a:t>
            </a:r>
            <a:r>
              <a:rPr lang="en-CA" dirty="0" smtClean="0"/>
              <a:t>1343053807040);</a:t>
            </a:r>
            <a:br>
              <a:rPr lang="en-CA" dirty="0" smtClean="0"/>
            </a:br>
            <a:r>
              <a:rPr lang="en-CA" dirty="0" smtClean="0"/>
              <a:t>    </a:t>
            </a:r>
            <a:r>
              <a:rPr lang="en-CA" dirty="0" smtClean="0">
                <a:latin typeface="+mn-lt"/>
              </a:rPr>
              <a:t>// July 23, 2012 3:33 PM PST</a:t>
            </a:r>
            <a:endParaRPr lang="en-US" dirty="0">
              <a:latin typeface="+mn-lt"/>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Date object</a:t>
            </a:r>
            <a:endParaRPr lang="en-CA" dirty="0"/>
          </a:p>
        </p:txBody>
      </p:sp>
      <p:sp>
        <p:nvSpPr>
          <p:cNvPr id="3" name="Content Placeholder 2"/>
          <p:cNvSpPr>
            <a:spLocks noGrp="1"/>
          </p:cNvSpPr>
          <p:nvPr>
            <p:ph idx="1"/>
          </p:nvPr>
        </p:nvSpPr>
        <p:spPr/>
        <p:txBody>
          <a:bodyPr/>
          <a:lstStyle/>
          <a:p>
            <a:r>
              <a:rPr lang="en-US" dirty="0" smtClean="0"/>
              <a:t>if the Date cannot be determined to be valid, the Date is set to be "Invalid Date"</a:t>
            </a:r>
          </a:p>
          <a:p>
            <a:r>
              <a:rPr lang="en-US" dirty="0" smtClean="0"/>
              <a:t>if the new keyword is not used to create the Date object, then the date value is returned as a string object rather than a Date object</a:t>
            </a:r>
          </a:p>
          <a:p>
            <a:r>
              <a:rPr lang="en-US" dirty="0" smtClean="0"/>
              <a:t>Date objects can be subtracted from each other to obtain the amount of separation time in milliseconds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a:lstStyle/>
          <a:p>
            <a:r>
              <a:rPr lang="en-US" dirty="0"/>
              <a:t>JavaScript and HTML</a:t>
            </a:r>
          </a:p>
        </p:txBody>
      </p:sp>
      <p:sp>
        <p:nvSpPr>
          <p:cNvPr id="49155" name="Rectangle 3"/>
          <p:cNvSpPr>
            <a:spLocks noGrp="1" noChangeArrowheads="1"/>
          </p:cNvSpPr>
          <p:nvPr>
            <p:ph idx="1"/>
          </p:nvPr>
        </p:nvSpPr>
        <p:spPr>
          <a:xfrm>
            <a:off x="683568" y="1124744"/>
            <a:ext cx="7772400" cy="1944216"/>
          </a:xfrm>
          <a:noFill/>
          <a:ln/>
        </p:spPr>
        <p:txBody>
          <a:bodyPr>
            <a:normAutofit lnSpcReduction="10000"/>
          </a:bodyPr>
          <a:lstStyle/>
          <a:p>
            <a:r>
              <a:rPr lang="en-US" dirty="0"/>
              <a:t>h</a:t>
            </a:r>
            <a:r>
              <a:rPr lang="en-US" dirty="0" smtClean="0"/>
              <a:t>iding </a:t>
            </a:r>
            <a:r>
              <a:rPr lang="en-US" dirty="0"/>
              <a:t>scripts </a:t>
            </a:r>
            <a:r>
              <a:rPr lang="en-US" dirty="0" smtClean="0"/>
              <a:t>from older browsers (pre-IE 6 vintage) </a:t>
            </a:r>
            <a:r>
              <a:rPr lang="en-US" dirty="0"/>
              <a:t>which do not support </a:t>
            </a:r>
            <a:r>
              <a:rPr lang="en-US" dirty="0" smtClean="0"/>
              <a:t>JavaScript, use the HTML comment element – now obsolete               </a:t>
            </a:r>
            <a:r>
              <a:rPr lang="en-US" dirty="0" smtClean="0">
                <a:latin typeface="Consolas" pitchFamily="49" charset="0"/>
                <a:cs typeface="Consolas" pitchFamily="49" charset="0"/>
              </a:rPr>
              <a:t>&lt;!--       --&gt;</a:t>
            </a:r>
            <a:endParaRPr lang="en-US" dirty="0">
              <a:latin typeface="Consolas" pitchFamily="49" charset="0"/>
              <a:cs typeface="Consolas" pitchFamily="49" charset="0"/>
            </a:endParaRPr>
          </a:p>
        </p:txBody>
      </p:sp>
      <p:sp>
        <p:nvSpPr>
          <p:cNvPr id="6" name="Slide Number Placeholder 5"/>
          <p:cNvSpPr>
            <a:spLocks noGrp="1"/>
          </p:cNvSpPr>
          <p:nvPr>
            <p:ph type="sldNum" sz="quarter" idx="12"/>
          </p:nvPr>
        </p:nvSpPr>
        <p:spPr/>
        <p:txBody>
          <a:bodyPr/>
          <a:lstStyle/>
          <a:p>
            <a:fld id="{4D5363AE-5FF3-4C3F-A19A-CA605CB1EE6B}" type="slidenum">
              <a:rPr lang="en-US"/>
              <a:pPr/>
              <a:t>14</a:t>
            </a:fld>
            <a:endParaRPr lang="en-US"/>
          </a:p>
        </p:txBody>
      </p:sp>
      <p:sp>
        <p:nvSpPr>
          <p:cNvPr id="49156" name="Rectangle 4"/>
          <p:cNvSpPr>
            <a:spLocks noChangeArrowheads="1"/>
          </p:cNvSpPr>
          <p:nvPr/>
        </p:nvSpPr>
        <p:spPr bwMode="auto">
          <a:xfrm>
            <a:off x="768350" y="3130550"/>
            <a:ext cx="7912100" cy="315597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49157" name="Rectangle 5"/>
          <p:cNvSpPr>
            <a:spLocks noChangeArrowheads="1"/>
          </p:cNvSpPr>
          <p:nvPr/>
        </p:nvSpPr>
        <p:spPr bwMode="auto">
          <a:xfrm>
            <a:off x="990600" y="3286125"/>
            <a:ext cx="7543800" cy="2678298"/>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r>
              <a:rPr lang="en-US" dirty="0">
                <a:latin typeface="Consolas" pitchFamily="49" charset="0"/>
              </a:rPr>
              <a:t>&lt;!-- Hide the </a:t>
            </a:r>
            <a:r>
              <a:rPr lang="en-US" dirty="0" smtClean="0">
                <a:latin typeface="Consolas" pitchFamily="49" charset="0"/>
              </a:rPr>
              <a:t>script </a:t>
            </a:r>
            <a:r>
              <a:rPr lang="en-US" dirty="0">
                <a:latin typeface="Consolas" pitchFamily="49" charset="0"/>
              </a:rPr>
              <a:t>from </a:t>
            </a:r>
            <a:r>
              <a:rPr lang="en-US" dirty="0" smtClean="0">
                <a:latin typeface="Consolas" pitchFamily="49" charset="0"/>
              </a:rPr>
              <a:t>some browsers</a:t>
            </a:r>
            <a:endParaRPr lang="en-US" dirty="0">
              <a:latin typeface="Consolas" pitchFamily="49" charset="0"/>
            </a:endParaRPr>
          </a:p>
          <a:p>
            <a:endParaRPr lang="en-US" dirty="0" smtClean="0">
              <a:latin typeface="Consolas" pitchFamily="49" charset="0"/>
            </a:endParaRPr>
          </a:p>
          <a:p>
            <a:r>
              <a:rPr lang="en-US" dirty="0" smtClean="0">
                <a:latin typeface="Consolas" pitchFamily="49" charset="0"/>
              </a:rPr>
              <a:t>JavaScript program code …</a:t>
            </a:r>
            <a:endParaRPr lang="en-US" dirty="0">
              <a:latin typeface="Consolas" pitchFamily="49" charset="0"/>
            </a:endParaRPr>
          </a:p>
          <a:p>
            <a:endParaRPr lang="en-US" dirty="0">
              <a:latin typeface="Consolas" pitchFamily="49" charset="0"/>
            </a:endParaRPr>
          </a:p>
          <a:p>
            <a:r>
              <a:rPr lang="en-US" dirty="0">
                <a:latin typeface="Consolas" pitchFamily="49" charset="0"/>
              </a:rPr>
              <a:t>// Stop hiding from other browsers --&gt;</a:t>
            </a:r>
          </a:p>
          <a:p>
            <a:r>
              <a:rPr lang="en-US" dirty="0" smtClean="0">
                <a:latin typeface="Consolas" pitchFamily="49" charset="0"/>
              </a:rPr>
              <a:t>&lt;/script&gt;</a:t>
            </a:r>
            <a:endParaRPr lang="en-US" dirty="0">
              <a:latin typeface="Consolas" pitchFamily="49" charset="0"/>
            </a:endParaRPr>
          </a:p>
        </p:txBody>
      </p:sp>
      <p:sp>
        <p:nvSpPr>
          <p:cNvPr id="7" name="Rounded Rectangle 6"/>
          <p:cNvSpPr/>
          <p:nvPr/>
        </p:nvSpPr>
        <p:spPr>
          <a:xfrm>
            <a:off x="5940152" y="4077072"/>
            <a:ext cx="2808312" cy="1080120"/>
          </a:xfrm>
          <a:prstGeom prst="roundRect">
            <a:avLst/>
          </a:prstGeom>
          <a:solidFill>
            <a:schemeClr val="accent2">
              <a:lumMod val="75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chemeClr val="accent5">
                    <a:lumMod val="40000"/>
                    <a:lumOff val="60000"/>
                  </a:schemeClr>
                </a:solidFill>
              </a:rPr>
              <a:t>single line comments in </a:t>
            </a:r>
            <a:br>
              <a:rPr lang="en-US" sz="2000" dirty="0" smtClean="0">
                <a:solidFill>
                  <a:schemeClr val="accent5">
                    <a:lumMod val="40000"/>
                    <a:lumOff val="60000"/>
                  </a:schemeClr>
                </a:solidFill>
              </a:rPr>
            </a:br>
            <a:r>
              <a:rPr lang="en-US" sz="2000" dirty="0" smtClean="0">
                <a:solidFill>
                  <a:schemeClr val="accent5">
                    <a:lumMod val="40000"/>
                    <a:lumOff val="60000"/>
                  </a:schemeClr>
                </a:solidFill>
              </a:rPr>
              <a:t>JavaScript use // notation</a:t>
            </a:r>
            <a:endParaRPr lang="en-CA" sz="2000" dirty="0">
              <a:solidFill>
                <a:schemeClr val="accent5">
                  <a:lumMod val="40000"/>
                  <a:lumOff val="60000"/>
                </a:schemeClr>
              </a:solidFill>
            </a:endParaRPr>
          </a:p>
        </p:txBody>
      </p:sp>
      <p:cxnSp>
        <p:nvCxnSpPr>
          <p:cNvPr id="9" name="Straight Arrow Connector 8"/>
          <p:cNvCxnSpPr/>
          <p:nvPr/>
        </p:nvCxnSpPr>
        <p:spPr>
          <a:xfrm flipH="1">
            <a:off x="5436096" y="5013176"/>
            <a:ext cx="432048" cy="144016"/>
          </a:xfrm>
          <a:prstGeom prst="straightConnector1">
            <a:avLst/>
          </a:prstGeom>
          <a:ln>
            <a:solidFill>
              <a:schemeClr val="accent2">
                <a:lumMod val="50000"/>
              </a:schemeClr>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noFill/>
          <a:ln/>
        </p:spPr>
        <p:txBody>
          <a:bodyPr/>
          <a:lstStyle/>
          <a:p>
            <a:r>
              <a:rPr lang="en-US" dirty="0" smtClean="0"/>
              <a:t>JavaScript Date object</a:t>
            </a:r>
            <a:endParaRPr lang="en-US" dirty="0"/>
          </a:p>
        </p:txBody>
      </p:sp>
      <p:sp>
        <p:nvSpPr>
          <p:cNvPr id="6" name="Slide Number Placeholder 5"/>
          <p:cNvSpPr>
            <a:spLocks noGrp="1"/>
          </p:cNvSpPr>
          <p:nvPr>
            <p:ph type="sldNum" sz="quarter" idx="12"/>
          </p:nvPr>
        </p:nvSpPr>
        <p:spPr/>
        <p:txBody>
          <a:bodyPr/>
          <a:lstStyle/>
          <a:p>
            <a:fld id="{8EA4F6AB-CD0F-4B01-BC9A-DCD52582B257}" type="slidenum">
              <a:rPr lang="en-US"/>
              <a:pPr/>
              <a:t>140</a:t>
            </a:fld>
            <a:endParaRPr lang="en-US"/>
          </a:p>
        </p:txBody>
      </p:sp>
      <p:sp>
        <p:nvSpPr>
          <p:cNvPr id="87044" name="Rectangle 4"/>
          <p:cNvSpPr>
            <a:spLocks noChangeArrowheads="1"/>
          </p:cNvSpPr>
          <p:nvPr/>
        </p:nvSpPr>
        <p:spPr bwMode="auto">
          <a:xfrm>
            <a:off x="463550" y="1312751"/>
            <a:ext cx="7912100" cy="485309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7045" name="Rectangle 5"/>
          <p:cNvSpPr>
            <a:spLocks noChangeArrowheads="1"/>
          </p:cNvSpPr>
          <p:nvPr/>
        </p:nvSpPr>
        <p:spPr bwMode="auto">
          <a:xfrm>
            <a:off x="593725" y="1772817"/>
            <a:ext cx="7322517" cy="4648068"/>
          </a:xfrm>
          <a:prstGeom prst="rect">
            <a:avLst/>
          </a:prstGeom>
          <a:noFill/>
          <a:ln w="9525">
            <a:noFill/>
            <a:miter lim="800000"/>
            <a:headEnd/>
            <a:tailEnd/>
          </a:ln>
          <a:effectLst/>
        </p:spPr>
        <p:txBody>
          <a:bodyPr wrap="square" lIns="92075" tIns="46038" rIns="92075" bIns="46038">
            <a:spAutoFit/>
          </a:bodyPr>
          <a:lstStyle/>
          <a:p>
            <a:r>
              <a:rPr lang="en-US" dirty="0" err="1">
                <a:latin typeface="Consolas" pitchFamily="49" charset="0"/>
              </a:rPr>
              <a:t>var</a:t>
            </a:r>
            <a:r>
              <a:rPr lang="en-US" dirty="0">
                <a:latin typeface="Consolas" pitchFamily="49" charset="0"/>
              </a:rPr>
              <a:t> today = new Date</a:t>
            </a:r>
            <a:r>
              <a:rPr lang="en-US" dirty="0" smtClean="0">
                <a:latin typeface="Consolas" pitchFamily="49" charset="0"/>
              </a:rPr>
              <a:t>();  </a:t>
            </a:r>
            <a:r>
              <a:rPr lang="en-US" sz="2000" dirty="0" smtClean="0">
                <a:solidFill>
                  <a:schemeClr val="bg1"/>
                </a:solidFill>
                <a:latin typeface="+mn-lt"/>
              </a:rPr>
              <a:t>// current date and time</a:t>
            </a:r>
            <a:endParaRPr lang="en-US" dirty="0" smtClean="0">
              <a:solidFill>
                <a:schemeClr val="bg1"/>
              </a:solidFill>
              <a:latin typeface="+mn-lt"/>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yesterday = new Date(2012, 7, 23);</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elapsed = today – yesterday;</a:t>
            </a:r>
            <a:br>
              <a:rPr lang="en-US" dirty="0" smtClean="0">
                <a:latin typeface="Consolas" pitchFamily="49" charset="0"/>
              </a:rPr>
            </a:br>
            <a:r>
              <a:rPr lang="en-US" dirty="0" smtClean="0">
                <a:latin typeface="Consolas" pitchFamily="49" charset="0"/>
              </a:rPr>
              <a:t>    </a:t>
            </a:r>
            <a:r>
              <a:rPr lang="en-US" sz="2000" dirty="0" smtClean="0">
                <a:latin typeface="+mn-lt"/>
              </a:rPr>
              <a:t>// number of </a:t>
            </a:r>
            <a:r>
              <a:rPr lang="en-US" sz="2000" dirty="0" err="1" smtClean="0">
                <a:latin typeface="+mn-lt"/>
              </a:rPr>
              <a:t>millisecs</a:t>
            </a:r>
            <a:r>
              <a:rPr lang="en-US" sz="2000" dirty="0" smtClean="0">
                <a:latin typeface="+mn-lt"/>
              </a:rPr>
              <a:t> since start of Aug 23, 2012 (00:00)</a:t>
            </a:r>
          </a:p>
          <a:p>
            <a:endParaRPr lang="en-US" sz="2000" dirty="0" smtClean="0">
              <a:latin typeface="+mn-lt"/>
            </a:endParaRPr>
          </a:p>
          <a:p>
            <a:r>
              <a:rPr lang="en-US" dirty="0" smtClean="0">
                <a:latin typeface="Consolas" pitchFamily="49" charset="0"/>
              </a:rPr>
              <a:t>elapsed = elapsed / (60 * 60 * 24 * 1000);</a:t>
            </a:r>
            <a:r>
              <a:rPr lang="en-US" sz="2000" dirty="0" smtClean="0">
                <a:latin typeface="Consolas" pitchFamily="49" charset="0"/>
              </a:rPr>
              <a:t/>
            </a:r>
            <a:br>
              <a:rPr lang="en-US" sz="2000" dirty="0" smtClean="0">
                <a:latin typeface="Consolas" pitchFamily="49" charset="0"/>
              </a:rPr>
            </a:br>
            <a:r>
              <a:rPr lang="en-US" sz="2000" dirty="0" smtClean="0">
                <a:latin typeface="+mn-lt"/>
              </a:rPr>
              <a:t>           // number of hours since start of Aug 23, 2012 (00:00)</a:t>
            </a:r>
          </a:p>
          <a:p>
            <a:endParaRPr lang="en-US" sz="2000" dirty="0" smtClean="0">
              <a:latin typeface="+mn-lt"/>
            </a:endParaRPr>
          </a:p>
          <a:p>
            <a:endParaRPr lang="en-US" sz="2000" dirty="0" smtClean="0">
              <a:latin typeface="+mn-lt"/>
            </a:endParaRPr>
          </a:p>
          <a:p>
            <a:r>
              <a:rPr lang="en-US" dirty="0" smtClean="0">
                <a:latin typeface="Consolas" pitchFamily="49" charset="0"/>
              </a:rPr>
              <a:t/>
            </a:r>
            <a:br>
              <a:rPr lang="en-US" dirty="0" smtClean="0">
                <a:latin typeface="Consolas" pitchFamily="49" charset="0"/>
              </a:rPr>
            </a:br>
            <a:endParaRPr lang="en-US" dirty="0">
              <a:latin typeface="Consolas" pitchFamily="49" charset="0"/>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Date object</a:t>
            </a:r>
            <a:endParaRPr lang="en-CA" dirty="0"/>
          </a:p>
        </p:txBody>
      </p:sp>
      <p:sp>
        <p:nvSpPr>
          <p:cNvPr id="3" name="Content Placeholder 2"/>
          <p:cNvSpPr>
            <a:spLocks noGrp="1"/>
          </p:cNvSpPr>
          <p:nvPr>
            <p:ph idx="1"/>
          </p:nvPr>
        </p:nvSpPr>
        <p:spPr/>
        <p:txBody>
          <a:bodyPr>
            <a:normAutofit/>
          </a:bodyPr>
          <a:lstStyle/>
          <a:p>
            <a:r>
              <a:rPr lang="en-US" dirty="0" smtClean="0"/>
              <a:t>Date object methods:</a:t>
            </a:r>
            <a:br>
              <a:rPr lang="en-US" dirty="0" smtClean="0"/>
            </a:br>
            <a:r>
              <a:rPr lang="en-US" dirty="0" err="1" smtClean="0"/>
              <a:t>getDate</a:t>
            </a:r>
            <a:r>
              <a:rPr lang="en-US" dirty="0" smtClean="0"/>
              <a:t>()  returns the day of the month (1-31)</a:t>
            </a:r>
          </a:p>
          <a:p>
            <a:pPr>
              <a:buNone/>
            </a:pPr>
            <a:r>
              <a:rPr lang="en-US" dirty="0"/>
              <a:t> </a:t>
            </a:r>
            <a:r>
              <a:rPr lang="en-US" dirty="0" smtClean="0"/>
              <a:t>   </a:t>
            </a:r>
            <a:r>
              <a:rPr lang="en-US" dirty="0" err="1" smtClean="0"/>
              <a:t>getFullYear</a:t>
            </a:r>
            <a:r>
              <a:rPr lang="en-US" dirty="0" smtClean="0"/>
              <a:t>() returns the year in four digits</a:t>
            </a:r>
            <a:br>
              <a:rPr lang="en-US" dirty="0" smtClean="0"/>
            </a:br>
            <a:r>
              <a:rPr lang="en-US" dirty="0" err="1" smtClean="0"/>
              <a:t>getMonth</a:t>
            </a:r>
            <a:r>
              <a:rPr lang="en-US" dirty="0" smtClean="0"/>
              <a:t>()  returns the month (0 – 11)</a:t>
            </a:r>
            <a:br>
              <a:rPr lang="en-US" dirty="0" smtClean="0"/>
            </a:br>
            <a:r>
              <a:rPr lang="en-US" dirty="0" err="1" smtClean="0"/>
              <a:t>getTime</a:t>
            </a:r>
            <a:r>
              <a:rPr lang="en-US" dirty="0" smtClean="0"/>
              <a:t>()  returns milliseconds since midnight</a:t>
            </a:r>
            <a:br>
              <a:rPr lang="en-US" dirty="0" smtClean="0"/>
            </a:br>
            <a:r>
              <a:rPr lang="en-US" dirty="0" smtClean="0"/>
              <a:t>                        Jan 1, 1970</a:t>
            </a:r>
            <a:br>
              <a:rPr lang="en-US" dirty="0" smtClean="0"/>
            </a:br>
            <a:r>
              <a:rPr lang="en-US" dirty="0" smtClean="0"/>
              <a:t>  plus many more methods … check link</a:t>
            </a:r>
            <a:br>
              <a:rPr lang="en-US" dirty="0" smtClean="0"/>
            </a:br>
            <a:r>
              <a:rPr lang="en-CA" sz="1800" dirty="0" smtClean="0">
                <a:hlinkClick r:id="rId2"/>
              </a:rPr>
              <a:t>https://developer.mozilla.org/en/JavaScript/Reference/Global_Objects/Date/</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467544" y="0"/>
            <a:ext cx="8229600" cy="1143000"/>
          </a:xfrm>
          <a:noFill/>
          <a:ln/>
        </p:spPr>
        <p:txBody>
          <a:bodyPr/>
          <a:lstStyle/>
          <a:p>
            <a:r>
              <a:rPr lang="en-US" dirty="0" smtClean="0"/>
              <a:t>JavaScript Date object</a:t>
            </a:r>
            <a:endParaRPr lang="en-US" dirty="0"/>
          </a:p>
        </p:txBody>
      </p:sp>
      <p:sp>
        <p:nvSpPr>
          <p:cNvPr id="6" name="Slide Number Placeholder 5"/>
          <p:cNvSpPr>
            <a:spLocks noGrp="1"/>
          </p:cNvSpPr>
          <p:nvPr>
            <p:ph type="sldNum" sz="quarter" idx="12"/>
          </p:nvPr>
        </p:nvSpPr>
        <p:spPr/>
        <p:txBody>
          <a:bodyPr/>
          <a:lstStyle/>
          <a:p>
            <a:fld id="{8EA4F6AB-CD0F-4B01-BC9A-DCD52582B257}" type="slidenum">
              <a:rPr lang="en-US"/>
              <a:pPr/>
              <a:t>142</a:t>
            </a:fld>
            <a:endParaRPr lang="en-US"/>
          </a:p>
        </p:txBody>
      </p:sp>
      <p:sp>
        <p:nvSpPr>
          <p:cNvPr id="87044" name="Rectangle 4"/>
          <p:cNvSpPr>
            <a:spLocks noChangeArrowheads="1"/>
          </p:cNvSpPr>
          <p:nvPr/>
        </p:nvSpPr>
        <p:spPr bwMode="auto">
          <a:xfrm>
            <a:off x="463550" y="908721"/>
            <a:ext cx="7912100" cy="547260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7045" name="Rectangle 5"/>
          <p:cNvSpPr>
            <a:spLocks noChangeArrowheads="1"/>
          </p:cNvSpPr>
          <p:nvPr/>
        </p:nvSpPr>
        <p:spPr bwMode="auto">
          <a:xfrm>
            <a:off x="593725" y="980728"/>
            <a:ext cx="7722691" cy="5263621"/>
          </a:xfrm>
          <a:prstGeom prst="rect">
            <a:avLst/>
          </a:prstGeom>
          <a:noFill/>
          <a:ln w="9525">
            <a:noFill/>
            <a:miter lim="800000"/>
            <a:headEnd/>
            <a:tailEnd/>
          </a:ln>
          <a:effectLst/>
        </p:spPr>
        <p:txBody>
          <a:bodyPr wrap="square" lIns="92075" tIns="46038" rIns="92075" bIns="46038">
            <a:spAutoFit/>
          </a:bodyPr>
          <a:lstStyle/>
          <a:p>
            <a:r>
              <a:rPr lang="en-US" dirty="0" err="1">
                <a:latin typeface="Consolas" pitchFamily="49" charset="0"/>
              </a:rPr>
              <a:t>var</a:t>
            </a:r>
            <a:r>
              <a:rPr lang="en-US" dirty="0">
                <a:latin typeface="Consolas" pitchFamily="49" charset="0"/>
              </a:rPr>
              <a:t> today = new Date</a:t>
            </a:r>
            <a:r>
              <a:rPr lang="en-US" dirty="0" smtClean="0">
                <a:latin typeface="Consolas" pitchFamily="49" charset="0"/>
              </a:rPr>
              <a:t>("May 2, 2012 5:15 PM");</a:t>
            </a:r>
          </a:p>
          <a:p>
            <a:r>
              <a:rPr lang="en-US" dirty="0" err="1" smtClean="0">
                <a:latin typeface="Consolas" pitchFamily="49" charset="0"/>
              </a:rPr>
              <a:t>var</a:t>
            </a:r>
            <a:r>
              <a:rPr lang="en-US" dirty="0" smtClean="0">
                <a:latin typeface="Consolas" pitchFamily="49" charset="0"/>
              </a:rPr>
              <a:t> yr    = </a:t>
            </a:r>
            <a:r>
              <a:rPr lang="en-US" dirty="0" err="1" smtClean="0">
                <a:latin typeface="Consolas" pitchFamily="49" charset="0"/>
              </a:rPr>
              <a:t>today.getFullYear</a:t>
            </a:r>
            <a:r>
              <a:rPr lang="en-US" dirty="0" smtClean="0">
                <a:latin typeface="Consolas" pitchFamily="49" charset="0"/>
              </a:rPr>
              <a:t>();</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month = </a:t>
            </a:r>
            <a:r>
              <a:rPr lang="en-US" dirty="0" err="1" smtClean="0">
                <a:latin typeface="Consolas" pitchFamily="49" charset="0"/>
              </a:rPr>
              <a:t>today.getMonth</a:t>
            </a:r>
            <a:r>
              <a:rPr lang="en-US" dirty="0" smtClean="0">
                <a:latin typeface="Consolas" pitchFamily="49" charset="0"/>
              </a:rPr>
              <a:t>();</a:t>
            </a:r>
          </a:p>
          <a:p>
            <a:r>
              <a:rPr lang="en-US" dirty="0" err="1" smtClean="0">
                <a:latin typeface="Consolas" pitchFamily="49" charset="0"/>
              </a:rPr>
              <a:t>var</a:t>
            </a:r>
            <a:r>
              <a:rPr lang="en-US" dirty="0" smtClean="0">
                <a:latin typeface="Consolas" pitchFamily="49" charset="0"/>
              </a:rPr>
              <a:t> day   = </a:t>
            </a:r>
            <a:r>
              <a:rPr lang="en-US" dirty="0" err="1" smtClean="0">
                <a:latin typeface="Consolas" pitchFamily="49" charset="0"/>
              </a:rPr>
              <a:t>today.getDate</a:t>
            </a:r>
            <a:r>
              <a:rPr lang="en-US" dirty="0" smtClean="0">
                <a:latin typeface="Consolas" pitchFamily="49" charset="0"/>
              </a:rPr>
              <a:t>();</a:t>
            </a:r>
          </a:p>
          <a:p>
            <a:r>
              <a:rPr lang="en-US" dirty="0" err="1" smtClean="0">
                <a:latin typeface="Consolas" pitchFamily="49" charset="0"/>
              </a:rPr>
              <a:t>var</a:t>
            </a:r>
            <a:r>
              <a:rPr lang="en-US" dirty="0" smtClean="0">
                <a:latin typeface="Consolas" pitchFamily="49" charset="0"/>
              </a:rPr>
              <a:t> hr    = </a:t>
            </a:r>
            <a:r>
              <a:rPr lang="en-US" dirty="0" err="1" smtClean="0">
                <a:latin typeface="Consolas" pitchFamily="49" charset="0"/>
              </a:rPr>
              <a:t>today.getHours</a:t>
            </a:r>
            <a:r>
              <a:rPr lang="en-US" dirty="0" smtClean="0">
                <a:latin typeface="Consolas" pitchFamily="49" charset="0"/>
              </a:rPr>
              <a:t>();</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min   = </a:t>
            </a:r>
            <a:r>
              <a:rPr lang="en-US" dirty="0" err="1" smtClean="0">
                <a:latin typeface="Consolas" pitchFamily="49" charset="0"/>
              </a:rPr>
              <a:t>today.getMinutes</a:t>
            </a:r>
            <a:r>
              <a:rPr lang="en-US" dirty="0" smtClean="0">
                <a:latin typeface="Consolas" pitchFamily="49" charset="0"/>
              </a:rPr>
              <a:t>();</a:t>
            </a:r>
            <a:br>
              <a:rPr lang="en-US" dirty="0" smtClean="0">
                <a:latin typeface="Consolas" pitchFamily="49" charset="0"/>
              </a:rPr>
            </a:br>
            <a:r>
              <a:rPr lang="en-US" dirty="0" err="1" smtClean="0">
                <a:latin typeface="Consolas" pitchFamily="49" charset="0"/>
              </a:rPr>
              <a:t>document.write</a:t>
            </a:r>
            <a:r>
              <a:rPr lang="en-US" dirty="0" smtClean="0">
                <a:latin typeface="Consolas" pitchFamily="49" charset="0"/>
              </a:rPr>
              <a:t>( "Today is " </a:t>
            </a:r>
            <a:br>
              <a:rPr lang="en-US" dirty="0" smtClean="0">
                <a:latin typeface="Consolas" pitchFamily="49" charset="0"/>
              </a:rPr>
            </a:br>
            <a:r>
              <a:rPr lang="en-US" dirty="0" smtClean="0">
                <a:latin typeface="Consolas" pitchFamily="49" charset="0"/>
              </a:rPr>
              <a:t>               + yr + " " </a:t>
            </a:r>
            <a:br>
              <a:rPr lang="en-US" dirty="0" smtClean="0">
                <a:latin typeface="Consolas" pitchFamily="49" charset="0"/>
              </a:rPr>
            </a:br>
            <a:r>
              <a:rPr lang="en-US" dirty="0" smtClean="0">
                <a:latin typeface="Consolas" pitchFamily="49" charset="0"/>
              </a:rPr>
              <a:t>               + month + " " </a:t>
            </a:r>
            <a:br>
              <a:rPr lang="en-US" dirty="0" smtClean="0">
                <a:latin typeface="Consolas" pitchFamily="49" charset="0"/>
              </a:rPr>
            </a:br>
            <a:r>
              <a:rPr lang="en-US" dirty="0" smtClean="0">
                <a:latin typeface="Consolas" pitchFamily="49" charset="0"/>
              </a:rPr>
              <a:t>               + day + " " </a:t>
            </a:r>
            <a:br>
              <a:rPr lang="en-US" dirty="0" smtClean="0">
                <a:latin typeface="Consolas" pitchFamily="49" charset="0"/>
              </a:rPr>
            </a:br>
            <a:r>
              <a:rPr lang="en-US" dirty="0" smtClean="0">
                <a:latin typeface="Consolas" pitchFamily="49" charset="0"/>
              </a:rPr>
              <a:t>               + hr + " " </a:t>
            </a:r>
            <a:br>
              <a:rPr lang="en-US" dirty="0" smtClean="0">
                <a:latin typeface="Consolas" pitchFamily="49" charset="0"/>
              </a:rPr>
            </a:br>
            <a:r>
              <a:rPr lang="en-US" dirty="0" smtClean="0">
                <a:latin typeface="Consolas" pitchFamily="49" charset="0"/>
              </a:rPr>
              <a:t>               + min );</a:t>
            </a:r>
            <a:br>
              <a:rPr lang="en-US" dirty="0" smtClean="0">
                <a:latin typeface="Consolas" pitchFamily="49" charset="0"/>
              </a:rPr>
            </a:br>
            <a:endParaRPr lang="en-US" dirty="0" smtClean="0">
              <a:latin typeface="Consolas" pitchFamily="49" charset="0"/>
            </a:endParaRPr>
          </a:p>
          <a:p>
            <a:r>
              <a:rPr lang="en-US" dirty="0" smtClean="0">
                <a:latin typeface="Consolas" pitchFamily="49" charset="0"/>
              </a:rPr>
              <a:t>// </a:t>
            </a:r>
            <a:r>
              <a:rPr lang="en-US" dirty="0" smtClean="0">
                <a:solidFill>
                  <a:schemeClr val="accent6">
                    <a:lumMod val="20000"/>
                    <a:lumOff val="80000"/>
                  </a:schemeClr>
                </a:solidFill>
                <a:latin typeface="+mn-lt"/>
              </a:rPr>
              <a:t>displays:  Today is 2012 4 2 17 15</a:t>
            </a:r>
            <a:endParaRPr lang="en-US" dirty="0">
              <a:solidFill>
                <a:schemeClr val="accent6">
                  <a:lumMod val="20000"/>
                  <a:lumOff val="80000"/>
                </a:schemeClr>
              </a:solidFill>
              <a:latin typeface="+mn-lt"/>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Date object</a:t>
            </a:r>
            <a:endParaRPr lang="en-CA" dirty="0"/>
          </a:p>
        </p:txBody>
      </p:sp>
      <p:sp>
        <p:nvSpPr>
          <p:cNvPr id="3" name="Content Placeholder 2"/>
          <p:cNvSpPr>
            <a:spLocks noGrp="1"/>
          </p:cNvSpPr>
          <p:nvPr>
            <p:ph idx="1"/>
          </p:nvPr>
        </p:nvSpPr>
        <p:spPr/>
        <p:txBody>
          <a:bodyPr>
            <a:normAutofit lnSpcReduction="10000"/>
          </a:bodyPr>
          <a:lstStyle/>
          <a:p>
            <a:r>
              <a:rPr lang="en-US" dirty="0" smtClean="0"/>
              <a:t>third party JavaScript libraries available for parsing, manipulating, and formatting dates</a:t>
            </a:r>
          </a:p>
          <a:p>
            <a:pPr lvl="1"/>
            <a:r>
              <a:rPr lang="en-US" dirty="0" smtClean="0"/>
              <a:t>Date.js</a:t>
            </a:r>
            <a:br>
              <a:rPr lang="en-US" dirty="0" smtClean="0"/>
            </a:br>
            <a:r>
              <a:rPr lang="en-CA" dirty="0" smtClean="0">
                <a:hlinkClick r:id="rId2"/>
              </a:rPr>
              <a:t>http://www.datejs.com/</a:t>
            </a:r>
            <a:endParaRPr lang="en-US" dirty="0" smtClean="0"/>
          </a:p>
          <a:p>
            <a:pPr lvl="1"/>
            <a:r>
              <a:rPr lang="en-US" dirty="0" smtClean="0"/>
              <a:t>Moment.js</a:t>
            </a:r>
            <a:br>
              <a:rPr lang="en-US" dirty="0" smtClean="0"/>
            </a:br>
            <a:r>
              <a:rPr lang="en-US" dirty="0" smtClean="0"/>
              <a:t>	</a:t>
            </a:r>
            <a:r>
              <a:rPr lang="en-CA" dirty="0" smtClean="0">
                <a:hlinkClick r:id="rId3"/>
              </a:rPr>
              <a:t>http://momentjs.com/</a:t>
            </a:r>
            <a:endParaRPr lang="en-US" dirty="0" smtClean="0"/>
          </a:p>
          <a:p>
            <a:pPr lvl="1"/>
            <a:r>
              <a:rPr lang="en-US" dirty="0" smtClean="0"/>
              <a:t>dateFormat.js</a:t>
            </a:r>
            <a:br>
              <a:rPr lang="en-US" dirty="0" smtClean="0"/>
            </a:br>
            <a:r>
              <a:rPr lang="en-CA" sz="2400" dirty="0" smtClean="0">
                <a:hlinkClick r:id="rId4"/>
              </a:rPr>
              <a:t>http://blog.stevenlevithan.com/archives/date-time-format</a:t>
            </a:r>
            <a:endParaRPr lang="en-CA" sz="2400" dirty="0" smtClean="0"/>
          </a:p>
          <a:p>
            <a:pPr lvl="1"/>
            <a:r>
              <a:rPr lang="en-US" sz="2400" dirty="0" smtClean="0"/>
              <a:t>Date Extensions</a:t>
            </a:r>
            <a:br>
              <a:rPr lang="en-US" sz="2400" dirty="0" smtClean="0"/>
            </a:br>
            <a:r>
              <a:rPr lang="en-CA" sz="2000" dirty="0" smtClean="0">
                <a:hlinkClick r:id="rId5"/>
              </a:rPr>
              <a:t>http://depressedpress.com/javascript-extensions/dp_dateextensions/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143</a:t>
            </a:fld>
            <a:endParaRPr lang="en-US"/>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63550" y="4509120"/>
            <a:ext cx="7996882" cy="187220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a:t>
            </a:r>
            <a:endParaRPr lang="en-CA" dirty="0"/>
          </a:p>
        </p:txBody>
      </p:sp>
      <p:sp>
        <p:nvSpPr>
          <p:cNvPr id="3" name="Content Placeholder 2"/>
          <p:cNvSpPr>
            <a:spLocks noGrp="1"/>
          </p:cNvSpPr>
          <p:nvPr>
            <p:ph idx="1"/>
          </p:nvPr>
        </p:nvSpPr>
        <p:spPr>
          <a:xfrm>
            <a:off x="457200" y="1340768"/>
            <a:ext cx="8229600" cy="4968552"/>
          </a:xfrm>
        </p:spPr>
        <p:txBody>
          <a:bodyPr>
            <a:normAutofit/>
          </a:bodyPr>
          <a:lstStyle/>
          <a:p>
            <a:r>
              <a:rPr lang="en-US" dirty="0" smtClean="0"/>
              <a:t>an array literal is a list of zero or more expressions, each an array element, enclosed by square brackets </a:t>
            </a:r>
            <a:r>
              <a:rPr lang="en-US" b="1" dirty="0" smtClean="0"/>
              <a:t>[ ]</a:t>
            </a:r>
          </a:p>
          <a:p>
            <a:r>
              <a:rPr lang="en-US" dirty="0" smtClean="0"/>
              <a:t>the length of the array literal is the number of elements it contains</a:t>
            </a:r>
          </a:p>
          <a:p>
            <a:r>
              <a:rPr lang="en-US" dirty="0" smtClean="0"/>
              <a:t>array elements are referenced by [ </a:t>
            </a:r>
            <a:r>
              <a:rPr lang="en-US" i="1" dirty="0" smtClean="0"/>
              <a:t>index</a:t>
            </a:r>
            <a:r>
              <a:rPr lang="en-US" dirty="0" smtClean="0"/>
              <a:t> ]</a:t>
            </a:r>
          </a:p>
          <a:p>
            <a:pPr>
              <a:buNone/>
            </a:pPr>
            <a:r>
              <a:rPr lang="en-US" sz="2200" dirty="0" err="1" smtClean="0">
                <a:solidFill>
                  <a:schemeClr val="bg1"/>
                </a:solidFill>
                <a:latin typeface="Consolas" pitchFamily="49" charset="0"/>
                <a:cs typeface="Consolas" pitchFamily="49" charset="0"/>
              </a:rPr>
              <a:t>var</a:t>
            </a:r>
            <a:r>
              <a:rPr lang="en-US" sz="2200" dirty="0" smtClean="0">
                <a:solidFill>
                  <a:schemeClr val="bg1"/>
                </a:solidFill>
                <a:latin typeface="Consolas" pitchFamily="49" charset="0"/>
                <a:cs typeface="Consolas" pitchFamily="49" charset="0"/>
              </a:rPr>
              <a:t> pets = [ "cat", "dog", "fish" ]; // array pets</a:t>
            </a:r>
          </a:p>
          <a:p>
            <a:pPr>
              <a:buNone/>
            </a:pPr>
            <a:r>
              <a:rPr lang="en-US" sz="2200" dirty="0" err="1" smtClean="0">
                <a:solidFill>
                  <a:schemeClr val="bg1"/>
                </a:solidFill>
                <a:latin typeface="Consolas" pitchFamily="49" charset="0"/>
                <a:cs typeface="Consolas" pitchFamily="49" charset="0"/>
              </a:rPr>
              <a:t>document.write</a:t>
            </a:r>
            <a:r>
              <a:rPr lang="en-US" sz="2200" dirty="0" smtClean="0">
                <a:solidFill>
                  <a:schemeClr val="bg1"/>
                </a:solidFill>
                <a:latin typeface="Consolas" pitchFamily="49" charset="0"/>
                <a:cs typeface="Consolas" pitchFamily="49" charset="0"/>
              </a:rPr>
              <a:t> (</a:t>
            </a:r>
            <a:r>
              <a:rPr lang="en-US" sz="2200" dirty="0" err="1" smtClean="0">
                <a:solidFill>
                  <a:schemeClr val="bg1"/>
                </a:solidFill>
                <a:latin typeface="Consolas" pitchFamily="49" charset="0"/>
                <a:cs typeface="Consolas" pitchFamily="49" charset="0"/>
              </a:rPr>
              <a:t>pets.length</a:t>
            </a:r>
            <a:r>
              <a:rPr lang="en-US" sz="2200" dirty="0" smtClean="0">
                <a:solidFill>
                  <a:schemeClr val="bg1"/>
                </a:solidFill>
                <a:latin typeface="Consolas" pitchFamily="49" charset="0"/>
                <a:cs typeface="Consolas" pitchFamily="49" charset="0"/>
              </a:rPr>
              <a:t>);  // displays 3</a:t>
            </a:r>
          </a:p>
          <a:p>
            <a:pPr>
              <a:buNone/>
            </a:pPr>
            <a:r>
              <a:rPr lang="en-US" sz="2200" dirty="0" err="1" smtClean="0">
                <a:solidFill>
                  <a:schemeClr val="bg1"/>
                </a:solidFill>
                <a:latin typeface="Consolas" pitchFamily="49" charset="0"/>
                <a:cs typeface="Consolas" pitchFamily="49" charset="0"/>
              </a:rPr>
              <a:t>document.write</a:t>
            </a:r>
            <a:r>
              <a:rPr lang="en-US" sz="2200" dirty="0" smtClean="0">
                <a:solidFill>
                  <a:schemeClr val="bg1"/>
                </a:solidFill>
                <a:latin typeface="Consolas" pitchFamily="49" charset="0"/>
                <a:cs typeface="Consolas" pitchFamily="49" charset="0"/>
              </a:rPr>
              <a:t>( pets[0] );    // displays cat</a:t>
            </a:r>
          </a:p>
          <a:p>
            <a:pPr>
              <a:buNone/>
            </a:pPr>
            <a:r>
              <a:rPr lang="en-US" sz="2200" dirty="0" err="1" smtClean="0">
                <a:solidFill>
                  <a:schemeClr val="bg1"/>
                </a:solidFill>
                <a:latin typeface="Consolas" pitchFamily="49" charset="0"/>
                <a:cs typeface="Consolas" pitchFamily="49" charset="0"/>
              </a:rPr>
              <a:t>document.write</a:t>
            </a:r>
            <a:r>
              <a:rPr lang="en-US" sz="2200" dirty="0" smtClean="0">
                <a:solidFill>
                  <a:schemeClr val="bg1"/>
                </a:solidFill>
                <a:latin typeface="Consolas" pitchFamily="49" charset="0"/>
                <a:cs typeface="Consolas" pitchFamily="49" charset="0"/>
              </a:rPr>
              <a:t>( pets[5] );   // displays undefined</a:t>
            </a:r>
            <a:endParaRPr lang="en-CA" sz="2200"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144</a:t>
            </a:fld>
            <a:endParaRPr lang="en-US"/>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6B5975B-265B-4329-BBA9-397B0FF963AC}" type="slidenum">
              <a:rPr lang="en-US" smtClean="0"/>
              <a:pPr/>
              <a:t>145</a:t>
            </a:fld>
            <a:endParaRPr lang="en-US"/>
          </a:p>
        </p:txBody>
      </p:sp>
      <p:sp>
        <p:nvSpPr>
          <p:cNvPr id="10" name="Title 1"/>
          <p:cNvSpPr>
            <a:spLocks noGrp="1"/>
          </p:cNvSpPr>
          <p:nvPr>
            <p:ph type="title"/>
          </p:nvPr>
        </p:nvSpPr>
        <p:spPr>
          <a:xfrm>
            <a:off x="457200" y="274638"/>
            <a:ext cx="8229600" cy="1143000"/>
          </a:xfrm>
        </p:spPr>
        <p:txBody>
          <a:bodyPr/>
          <a:lstStyle/>
          <a:p>
            <a:r>
              <a:rPr lang="en-US" dirty="0" smtClean="0"/>
              <a:t>JavaScript - array</a:t>
            </a:r>
            <a:endParaRPr lang="en-CA" dirty="0"/>
          </a:p>
        </p:txBody>
      </p:sp>
      <p:sp>
        <p:nvSpPr>
          <p:cNvPr id="11"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145</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12" name="Rectangle 11"/>
          <p:cNvSpPr>
            <a:spLocks noChangeArrowheads="1"/>
          </p:cNvSpPr>
          <p:nvPr/>
        </p:nvSpPr>
        <p:spPr bwMode="auto">
          <a:xfrm>
            <a:off x="463550" y="1124743"/>
            <a:ext cx="7996882"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3" name="Rectangle 12"/>
          <p:cNvSpPr>
            <a:spLocks noChangeArrowheads="1"/>
          </p:cNvSpPr>
          <p:nvPr/>
        </p:nvSpPr>
        <p:spPr bwMode="auto">
          <a:xfrm>
            <a:off x="395537" y="1268760"/>
            <a:ext cx="8748464" cy="3786294"/>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pets = [ "cat", "dog", "fish" ];</a:t>
            </a:r>
          </a:p>
          <a:p>
            <a:endParaRPr lang="en-US" dirty="0" smtClean="0">
              <a:latin typeface="Consolas" pitchFamily="49" charset="0"/>
            </a:endParaRPr>
          </a:p>
          <a:p>
            <a:r>
              <a:rPr lang="en-US" dirty="0" smtClean="0">
                <a:latin typeface="Consolas" pitchFamily="49" charset="0"/>
              </a:rPr>
              <a:t>for (</a:t>
            </a:r>
            <a:r>
              <a:rPr lang="en-US" dirty="0" err="1" smtClean="0">
                <a:latin typeface="Consolas" pitchFamily="49" charset="0"/>
              </a:rPr>
              <a:t>var</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=0</a:t>
            </a:r>
            <a:r>
              <a:rPr lang="en-US" dirty="0" smtClean="0">
                <a:solidFill>
                  <a:srgbClr val="FFFF00"/>
                </a:solidFill>
                <a:latin typeface="Consolas" pitchFamily="49" charset="0"/>
              </a:rPr>
              <a:t>,</a:t>
            </a:r>
            <a:r>
              <a:rPr lang="en-US" dirty="0" smtClean="0">
                <a:latin typeface="Consolas" pitchFamily="49" charset="0"/>
              </a:rPr>
              <a:t> </a:t>
            </a:r>
            <a:r>
              <a:rPr lang="en-US" dirty="0" err="1" smtClean="0">
                <a:latin typeface="Consolas" pitchFamily="49" charset="0"/>
              </a:rPr>
              <a:t>len</a:t>
            </a:r>
            <a:r>
              <a:rPr lang="en-US" dirty="0" smtClean="0">
                <a:latin typeface="Consolas" pitchFamily="49" charset="0"/>
              </a:rPr>
              <a:t>=</a:t>
            </a:r>
            <a:r>
              <a:rPr lang="en-US" dirty="0" err="1" smtClean="0">
                <a:latin typeface="Consolas" pitchFamily="49" charset="0"/>
              </a:rPr>
              <a:t>pets.length</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&lt; </a:t>
            </a:r>
            <a:r>
              <a:rPr lang="en-US" dirty="0" err="1" smtClean="0">
                <a:latin typeface="Consolas" pitchFamily="49" charset="0"/>
              </a:rPr>
              <a:t>len</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a:t>
            </a:r>
          </a:p>
          <a:p>
            <a:endParaRPr lang="en-US" dirty="0" smtClean="0">
              <a:latin typeface="Consolas" pitchFamily="49" charset="0"/>
            </a:endParaRPr>
          </a:p>
          <a:p>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("I have a pet " </a:t>
            </a:r>
          </a:p>
          <a:p>
            <a:r>
              <a:rPr lang="en-US" dirty="0" smtClean="0">
                <a:latin typeface="Consolas" pitchFamily="49" charset="0"/>
              </a:rPr>
              <a:t>                   + pets[</a:t>
            </a:r>
            <a:r>
              <a:rPr lang="en-US" dirty="0" err="1" smtClean="0">
                <a:latin typeface="Consolas" pitchFamily="49" charset="0"/>
              </a:rPr>
              <a:t>i</a:t>
            </a:r>
            <a:r>
              <a:rPr lang="en-US" dirty="0" smtClean="0">
                <a:latin typeface="Consolas" pitchFamily="49" charset="0"/>
              </a:rPr>
              <a:t>]</a:t>
            </a:r>
          </a:p>
          <a:p>
            <a:r>
              <a:rPr lang="en-US" dirty="0" smtClean="0">
                <a:latin typeface="Consolas" pitchFamily="49" charset="0"/>
              </a:rPr>
              <a:t>                   + ".&lt;</a:t>
            </a:r>
            <a:r>
              <a:rPr lang="en-US" dirty="0" err="1" smtClean="0">
                <a:latin typeface="Consolas" pitchFamily="49" charset="0"/>
              </a:rPr>
              <a:t>br</a:t>
            </a:r>
            <a:r>
              <a:rPr lang="en-US" dirty="0" smtClean="0">
                <a:latin typeface="Consolas" pitchFamily="49" charset="0"/>
              </a:rPr>
              <a:t> /&gt;");</a:t>
            </a:r>
          </a:p>
          <a:p>
            <a:r>
              <a:rPr lang="en-US" dirty="0" smtClean="0">
                <a:latin typeface="Consolas" pitchFamily="49" charset="0"/>
              </a:rPr>
              <a:t>}</a:t>
            </a:r>
          </a:p>
          <a:p>
            <a:r>
              <a:rPr lang="en-US" dirty="0" smtClean="0">
                <a:latin typeface="Consolas" pitchFamily="49" charset="0"/>
              </a:rPr>
              <a:t>   </a:t>
            </a:r>
            <a:r>
              <a:rPr lang="en-US" dirty="0" smtClean="0">
                <a:latin typeface="+mn-lt"/>
              </a:rPr>
              <a:t>// use a for loop to iterate over the values of an array</a:t>
            </a:r>
          </a:p>
          <a:p>
            <a:endParaRPr lang="en-US" dirty="0" smtClean="0">
              <a:latin typeface="Consolas" pitchFamily="49" charset="0"/>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array</a:t>
            </a:r>
            <a:endParaRPr lang="en-CA"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n-US" dirty="0" smtClean="0"/>
              <a:t>array elements need not be all the same primitive data type</a:t>
            </a:r>
          </a:p>
          <a:p>
            <a:pPr>
              <a:buNone/>
            </a:pPr>
            <a:r>
              <a:rPr lang="en-US" dirty="0" smtClean="0"/>
              <a:t>	</a:t>
            </a:r>
            <a:r>
              <a:rPr lang="en-US" sz="2200" dirty="0" err="1" smtClean="0">
                <a:latin typeface="Consolas" pitchFamily="49" charset="0"/>
                <a:cs typeface="Consolas" pitchFamily="49" charset="0"/>
              </a:rPr>
              <a:t>var</a:t>
            </a:r>
            <a:r>
              <a:rPr lang="en-US" sz="2200" dirty="0" smtClean="0">
                <a:latin typeface="Consolas" pitchFamily="49" charset="0"/>
                <a:cs typeface="Consolas" pitchFamily="49" charset="0"/>
              </a:rPr>
              <a:t> </a:t>
            </a:r>
            <a:r>
              <a:rPr lang="en-US" sz="2200" dirty="0" err="1" smtClean="0">
                <a:latin typeface="Consolas" pitchFamily="49" charset="0"/>
                <a:cs typeface="Consolas" pitchFamily="49" charset="0"/>
              </a:rPr>
              <a:t>myList</a:t>
            </a:r>
            <a:r>
              <a:rPr lang="en-US" sz="2200" dirty="0" smtClean="0">
                <a:latin typeface="Consolas" pitchFamily="49" charset="0"/>
                <a:cs typeface="Consolas" pitchFamily="49" charset="0"/>
              </a:rPr>
              <a:t> =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"cat"</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1000</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false</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(1==2-1)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a:t>
            </a:r>
            <a:endParaRPr lang="en-US" dirty="0" smtClean="0">
              <a:latin typeface="Consolas" pitchFamily="49" charset="0"/>
              <a:cs typeface="Consolas" pitchFamily="49" charset="0"/>
            </a:endParaRPr>
          </a:p>
          <a:p>
            <a:r>
              <a:rPr lang="en-US" dirty="0" smtClean="0"/>
              <a:t>array elements may contain variables</a:t>
            </a:r>
          </a:p>
          <a:p>
            <a:pPr>
              <a:buNone/>
            </a:pPr>
            <a:r>
              <a:rPr lang="en-US" sz="2600" dirty="0" smtClean="0">
                <a:latin typeface="Consolas" pitchFamily="49" charset="0"/>
                <a:cs typeface="Consolas" pitchFamily="49" charset="0"/>
              </a:rPr>
              <a:t>   </a:t>
            </a:r>
            <a:r>
              <a:rPr lang="en-US" sz="2600" dirty="0" err="1" smtClean="0">
                <a:latin typeface="Consolas" pitchFamily="49" charset="0"/>
                <a:cs typeface="Consolas" pitchFamily="49" charset="0"/>
              </a:rPr>
              <a:t>var</a:t>
            </a:r>
            <a:r>
              <a:rPr lang="en-US" sz="2600" dirty="0" smtClean="0">
                <a:latin typeface="Consolas" pitchFamily="49" charset="0"/>
                <a:cs typeface="Consolas" pitchFamily="49" charset="0"/>
              </a:rPr>
              <a:t> a = -333.33;</a:t>
            </a:r>
            <a:br>
              <a:rPr lang="en-US" sz="2600" dirty="0" smtClean="0">
                <a:latin typeface="Consolas" pitchFamily="49" charset="0"/>
                <a:cs typeface="Consolas" pitchFamily="49" charset="0"/>
              </a:rPr>
            </a:br>
            <a:r>
              <a:rPr lang="en-US" sz="2600" dirty="0" smtClean="0">
                <a:latin typeface="Consolas" pitchFamily="49" charset="0"/>
                <a:cs typeface="Consolas" pitchFamily="49" charset="0"/>
              </a:rPr>
              <a:t> </a:t>
            </a:r>
            <a:r>
              <a:rPr lang="en-US" sz="2600" dirty="0" err="1" smtClean="0">
                <a:latin typeface="Consolas" pitchFamily="49" charset="0"/>
                <a:cs typeface="Consolas" pitchFamily="49" charset="0"/>
              </a:rPr>
              <a:t>var</a:t>
            </a:r>
            <a:r>
              <a:rPr lang="en-US" sz="2600" dirty="0" smtClean="0">
                <a:latin typeface="Consolas" pitchFamily="49" charset="0"/>
                <a:cs typeface="Consolas" pitchFamily="49" charset="0"/>
              </a:rPr>
              <a:t> myList2 = </a:t>
            </a:r>
            <a:r>
              <a:rPr lang="en-US" sz="2600" b="1" dirty="0" smtClean="0">
                <a:latin typeface="Consolas" pitchFamily="49" charset="0"/>
                <a:cs typeface="Consolas" pitchFamily="49" charset="0"/>
              </a:rPr>
              <a:t>[</a:t>
            </a:r>
            <a:r>
              <a:rPr lang="en-US" sz="2600" dirty="0" smtClean="0">
                <a:latin typeface="Consolas" pitchFamily="49" charset="0"/>
                <a:cs typeface="Consolas" pitchFamily="49" charset="0"/>
              </a:rPr>
              <a:t> "dog"</a:t>
            </a:r>
            <a:r>
              <a:rPr lang="en-US" sz="2600" b="1" dirty="0" smtClean="0">
                <a:latin typeface="Consolas" pitchFamily="49" charset="0"/>
                <a:cs typeface="Consolas" pitchFamily="49" charset="0"/>
              </a:rPr>
              <a:t>,</a:t>
            </a:r>
            <a:r>
              <a:rPr lang="en-US" sz="2600" dirty="0" smtClean="0">
                <a:latin typeface="Consolas" pitchFamily="49" charset="0"/>
                <a:cs typeface="Consolas" pitchFamily="49" charset="0"/>
              </a:rPr>
              <a:t> a</a:t>
            </a:r>
            <a:r>
              <a:rPr lang="en-US" sz="2600" b="1" dirty="0" smtClean="0">
                <a:latin typeface="Consolas" pitchFamily="49" charset="0"/>
                <a:cs typeface="Consolas" pitchFamily="49" charset="0"/>
              </a:rPr>
              <a:t>,</a:t>
            </a:r>
            <a:r>
              <a:rPr lang="en-US" sz="2600" dirty="0" smtClean="0">
                <a:latin typeface="Consolas" pitchFamily="49" charset="0"/>
                <a:cs typeface="Consolas" pitchFamily="49" charset="0"/>
              </a:rPr>
              <a:t> 100 </a:t>
            </a:r>
            <a:r>
              <a:rPr lang="en-US" sz="2600" b="1" dirty="0" smtClean="0">
                <a:latin typeface="Consolas" pitchFamily="49" charset="0"/>
                <a:cs typeface="Consolas" pitchFamily="49" charset="0"/>
              </a:rPr>
              <a:t>]</a:t>
            </a:r>
            <a:r>
              <a:rPr lang="en-US" sz="2600" dirty="0" smtClean="0">
                <a:latin typeface="Consolas" pitchFamily="49" charset="0"/>
                <a:cs typeface="Consolas" pitchFamily="49" charset="0"/>
              </a:rPr>
              <a:t>;</a:t>
            </a:r>
          </a:p>
          <a:p>
            <a:r>
              <a:rPr lang="en-US" dirty="0" smtClean="0"/>
              <a:t>array elements may be literal arrays as well</a:t>
            </a:r>
          </a:p>
          <a:p>
            <a:pPr>
              <a:buNone/>
            </a:pPr>
            <a:r>
              <a:rPr lang="en-US" sz="2200" dirty="0" smtClean="0">
                <a:latin typeface="Consolas" pitchFamily="49" charset="0"/>
                <a:cs typeface="Consolas" pitchFamily="49" charset="0"/>
              </a:rPr>
              <a:t>  </a:t>
            </a:r>
            <a:r>
              <a:rPr lang="en-US" sz="2200" dirty="0" err="1" smtClean="0">
                <a:latin typeface="Consolas" pitchFamily="49" charset="0"/>
                <a:cs typeface="Consolas" pitchFamily="49" charset="0"/>
              </a:rPr>
              <a:t>var</a:t>
            </a:r>
            <a:r>
              <a:rPr lang="en-US" sz="2200" dirty="0" smtClean="0">
                <a:latin typeface="Consolas" pitchFamily="49" charset="0"/>
                <a:cs typeface="Consolas" pitchFamily="49" charset="0"/>
              </a:rPr>
              <a:t> myList3 =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[1,2],  ["cat", "mouse"], 0.01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a:t>
            </a:r>
          </a:p>
          <a:p>
            <a:pPr>
              <a:buNone/>
            </a:pPr>
            <a:r>
              <a:rPr lang="en-US" sz="2200" dirty="0" smtClean="0">
                <a:latin typeface="Consolas" pitchFamily="49" charset="0"/>
                <a:cs typeface="Consolas" pitchFamily="49" charset="0"/>
              </a:rPr>
              <a:t>	</a:t>
            </a:r>
            <a:r>
              <a:rPr lang="en-US" sz="2200" dirty="0" err="1" smtClean="0">
                <a:latin typeface="Consolas" pitchFamily="49" charset="0"/>
                <a:cs typeface="Consolas" pitchFamily="49" charset="0"/>
              </a:rPr>
              <a:t>var</a:t>
            </a:r>
            <a:r>
              <a:rPr lang="en-US" sz="2200" dirty="0" smtClean="0">
                <a:latin typeface="Consolas" pitchFamily="49" charset="0"/>
                <a:cs typeface="Consolas" pitchFamily="49" charset="0"/>
              </a:rPr>
              <a:t> myList4 =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 "fish", </a:t>
            </a:r>
            <a:r>
              <a:rPr lang="en-US" sz="2200" dirty="0" err="1" smtClean="0">
                <a:latin typeface="Consolas" pitchFamily="49" charset="0"/>
                <a:cs typeface="Consolas" pitchFamily="49" charset="0"/>
              </a:rPr>
              <a:t>myList</a:t>
            </a:r>
            <a:r>
              <a:rPr lang="en-US" sz="2200" dirty="0" smtClean="0">
                <a:latin typeface="Consolas" pitchFamily="49" charset="0"/>
                <a:cs typeface="Consolas" pitchFamily="49" charset="0"/>
              </a:rPr>
              <a:t> </a:t>
            </a:r>
            <a:r>
              <a:rPr lang="en-US" sz="2200" b="1" dirty="0" smtClean="0">
                <a:latin typeface="Consolas" pitchFamily="49" charset="0"/>
                <a:cs typeface="Consolas" pitchFamily="49" charset="0"/>
              </a:rPr>
              <a:t>]</a:t>
            </a:r>
            <a:r>
              <a:rPr lang="en-US" sz="2200" dirty="0" smtClean="0">
                <a:latin typeface="Consolas" pitchFamily="49" charset="0"/>
                <a:cs typeface="Consolas" pitchFamily="49" charset="0"/>
              </a:rPr>
              <a:t>;</a:t>
            </a:r>
          </a:p>
          <a:p>
            <a:pPr>
              <a:buNone/>
            </a:pPr>
            <a:r>
              <a:rPr lang="en-US" dirty="0" smtClean="0"/>
              <a:t>		but the array element counts as a single</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146</a:t>
            </a:fld>
            <a:endParaRPr lang="en-US"/>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array literal</a:t>
            </a:r>
            <a:endParaRPr lang="en-CA" dirty="0"/>
          </a:p>
        </p:txBody>
      </p:sp>
      <p:sp>
        <p:nvSpPr>
          <p:cNvPr id="3" name="Content Placeholder 2"/>
          <p:cNvSpPr>
            <a:spLocks noGrp="1"/>
          </p:cNvSpPr>
          <p:nvPr>
            <p:ph idx="1"/>
          </p:nvPr>
        </p:nvSpPr>
        <p:spPr/>
        <p:txBody>
          <a:bodyPr/>
          <a:lstStyle/>
          <a:p>
            <a:r>
              <a:rPr lang="en-US" dirty="0" smtClean="0"/>
              <a:t>in JavaScript you can omit specifying all the elements in an array literal</a:t>
            </a:r>
          </a:p>
          <a:p>
            <a:pPr>
              <a:buNone/>
            </a:pPr>
            <a:r>
              <a:rPr lang="en-US" sz="2800" dirty="0" smtClean="0">
                <a:latin typeface="Consolas" pitchFamily="49" charset="0"/>
                <a:cs typeface="Consolas" pitchFamily="49" charset="0"/>
              </a:rPr>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zoo = </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 "tiger"</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    </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 "bear"</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 </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 "lion" </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a:t>
            </a:r>
            <a:endParaRPr lang="en-US" sz="2800" dirty="0" smtClean="0">
              <a:latin typeface="Consolas" pitchFamily="49" charset="0"/>
              <a:cs typeface="Consolas" pitchFamily="49" charset="0"/>
            </a:endParaRPr>
          </a:p>
          <a:p>
            <a:pPr>
              <a:buNone/>
            </a:pPr>
            <a:r>
              <a:rPr lang="en-US" dirty="0" smtClean="0"/>
              <a:t>         has 5 array elements – the second and fourth elements are </a:t>
            </a:r>
            <a:r>
              <a:rPr lang="en-US" dirty="0" smtClean="0">
                <a:latin typeface="Consolas" pitchFamily="49" charset="0"/>
                <a:cs typeface="Consolas" pitchFamily="49" charset="0"/>
              </a:rPr>
              <a:t>undefined</a:t>
            </a:r>
          </a:p>
          <a:p>
            <a:r>
              <a:rPr lang="en-US" dirty="0" smtClean="0"/>
              <a:t>declaring an array with no initial elements</a:t>
            </a:r>
          </a:p>
          <a:p>
            <a:pPr>
              <a:buNone/>
            </a:pPr>
            <a:r>
              <a:rPr lang="en-US" dirty="0" smtClean="0"/>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a:t>
            </a:r>
            <a:r>
              <a:rPr lang="en-US" sz="2400" dirty="0" err="1" smtClean="0">
                <a:latin typeface="Consolas" pitchFamily="49" charset="0"/>
                <a:cs typeface="Consolas" pitchFamily="49" charset="0"/>
              </a:rPr>
              <a:t>emptyList</a:t>
            </a:r>
            <a:r>
              <a:rPr lang="en-US" sz="2400" dirty="0" smtClean="0">
                <a:latin typeface="Consolas" pitchFamily="49" charset="0"/>
                <a:cs typeface="Consolas" pitchFamily="49" charset="0"/>
              </a:rPr>
              <a:t> = </a:t>
            </a:r>
            <a:r>
              <a:rPr lang="en-US" sz="2400" b="1" dirty="0" smtClean="0">
                <a:latin typeface="Consolas" pitchFamily="49" charset="0"/>
                <a:cs typeface="Consolas" pitchFamily="49" charset="0"/>
              </a:rPr>
              <a:t>[]</a:t>
            </a:r>
            <a:r>
              <a:rPr lang="en-US" sz="2400" dirty="0" smtClean="0">
                <a:latin typeface="Consolas" pitchFamily="49" charset="0"/>
                <a:cs typeface="Consolas" pitchFamily="49" charset="0"/>
              </a:rPr>
              <a:t>;</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array object</a:t>
            </a:r>
            <a:endParaRPr lang="en-CA" dirty="0"/>
          </a:p>
        </p:txBody>
      </p:sp>
      <p:sp>
        <p:nvSpPr>
          <p:cNvPr id="3" name="Content Placeholder 2"/>
          <p:cNvSpPr>
            <a:spLocks noGrp="1"/>
          </p:cNvSpPr>
          <p:nvPr>
            <p:ph idx="1"/>
          </p:nvPr>
        </p:nvSpPr>
        <p:spPr/>
        <p:txBody>
          <a:bodyPr/>
          <a:lstStyle/>
          <a:p>
            <a:r>
              <a:rPr lang="en-CA" dirty="0" smtClean="0"/>
              <a:t>array objects are the same as array literals only defined differently using the Array keyword</a:t>
            </a:r>
          </a:p>
          <a:p>
            <a:r>
              <a:rPr lang="en-CA" dirty="0" smtClean="0"/>
              <a:t>no difference but literal format is shorter</a:t>
            </a:r>
          </a:p>
          <a:p>
            <a:pPr>
              <a:buNone/>
            </a:pP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148</a:t>
            </a:fld>
            <a:endParaRPr lang="en-US"/>
          </a:p>
        </p:txBody>
      </p:sp>
      <p:sp>
        <p:nvSpPr>
          <p:cNvPr id="5" name="Rectangle 4"/>
          <p:cNvSpPr>
            <a:spLocks noChangeArrowheads="1"/>
          </p:cNvSpPr>
          <p:nvPr/>
        </p:nvSpPr>
        <p:spPr bwMode="auto">
          <a:xfrm>
            <a:off x="467544" y="3717032"/>
            <a:ext cx="7996882" cy="237626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Content Placeholder 2"/>
          <p:cNvSpPr txBox="1">
            <a:spLocks/>
          </p:cNvSpPr>
          <p:nvPr/>
        </p:nvSpPr>
        <p:spPr>
          <a:xfrm>
            <a:off x="467544" y="3789040"/>
            <a:ext cx="8229600" cy="2337123"/>
          </a:xfrm>
          <a:prstGeom prst="rect">
            <a:avLst/>
          </a:prstGeom>
        </p:spPr>
        <p:txBody>
          <a:bodyPr vert="horz" lIns="91440" tIns="45720" rIns="91440" bIns="45720" rtlCol="0">
            <a:normAutofit/>
          </a:bodyPr>
          <a:lstStyle/>
          <a:p>
            <a:pPr marL="342900" lvl="0" indent="-342900" eaLnBrk="1" fontAlgn="auto" hangingPunct="1">
              <a:spcBef>
                <a:spcPct val="20000"/>
              </a:spcBef>
              <a:spcAft>
                <a:spcPts val="0"/>
              </a:spcAft>
            </a:pP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t>
            </a:r>
            <a:r>
              <a:rPr kumimoji="0" lang="en-US" sz="2800" b="0" i="0" u="none" strike="noStrike" kern="1200" cap="none" spc="0" normalizeH="0" baseline="0" noProof="0" dirty="0" err="1" smtClean="0">
                <a:ln>
                  <a:noFill/>
                </a:ln>
                <a:solidFill>
                  <a:schemeClr val="bg1"/>
                </a:solidFill>
                <a:effectLst/>
                <a:uLnTx/>
                <a:uFillTx/>
                <a:latin typeface="Consolas" pitchFamily="49" charset="0"/>
                <a:ea typeface="+mn-ea"/>
                <a:cs typeface="Consolas" pitchFamily="49" charset="0"/>
              </a:rPr>
              <a:t>var</a:t>
            </a: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t>
            </a:r>
            <a:r>
              <a:rPr kumimoji="0" lang="en-US" sz="2800" b="0" i="0" u="none" strike="noStrike" kern="1200" cap="none" spc="0" normalizeH="0" baseline="0" noProof="0" dirty="0" err="1" smtClean="0">
                <a:ln>
                  <a:noFill/>
                </a:ln>
                <a:solidFill>
                  <a:schemeClr val="bg1"/>
                </a:solidFill>
                <a:effectLst/>
                <a:uLnTx/>
                <a:uFillTx/>
                <a:latin typeface="Consolas" pitchFamily="49" charset="0"/>
                <a:ea typeface="+mn-ea"/>
                <a:cs typeface="Consolas" pitchFamily="49" charset="0"/>
              </a:rPr>
              <a:t>a_obj</a:t>
            </a:r>
            <a:r>
              <a:rPr kumimoji="0" lang="en-US" sz="2800" b="0" i="0" u="none" strike="noStrike" kern="1200" cap="none" spc="0" normalizeH="0" noProof="0" dirty="0" smtClean="0">
                <a:ln>
                  <a:noFill/>
                </a:ln>
                <a:solidFill>
                  <a:schemeClr val="bg1"/>
                </a:solidFill>
                <a:effectLst/>
                <a:uLnTx/>
                <a:uFillTx/>
                <a:latin typeface="Consolas" pitchFamily="49" charset="0"/>
                <a:ea typeface="+mn-ea"/>
                <a:cs typeface="Consolas" pitchFamily="49" charset="0"/>
              </a:rPr>
              <a:t> = new Array( 1, 2, 3 );</a:t>
            </a:r>
          </a:p>
          <a:p>
            <a:pPr marL="342900" lvl="0" indent="-342900" eaLnBrk="1" fontAlgn="auto" hangingPunct="1">
              <a:spcBef>
                <a:spcPct val="20000"/>
              </a:spcBef>
              <a:spcAft>
                <a:spcPts val="0"/>
              </a:spcAft>
            </a:pP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var</a:t>
            </a: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b_obj</a:t>
            </a:r>
            <a:r>
              <a:rPr lang="en-US" sz="2800" dirty="0" smtClean="0">
                <a:solidFill>
                  <a:schemeClr val="bg1"/>
                </a:solidFill>
                <a:latin typeface="Consolas" pitchFamily="49" charset="0"/>
                <a:cs typeface="Consolas" pitchFamily="49" charset="0"/>
              </a:rPr>
              <a:t> = Array(300, 301, 302);</a:t>
            </a: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r>
            <a:b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br>
            <a:endParaRPr kumimoji="0" lang="en-CA" sz="2800" b="0" i="0" u="none" strike="noStrike" kern="1200" cap="none" spc="0" normalizeH="0" baseline="0" noProof="0" dirty="0" smtClean="0">
              <a:ln>
                <a:noFill/>
              </a:ln>
              <a:solidFill>
                <a:schemeClr val="bg1"/>
              </a:solidFill>
              <a:effectLst/>
              <a:uLnTx/>
              <a:uFillTx/>
              <a:latin typeface="+mn-lt"/>
              <a:ea typeface="+mn-ea"/>
              <a:cs typeface="Consolas" pitchFamily="49"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611560" y="3140968"/>
            <a:ext cx="7848872" cy="252028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adding</a:t>
            </a:r>
            <a:endParaRPr lang="en-CA" dirty="0"/>
          </a:p>
        </p:txBody>
      </p:sp>
      <p:sp>
        <p:nvSpPr>
          <p:cNvPr id="3" name="Content Placeholder 2"/>
          <p:cNvSpPr>
            <a:spLocks noGrp="1"/>
          </p:cNvSpPr>
          <p:nvPr>
            <p:ph idx="1"/>
          </p:nvPr>
        </p:nvSpPr>
        <p:spPr/>
        <p:txBody>
          <a:bodyPr>
            <a:normAutofit/>
          </a:bodyPr>
          <a:lstStyle/>
          <a:p>
            <a:r>
              <a:rPr lang="en-US" dirty="0" smtClean="0"/>
              <a:t>adding new elements to an array is a simple matter of assigning them based on a new index</a:t>
            </a:r>
          </a:p>
          <a:p>
            <a:pPr>
              <a:buNone/>
            </a:pP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var</a:t>
            </a:r>
            <a:r>
              <a:rPr lang="en-US" sz="2400" dirty="0" smtClean="0">
                <a:solidFill>
                  <a:schemeClr val="bg1"/>
                </a:solidFill>
                <a:latin typeface="Consolas" pitchFamily="49" charset="0"/>
                <a:cs typeface="Consolas" pitchFamily="49" charset="0"/>
              </a:rPr>
              <a:t> a = </a:t>
            </a:r>
            <a:r>
              <a:rPr lang="en-US" sz="2400" b="1" dirty="0" smtClean="0">
                <a:solidFill>
                  <a:schemeClr val="bg1"/>
                </a:solidFill>
                <a:latin typeface="Consolas" pitchFamily="49" charset="0"/>
                <a:cs typeface="Consolas" pitchFamily="49" charset="0"/>
              </a:rPr>
              <a:t>[]</a:t>
            </a:r>
            <a:r>
              <a:rPr lang="en-US" sz="2400" dirty="0" smtClean="0">
                <a:solidFill>
                  <a:schemeClr val="bg1"/>
                </a:solidFill>
                <a:latin typeface="Consolas" pitchFamily="49" charset="0"/>
                <a:cs typeface="Consolas" pitchFamily="49" charset="0"/>
              </a:rPr>
              <a:t>;      // array a is empty</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a[1] = "cat";   </a:t>
            </a:r>
          </a:p>
          <a:p>
            <a:pPr>
              <a:buNone/>
            </a:pPr>
            <a:r>
              <a:rPr lang="en-US" sz="2400" dirty="0" smtClean="0">
                <a:solidFill>
                  <a:schemeClr val="bg1"/>
                </a:solidFill>
                <a:latin typeface="Consolas" pitchFamily="49" charset="0"/>
                <a:cs typeface="Consolas" pitchFamily="49" charset="0"/>
              </a:rPr>
              <a:t>               // index 0 element is undefined</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a[3] = "dog";</a:t>
            </a:r>
          </a:p>
          <a:p>
            <a:pPr>
              <a:buNone/>
            </a:pPr>
            <a:r>
              <a:rPr lang="en-US" sz="2400" dirty="0" smtClean="0">
                <a:solidFill>
                  <a:schemeClr val="bg1"/>
                </a:solidFill>
                <a:latin typeface="Consolas" pitchFamily="49" charset="0"/>
                <a:cs typeface="Consolas" pitchFamily="49" charset="0"/>
              </a:rPr>
              <a:t>        // array a is length 4 but elements at </a:t>
            </a:r>
            <a:r>
              <a:rPr lang="en-CA" sz="2400" dirty="0" smtClean="0">
                <a:solidFill>
                  <a:schemeClr val="bg1"/>
                </a:solidFill>
                <a:latin typeface="Consolas" pitchFamily="49" charset="0"/>
                <a:cs typeface="Consolas" pitchFamily="49" charset="0"/>
              </a:rPr>
              <a:t/>
            </a:r>
            <a:br>
              <a:rPr lang="en-CA" sz="2400" dirty="0" smtClean="0">
                <a:solidFill>
                  <a:schemeClr val="bg1"/>
                </a:solidFill>
                <a:latin typeface="Consolas" pitchFamily="49" charset="0"/>
                <a:cs typeface="Consolas" pitchFamily="49" charset="0"/>
              </a:rPr>
            </a:br>
            <a:r>
              <a:rPr lang="en-CA" sz="2400" dirty="0" smtClean="0">
                <a:solidFill>
                  <a:schemeClr val="bg1"/>
                </a:solidFill>
                <a:latin typeface="Consolas" pitchFamily="49" charset="0"/>
                <a:cs typeface="Consolas" pitchFamily="49" charset="0"/>
              </a:rPr>
              <a:t>      //  index 0 and 2 are undefined.</a:t>
            </a:r>
            <a:endParaRPr lang="en-US" sz="2400" dirty="0" smtClean="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149</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a:ln/>
        </p:spPr>
        <p:txBody>
          <a:bodyPr/>
          <a:lstStyle/>
          <a:p>
            <a:r>
              <a:rPr lang="en-US"/>
              <a:t>JavaScript and HTML</a:t>
            </a:r>
          </a:p>
        </p:txBody>
      </p:sp>
      <p:sp>
        <p:nvSpPr>
          <p:cNvPr id="50179" name="Rectangle 3"/>
          <p:cNvSpPr>
            <a:spLocks noGrp="1" noChangeArrowheads="1"/>
          </p:cNvSpPr>
          <p:nvPr>
            <p:ph idx="1"/>
          </p:nvPr>
        </p:nvSpPr>
        <p:spPr>
          <a:xfrm>
            <a:off x="457200" y="1268760"/>
            <a:ext cx="8229600" cy="5040560"/>
          </a:xfrm>
          <a:noFill/>
          <a:ln/>
        </p:spPr>
        <p:txBody>
          <a:bodyPr>
            <a:normAutofit fontScale="92500" lnSpcReduction="10000"/>
          </a:bodyPr>
          <a:lstStyle/>
          <a:p>
            <a:r>
              <a:rPr lang="en-US" dirty="0"/>
              <a:t>where to place the JavaScript code </a:t>
            </a:r>
            <a:r>
              <a:rPr lang="en-US" dirty="0" smtClean="0"/>
              <a:t>within the HTML document?</a:t>
            </a:r>
            <a:endParaRPr lang="en-US" dirty="0"/>
          </a:p>
          <a:p>
            <a:r>
              <a:rPr lang="en-US" dirty="0"/>
              <a:t>JavaScript programs can be included anywhere in the header or body of </a:t>
            </a:r>
            <a:r>
              <a:rPr lang="en-US" dirty="0" smtClean="0"/>
              <a:t>the HTML </a:t>
            </a:r>
            <a:endParaRPr lang="en-US" dirty="0"/>
          </a:p>
          <a:p>
            <a:r>
              <a:rPr lang="en-US" dirty="0" smtClean="0"/>
              <a:t>if there is JavaScript to execute prior to the HTML page rendering, then place it in the HTML header</a:t>
            </a:r>
          </a:p>
          <a:p>
            <a:r>
              <a:rPr lang="en-US" dirty="0" smtClean="0"/>
              <a:t>JavaScript can be defined anywhere within the HTML body if JavaScript functionality is appropriate for that part of the HTML</a:t>
            </a:r>
          </a:p>
          <a:p>
            <a:pPr lvl="1"/>
            <a:r>
              <a:rPr lang="en-US" dirty="0" smtClean="0"/>
              <a:t>form validation of user entered data , mouse hover, or</a:t>
            </a:r>
            <a:r>
              <a:rPr lang="en-US" dirty="0"/>
              <a:t> </a:t>
            </a:r>
            <a:r>
              <a:rPr lang="en-US" dirty="0" smtClean="0"/>
              <a:t>DHTML (dynamic HTML)</a:t>
            </a:r>
          </a:p>
        </p:txBody>
      </p:sp>
      <p:sp>
        <p:nvSpPr>
          <p:cNvPr id="4" name="Slide Number Placeholder 5"/>
          <p:cNvSpPr>
            <a:spLocks noGrp="1"/>
          </p:cNvSpPr>
          <p:nvPr>
            <p:ph type="sldNum" sz="quarter" idx="12"/>
          </p:nvPr>
        </p:nvSpPr>
        <p:spPr/>
        <p:txBody>
          <a:bodyPr/>
          <a:lstStyle/>
          <a:p>
            <a:fld id="{8EC4ED04-21E2-40EA-A51B-B5ECE0019300}" type="slidenum">
              <a:rPr lang="en-US"/>
              <a:pPr/>
              <a:t>15</a:t>
            </a:fld>
            <a:endParaRPr lang="en-US"/>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611560" y="3140968"/>
            <a:ext cx="7848872" cy="252028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index</a:t>
            </a:r>
            <a:endParaRPr lang="en-CA" dirty="0"/>
          </a:p>
        </p:txBody>
      </p:sp>
      <p:sp>
        <p:nvSpPr>
          <p:cNvPr id="3" name="Content Placeholder 2"/>
          <p:cNvSpPr>
            <a:spLocks noGrp="1"/>
          </p:cNvSpPr>
          <p:nvPr>
            <p:ph idx="1"/>
          </p:nvPr>
        </p:nvSpPr>
        <p:spPr/>
        <p:txBody>
          <a:bodyPr>
            <a:normAutofit/>
          </a:bodyPr>
          <a:lstStyle/>
          <a:p>
            <a:r>
              <a:rPr lang="en-US" dirty="0" smtClean="0"/>
              <a:t>adding new elements to an array using a non-integer index causes a new property for the array, instead of an array element</a:t>
            </a:r>
          </a:p>
          <a:p>
            <a:pPr>
              <a:buNone/>
            </a:pP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var</a:t>
            </a:r>
            <a:r>
              <a:rPr lang="en-US" sz="2400" dirty="0" smtClean="0">
                <a:solidFill>
                  <a:schemeClr val="bg1"/>
                </a:solidFill>
                <a:latin typeface="Consolas" pitchFamily="49" charset="0"/>
                <a:cs typeface="Consolas" pitchFamily="49" charset="0"/>
              </a:rPr>
              <a:t> a = </a:t>
            </a:r>
            <a:r>
              <a:rPr lang="en-US" sz="2400" b="1" dirty="0" smtClean="0">
                <a:solidFill>
                  <a:schemeClr val="bg1"/>
                </a:solidFill>
                <a:latin typeface="Consolas" pitchFamily="49" charset="0"/>
                <a:cs typeface="Consolas" pitchFamily="49" charset="0"/>
              </a:rPr>
              <a:t>[]</a:t>
            </a:r>
            <a:r>
              <a:rPr lang="en-US" sz="2400" dirty="0" smtClean="0">
                <a:solidFill>
                  <a:schemeClr val="bg1"/>
                </a:solidFill>
                <a:latin typeface="Consolas" pitchFamily="49" charset="0"/>
                <a:cs typeface="Consolas" pitchFamily="49" charset="0"/>
              </a:rPr>
              <a:t>;      // </a:t>
            </a:r>
            <a:r>
              <a:rPr lang="en-US" sz="2400" dirty="0" smtClean="0">
                <a:solidFill>
                  <a:schemeClr val="bg1"/>
                </a:solidFill>
                <a:cs typeface="Consolas" pitchFamily="49" charset="0"/>
              </a:rPr>
              <a:t>array a is empty</a:t>
            </a:r>
            <a:r>
              <a:rPr lang="en-US" sz="2400" dirty="0" smtClean="0">
                <a:solidFill>
                  <a:schemeClr val="bg1"/>
                </a:solidFill>
                <a:latin typeface="Consolas" pitchFamily="49" charset="0"/>
                <a:cs typeface="Consolas" pitchFamily="49" charset="0"/>
              </a:rPr>
              <a:t/>
            </a:r>
            <a:br>
              <a:rPr lang="en-US" sz="2400" dirty="0" smtClean="0">
                <a:solidFill>
                  <a:schemeClr val="bg1"/>
                </a:solidFill>
                <a:latin typeface="Consolas" pitchFamily="49" charset="0"/>
                <a:cs typeface="Consolas" pitchFamily="49" charset="0"/>
              </a:rPr>
            </a:br>
            <a:r>
              <a:rPr lang="en-US" sz="2400" dirty="0" smtClean="0">
                <a:solidFill>
                  <a:schemeClr val="bg1"/>
                </a:solidFill>
                <a:latin typeface="Consolas" pitchFamily="49" charset="0"/>
                <a:cs typeface="Consolas" pitchFamily="49" charset="0"/>
              </a:rPr>
              <a:t>a[1.5] = "clip"; // </a:t>
            </a:r>
            <a:r>
              <a:rPr lang="en-US" sz="2400" dirty="0" smtClean="0">
                <a:solidFill>
                  <a:schemeClr val="bg1"/>
                </a:solidFill>
                <a:cs typeface="Consolas" pitchFamily="49" charset="0"/>
              </a:rPr>
              <a:t>legal, but no element </a:t>
            </a:r>
          </a:p>
          <a:p>
            <a:pPr>
              <a:buNone/>
            </a:pPr>
            <a:r>
              <a:rPr lang="en-US" sz="2400" dirty="0" smtClean="0">
                <a:solidFill>
                  <a:schemeClr val="bg1"/>
                </a:solidFill>
                <a:latin typeface="Consolas" pitchFamily="49" charset="0"/>
                <a:cs typeface="Consolas" pitchFamily="49" charset="0"/>
              </a:rPr>
              <a:t>  if ( </a:t>
            </a:r>
            <a:r>
              <a:rPr lang="en-US" sz="2400" dirty="0" err="1" smtClean="0">
                <a:solidFill>
                  <a:schemeClr val="bg1"/>
                </a:solidFill>
                <a:latin typeface="Consolas" pitchFamily="49" charset="0"/>
                <a:cs typeface="Consolas" pitchFamily="49" charset="0"/>
              </a:rPr>
              <a:t>a.hasOwnProperty</a:t>
            </a:r>
            <a:r>
              <a:rPr lang="en-US" sz="2400" dirty="0" smtClean="0">
                <a:solidFill>
                  <a:schemeClr val="bg1"/>
                </a:solidFill>
                <a:latin typeface="Consolas" pitchFamily="49" charset="0"/>
                <a:cs typeface="Consolas" pitchFamily="49" charset="0"/>
              </a:rPr>
              <a:t>[1.5] ) {</a:t>
            </a:r>
          </a:p>
          <a:p>
            <a:pPr>
              <a:buNone/>
            </a:pP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document.write</a:t>
            </a:r>
            <a:r>
              <a:rPr lang="en-US" sz="2400" dirty="0" smtClean="0">
                <a:solidFill>
                  <a:schemeClr val="bg1"/>
                </a:solidFill>
                <a:latin typeface="Consolas" pitchFamily="49" charset="0"/>
                <a:cs typeface="Consolas" pitchFamily="49" charset="0"/>
              </a:rPr>
              <a:t>("property is set");</a:t>
            </a:r>
          </a:p>
          <a:p>
            <a:pPr>
              <a:buNone/>
            </a:pPr>
            <a:r>
              <a:rPr lang="en-US" sz="2400" dirty="0" smtClean="0">
                <a:solidFill>
                  <a:schemeClr val="bg1"/>
                </a:solidFill>
                <a:latin typeface="Consolas" pitchFamily="49" charset="0"/>
                <a:cs typeface="Consolas" pitchFamily="49" charset="0"/>
              </a:rPr>
              <a:t>  }</a:t>
            </a:r>
          </a:p>
          <a:p>
            <a:pPr>
              <a:buNone/>
            </a:pPr>
            <a:r>
              <a:rPr lang="en-US" sz="2400" dirty="0" smtClean="0">
                <a:solidFill>
                  <a:schemeClr val="bg1"/>
                </a:solidFill>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06B5975B-265B-4329-BBA9-397B0FF963AC}" type="slidenum">
              <a:rPr lang="en-US" smtClean="0"/>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67544" y="3645024"/>
            <a:ext cx="7996882" cy="216024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splice</a:t>
            </a:r>
            <a:endParaRPr lang="en-CA" dirty="0"/>
          </a:p>
        </p:txBody>
      </p:sp>
      <p:sp>
        <p:nvSpPr>
          <p:cNvPr id="3" name="Content Placeholder 2"/>
          <p:cNvSpPr>
            <a:spLocks noGrp="1"/>
          </p:cNvSpPr>
          <p:nvPr>
            <p:ph idx="1"/>
          </p:nvPr>
        </p:nvSpPr>
        <p:spPr/>
        <p:txBody>
          <a:bodyPr/>
          <a:lstStyle/>
          <a:p>
            <a:r>
              <a:rPr lang="en-US" dirty="0" smtClean="0"/>
              <a:t>removing an element from an array requires the </a:t>
            </a:r>
            <a:r>
              <a:rPr lang="en-US" dirty="0" smtClean="0">
                <a:latin typeface="Consolas" pitchFamily="49" charset="0"/>
                <a:cs typeface="Consolas" pitchFamily="49" charset="0"/>
              </a:rPr>
              <a:t>splice</a:t>
            </a:r>
            <a:r>
              <a:rPr lang="en-US" dirty="0" smtClean="0"/>
              <a:t> function</a:t>
            </a:r>
          </a:p>
          <a:p>
            <a:pPr>
              <a:buNone/>
            </a:pPr>
            <a:r>
              <a:rPr lang="en-US" dirty="0" smtClean="0"/>
              <a:t>    </a:t>
            </a:r>
            <a:r>
              <a:rPr lang="en-US" sz="2800" dirty="0" smtClean="0"/>
              <a:t>   </a:t>
            </a:r>
            <a:r>
              <a:rPr lang="en-US" sz="2800" i="1" dirty="0" err="1" smtClean="0"/>
              <a:t>array_name</a:t>
            </a:r>
            <a:r>
              <a:rPr lang="en-US" sz="2800" dirty="0" err="1" smtClean="0"/>
              <a:t>.splice</a:t>
            </a:r>
            <a:r>
              <a:rPr lang="en-US" sz="2800" dirty="0" smtClean="0"/>
              <a:t>( </a:t>
            </a:r>
            <a:r>
              <a:rPr lang="en-US" sz="2800" i="1" dirty="0" smtClean="0"/>
              <a:t>index</a:t>
            </a:r>
            <a:r>
              <a:rPr lang="en-US" sz="2800" dirty="0" smtClean="0"/>
              <a:t>, </a:t>
            </a:r>
            <a:r>
              <a:rPr lang="en-US" sz="2800" i="1" dirty="0" smtClean="0"/>
              <a:t>number of elements</a:t>
            </a:r>
            <a:r>
              <a:rPr lang="en-US" sz="2800" dirty="0" smtClean="0"/>
              <a:t>)</a:t>
            </a:r>
          </a:p>
          <a:p>
            <a:pPr>
              <a:buNone/>
            </a:pPr>
            <a:endParaRPr lang="en-US" dirty="0" smtClean="0"/>
          </a:p>
          <a:p>
            <a:pPr>
              <a:buNone/>
            </a:pPr>
            <a:r>
              <a:rPr lang="en-US" sz="20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var</a:t>
            </a:r>
            <a:r>
              <a:rPr lang="en-US" sz="2400" dirty="0" smtClean="0">
                <a:solidFill>
                  <a:schemeClr val="bg1"/>
                </a:solidFill>
                <a:latin typeface="Consolas" pitchFamily="49" charset="0"/>
                <a:cs typeface="Consolas" pitchFamily="49" charset="0"/>
              </a:rPr>
              <a:t> a = [ "cat", "and", "dog" ];</a:t>
            </a:r>
          </a:p>
          <a:p>
            <a:pPr>
              <a:buNone/>
            </a:pPr>
            <a:r>
              <a:rPr lang="en-US" sz="2400" dirty="0" smtClean="0">
                <a:solidFill>
                  <a:schemeClr val="bg1"/>
                </a:solidFill>
                <a:latin typeface="Consolas" pitchFamily="49" charset="0"/>
                <a:cs typeface="Consolas" pitchFamily="49" charset="0"/>
              </a:rPr>
              <a:t>  </a:t>
            </a:r>
            <a:r>
              <a:rPr lang="en-US" sz="2400" dirty="0" err="1" smtClean="0">
                <a:solidFill>
                  <a:schemeClr val="bg1"/>
                </a:solidFill>
                <a:latin typeface="Consolas" pitchFamily="49" charset="0"/>
                <a:cs typeface="Consolas" pitchFamily="49" charset="0"/>
              </a:rPr>
              <a:t>a.splice</a:t>
            </a:r>
            <a:r>
              <a:rPr lang="en-US" sz="2400" dirty="0" smtClean="0">
                <a:solidFill>
                  <a:schemeClr val="bg1"/>
                </a:solidFill>
                <a:latin typeface="Consolas" pitchFamily="49" charset="0"/>
                <a:cs typeface="Consolas" pitchFamily="49" charset="0"/>
              </a:rPr>
              <a:t>( 1, 1 );   // a is [ "cat", "dog" ]</a:t>
            </a:r>
            <a:endParaRPr lang="en-CA" sz="2400"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array - delete</a:t>
            </a:r>
            <a:endParaRPr lang="en-CA" dirty="0"/>
          </a:p>
        </p:txBody>
      </p:sp>
      <p:sp>
        <p:nvSpPr>
          <p:cNvPr id="3" name="Content Placeholder 2"/>
          <p:cNvSpPr>
            <a:spLocks noGrp="1"/>
          </p:cNvSpPr>
          <p:nvPr>
            <p:ph idx="1"/>
          </p:nvPr>
        </p:nvSpPr>
        <p:spPr/>
        <p:txBody>
          <a:bodyPr/>
          <a:lstStyle/>
          <a:p>
            <a:r>
              <a:rPr lang="en-CA" dirty="0" smtClean="0"/>
              <a:t>the </a:t>
            </a:r>
            <a:r>
              <a:rPr lang="en-CA" dirty="0" smtClean="0">
                <a:latin typeface="Consolas" pitchFamily="49" charset="0"/>
                <a:cs typeface="Consolas" pitchFamily="49" charset="0"/>
              </a:rPr>
              <a:t>delete</a:t>
            </a:r>
            <a:r>
              <a:rPr lang="en-CA" dirty="0" smtClean="0"/>
              <a:t> keyword can be used to swap an array element value with </a:t>
            </a:r>
            <a:r>
              <a:rPr lang="en-CA" dirty="0" smtClean="0">
                <a:latin typeface="Consolas" pitchFamily="49" charset="0"/>
                <a:cs typeface="Consolas" pitchFamily="49" charset="0"/>
              </a:rPr>
              <a:t>undefined</a:t>
            </a:r>
          </a:p>
          <a:p>
            <a:r>
              <a:rPr lang="en-CA" dirty="0" smtClean="0"/>
              <a:t>using </a:t>
            </a:r>
            <a:r>
              <a:rPr lang="en-CA" dirty="0" smtClean="0">
                <a:latin typeface="Consolas" pitchFamily="49" charset="0"/>
                <a:cs typeface="Consolas" pitchFamily="49" charset="0"/>
              </a:rPr>
              <a:t>delete</a:t>
            </a:r>
            <a:r>
              <a:rPr lang="en-CA" dirty="0" smtClean="0"/>
              <a:t> in this way does not remove the element itself or shorten the array</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152</a:t>
            </a:fld>
            <a:endParaRPr lang="en-US"/>
          </a:p>
        </p:txBody>
      </p:sp>
      <p:sp>
        <p:nvSpPr>
          <p:cNvPr id="5" name="Rectangle 4"/>
          <p:cNvSpPr>
            <a:spLocks noChangeArrowheads="1"/>
          </p:cNvSpPr>
          <p:nvPr/>
        </p:nvSpPr>
        <p:spPr bwMode="auto">
          <a:xfrm>
            <a:off x="467544" y="3717032"/>
            <a:ext cx="7996882" cy="237626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10" name="Content Placeholder 2"/>
          <p:cNvSpPr txBox="1">
            <a:spLocks/>
          </p:cNvSpPr>
          <p:nvPr/>
        </p:nvSpPr>
        <p:spPr>
          <a:xfrm>
            <a:off x="467544" y="3789040"/>
            <a:ext cx="8229600" cy="2337123"/>
          </a:xfrm>
          <a:prstGeom prst="rect">
            <a:avLst/>
          </a:prstGeom>
        </p:spPr>
        <p:txBody>
          <a:bodyPr vert="horz" lIns="91440" tIns="45720" rIns="91440" bIns="45720" rtlCol="0">
            <a:normAutofit/>
          </a:bodyPr>
          <a:lstStyle/>
          <a:p>
            <a:pPr marL="342900" lvl="0" indent="-342900" eaLnBrk="1" fontAlgn="auto" hangingPunct="1">
              <a:spcBef>
                <a:spcPct val="20000"/>
              </a:spcBef>
              <a:spcAft>
                <a:spcPts val="0"/>
              </a:spcAft>
            </a:pP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t>
            </a:r>
            <a:r>
              <a:rPr kumimoji="0" lang="en-US" sz="2800" b="0" i="0" u="none" strike="noStrike" kern="1200" cap="none" spc="0" normalizeH="0" baseline="0" noProof="0" dirty="0" err="1" smtClean="0">
                <a:ln>
                  <a:noFill/>
                </a:ln>
                <a:solidFill>
                  <a:schemeClr val="bg1"/>
                </a:solidFill>
                <a:effectLst/>
                <a:uLnTx/>
                <a:uFillTx/>
                <a:latin typeface="Consolas" pitchFamily="49" charset="0"/>
                <a:ea typeface="+mn-ea"/>
                <a:cs typeface="Consolas" pitchFamily="49" charset="0"/>
              </a:rPr>
              <a:t>var</a:t>
            </a: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 = ["sun", "moon</a:t>
            </a:r>
            <a:r>
              <a:rPr lang="en-US" sz="2800" dirty="0" smtClean="0">
                <a:solidFill>
                  <a:schemeClr val="bg1"/>
                </a:solidFill>
                <a:latin typeface="Consolas" pitchFamily="49" charset="0"/>
                <a:cs typeface="Consolas" pitchFamily="49" charset="0"/>
              </a:rPr>
              <a:t>", "earth"];</a:t>
            </a: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a:r>
            <a:b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b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delete a[1];</a:t>
            </a:r>
          </a:p>
          <a:p>
            <a:pPr marL="342900" lvl="0" indent="-342900" eaLnBrk="1" fontAlgn="auto" hangingPunct="1">
              <a:spcBef>
                <a:spcPct val="20000"/>
              </a:spcBef>
              <a:spcAft>
                <a:spcPts val="0"/>
              </a:spcAft>
            </a:pPr>
            <a:r>
              <a:rPr kumimoji="0" lang="en-US" sz="28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rPr>
              <a:t>          // </a:t>
            </a:r>
            <a:r>
              <a:rPr kumimoji="0" lang="en-US" sz="2800" b="0" i="0" u="none" strike="noStrike" kern="1200" cap="none" spc="0" normalizeH="0" baseline="0" noProof="0" dirty="0" smtClean="0">
                <a:ln>
                  <a:noFill/>
                </a:ln>
                <a:solidFill>
                  <a:schemeClr val="bg1"/>
                </a:solidFill>
                <a:effectLst/>
                <a:uLnTx/>
                <a:uFillTx/>
                <a:latin typeface="+mn-lt"/>
                <a:ea typeface="+mn-ea"/>
                <a:cs typeface="Consolas" pitchFamily="49" charset="0"/>
              </a:rPr>
              <a:t>a </a:t>
            </a:r>
            <a:r>
              <a:rPr lang="en-US" sz="2800" dirty="0" smtClean="0">
                <a:solidFill>
                  <a:schemeClr val="bg1"/>
                </a:solidFill>
                <a:latin typeface="+mn-lt"/>
                <a:cs typeface="Consolas" pitchFamily="49" charset="0"/>
              </a:rPr>
              <a:t>is </a:t>
            </a:r>
            <a:r>
              <a:rPr lang="en-US" sz="2800" dirty="0" smtClean="0">
                <a:solidFill>
                  <a:schemeClr val="bg1"/>
                </a:solidFill>
                <a:latin typeface="Consolas" pitchFamily="49" charset="0"/>
                <a:cs typeface="Consolas" pitchFamily="49" charset="0"/>
              </a:rPr>
              <a:t>"sun",,"</a:t>
            </a:r>
            <a:r>
              <a:rPr kumimoji="0" lang="en-US" sz="2800" b="0" i="0" u="none" strike="noStrike" kern="1200" cap="none" spc="0" normalizeH="0" noProof="0" dirty="0" smtClean="0">
                <a:ln>
                  <a:noFill/>
                </a:ln>
                <a:solidFill>
                  <a:schemeClr val="bg1"/>
                </a:solidFill>
                <a:effectLst/>
                <a:uLnTx/>
                <a:uFillTx/>
                <a:latin typeface="Consolas" pitchFamily="49" charset="0"/>
                <a:ea typeface="+mn-ea"/>
                <a:cs typeface="Consolas" pitchFamily="49" charset="0"/>
              </a:rPr>
              <a:t>earth</a:t>
            </a:r>
            <a:r>
              <a:rPr lang="en-US" sz="2800" dirty="0" smtClean="0">
                <a:solidFill>
                  <a:schemeClr val="bg1"/>
                </a:solidFill>
                <a:latin typeface="Consolas" pitchFamily="49" charset="0"/>
                <a:cs typeface="Consolas" pitchFamily="49" charset="0"/>
              </a:rPr>
              <a:t>"</a:t>
            </a:r>
          </a:p>
          <a:p>
            <a:pPr marL="342900" lvl="0" indent="-342900" eaLnBrk="1" fontAlgn="auto" hangingPunct="1">
              <a:spcBef>
                <a:spcPct val="20000"/>
              </a:spcBef>
              <a:spcAft>
                <a:spcPts val="0"/>
              </a:spcAft>
            </a:pPr>
            <a:r>
              <a:rPr lang="en-CA" sz="2800" dirty="0">
                <a:solidFill>
                  <a:schemeClr val="bg1"/>
                </a:solidFill>
                <a:latin typeface="Consolas" pitchFamily="49" charset="0"/>
                <a:cs typeface="Consolas" pitchFamily="49" charset="0"/>
              </a:rPr>
              <a:t> </a:t>
            </a:r>
            <a:r>
              <a:rPr lang="en-CA" sz="2800" dirty="0" smtClean="0">
                <a:solidFill>
                  <a:schemeClr val="bg1"/>
                </a:solidFill>
                <a:latin typeface="Consolas" pitchFamily="49" charset="0"/>
                <a:cs typeface="Consolas" pitchFamily="49" charset="0"/>
              </a:rPr>
              <a:t>         // </a:t>
            </a:r>
            <a:r>
              <a:rPr lang="en-CA" sz="2800" dirty="0" smtClean="0">
                <a:solidFill>
                  <a:schemeClr val="bg1"/>
                </a:solidFill>
                <a:latin typeface="+mn-lt"/>
                <a:cs typeface="Consolas" pitchFamily="49" charset="0"/>
              </a:rPr>
              <a:t>length of a is still 3</a:t>
            </a:r>
            <a:endParaRPr kumimoji="0" lang="en-CA" sz="2800" b="0" i="0" u="none" strike="noStrike" kern="1200" cap="none" spc="0" normalizeH="0" baseline="0" noProof="0" dirty="0" smtClean="0">
              <a:ln>
                <a:noFill/>
              </a:ln>
              <a:solidFill>
                <a:schemeClr val="bg1"/>
              </a:solidFill>
              <a:effectLst/>
              <a:uLnTx/>
              <a:uFillTx/>
              <a:latin typeface="+mn-lt"/>
              <a:ea typeface="+mn-ea"/>
              <a:cs typeface="Consolas" pitchFamily="49" charset="0"/>
            </a:endParaRP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67544" y="2996952"/>
            <a:ext cx="8212906" cy="237626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push</a:t>
            </a:r>
            <a:endParaRPr lang="en-CA" dirty="0"/>
          </a:p>
        </p:txBody>
      </p:sp>
      <p:sp>
        <p:nvSpPr>
          <p:cNvPr id="3" name="Content Placeholder 2"/>
          <p:cNvSpPr>
            <a:spLocks noGrp="1"/>
          </p:cNvSpPr>
          <p:nvPr>
            <p:ph idx="1"/>
          </p:nvPr>
        </p:nvSpPr>
        <p:spPr>
          <a:xfrm>
            <a:off x="457200" y="1340768"/>
            <a:ext cx="8229600" cy="4785395"/>
          </a:xfrm>
        </p:spPr>
        <p:txBody>
          <a:bodyPr/>
          <a:lstStyle/>
          <a:p>
            <a:r>
              <a:rPr lang="en-US" dirty="0" smtClean="0"/>
              <a:t>another way to add new elements to an array in JavaScript is to use the array’s </a:t>
            </a:r>
            <a:r>
              <a:rPr lang="en-US" sz="2800" dirty="0" smtClean="0">
                <a:latin typeface="Consolas" pitchFamily="49" charset="0"/>
                <a:cs typeface="Consolas" pitchFamily="49" charset="0"/>
              </a:rPr>
              <a:t>push</a:t>
            </a:r>
            <a:r>
              <a:rPr lang="en-US" sz="2800" dirty="0" smtClean="0"/>
              <a:t> </a:t>
            </a:r>
            <a:r>
              <a:rPr lang="en-US" dirty="0" smtClean="0"/>
              <a:t>function</a:t>
            </a:r>
          </a:p>
          <a:p>
            <a:r>
              <a:rPr lang="en-US" dirty="0" smtClean="0"/>
              <a:t>elements are always added to the end </a:t>
            </a:r>
          </a:p>
          <a:p>
            <a:pPr>
              <a:buNone/>
            </a:pPr>
            <a:r>
              <a:rPr lang="en-US" dirty="0" smtClean="0">
                <a:solidFill>
                  <a:schemeClr val="bg1"/>
                </a:solidFill>
              </a:rPr>
              <a:t>      </a:t>
            </a:r>
            <a:r>
              <a:rPr lang="en-US" sz="2800" dirty="0" err="1" smtClean="0">
                <a:solidFill>
                  <a:schemeClr val="bg1"/>
                </a:solidFill>
                <a:latin typeface="Consolas" pitchFamily="49" charset="0"/>
                <a:cs typeface="Consolas" pitchFamily="49" charset="0"/>
              </a:rPr>
              <a:t>var</a:t>
            </a:r>
            <a:r>
              <a:rPr lang="en-US" sz="2800" dirty="0" smtClean="0">
                <a:solidFill>
                  <a:schemeClr val="bg1"/>
                </a:solidFill>
                <a:latin typeface="Consolas" pitchFamily="49" charset="0"/>
                <a:cs typeface="Consolas" pitchFamily="49" charset="0"/>
              </a:rPr>
              <a:t> a = ["cat", "and"];</a:t>
            </a:r>
            <a:br>
              <a:rPr lang="en-US" sz="2800" dirty="0" smtClean="0">
                <a:solidFill>
                  <a:schemeClr val="bg1"/>
                </a:solidFill>
                <a:latin typeface="Consolas" pitchFamily="49" charset="0"/>
                <a:cs typeface="Consolas" pitchFamily="49" charset="0"/>
              </a:rPr>
            </a:b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a.push</a:t>
            </a:r>
            <a:r>
              <a:rPr lang="en-US" sz="2800" dirty="0" smtClean="0">
                <a:solidFill>
                  <a:schemeClr val="bg1"/>
                </a:solidFill>
                <a:latin typeface="Consolas" pitchFamily="49" charset="0"/>
                <a:cs typeface="Consolas" pitchFamily="49" charset="0"/>
              </a:rPr>
              <a:t>("the");</a:t>
            </a:r>
          </a:p>
          <a:p>
            <a:pPr>
              <a:buNone/>
            </a:pP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a.push</a:t>
            </a:r>
            <a:r>
              <a:rPr lang="en-US" sz="2800" dirty="0" smtClean="0">
                <a:solidFill>
                  <a:schemeClr val="bg1"/>
                </a:solidFill>
                <a:latin typeface="Consolas" pitchFamily="49" charset="0"/>
                <a:cs typeface="Consolas" pitchFamily="49" charset="0"/>
              </a:rPr>
              <a:t>("dog", "story");   </a:t>
            </a:r>
            <a:br>
              <a:rPr lang="en-US" sz="2800" dirty="0" smtClean="0">
                <a:solidFill>
                  <a:schemeClr val="bg1"/>
                </a:solidFill>
                <a:latin typeface="Consolas" pitchFamily="49" charset="0"/>
                <a:cs typeface="Consolas" pitchFamily="49" charset="0"/>
              </a:rPr>
            </a:br>
            <a:r>
              <a:rPr lang="en-US" sz="2800" dirty="0" smtClean="0">
                <a:solidFill>
                  <a:schemeClr val="bg1"/>
                </a:solidFill>
                <a:latin typeface="Consolas" pitchFamily="49" charset="0"/>
                <a:cs typeface="Consolas" pitchFamily="49" charset="0"/>
              </a:rPr>
              <a:t>          // array a now has 5 elements</a:t>
            </a:r>
            <a:endParaRPr lang="en-CA" sz="2800"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153</a:t>
            </a:fld>
            <a:endParaRPr lang="en-US"/>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463550" y="2780928"/>
            <a:ext cx="7996882" cy="309634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pop</a:t>
            </a:r>
            <a:endParaRPr lang="en-CA" dirty="0"/>
          </a:p>
        </p:txBody>
      </p:sp>
      <p:sp>
        <p:nvSpPr>
          <p:cNvPr id="3" name="Content Placeholder 2"/>
          <p:cNvSpPr>
            <a:spLocks noGrp="1"/>
          </p:cNvSpPr>
          <p:nvPr>
            <p:ph idx="1"/>
          </p:nvPr>
        </p:nvSpPr>
        <p:spPr>
          <a:xfrm>
            <a:off x="457200" y="1268760"/>
            <a:ext cx="8229600" cy="4857403"/>
          </a:xfrm>
        </p:spPr>
        <p:txBody>
          <a:bodyPr/>
          <a:lstStyle/>
          <a:p>
            <a:r>
              <a:rPr lang="en-US" dirty="0" smtClean="0">
                <a:latin typeface="Consolas" pitchFamily="49" charset="0"/>
                <a:cs typeface="Consolas" pitchFamily="49" charset="0"/>
              </a:rPr>
              <a:t>pop</a:t>
            </a:r>
            <a:r>
              <a:rPr lang="en-US" dirty="0" smtClean="0"/>
              <a:t> removes the last element in an array and returns it – if the array is empty, </a:t>
            </a:r>
            <a:r>
              <a:rPr lang="en-US" dirty="0" smtClean="0">
                <a:latin typeface="Consolas" pitchFamily="49" charset="0"/>
                <a:cs typeface="Consolas" pitchFamily="49" charset="0"/>
              </a:rPr>
              <a:t>undefined</a:t>
            </a:r>
            <a:r>
              <a:rPr lang="en-US" dirty="0" smtClean="0"/>
              <a:t> is returned.</a:t>
            </a:r>
          </a:p>
          <a:p>
            <a:pPr>
              <a:buNone/>
            </a:pPr>
            <a:r>
              <a:rPr lang="en-US" dirty="0" smtClean="0">
                <a:solidFill>
                  <a:schemeClr val="bg1"/>
                </a:solidFill>
              </a:rPr>
              <a:t>      </a:t>
            </a:r>
            <a:r>
              <a:rPr lang="en-US" sz="2800" dirty="0" err="1" smtClean="0">
                <a:solidFill>
                  <a:schemeClr val="bg1"/>
                </a:solidFill>
                <a:latin typeface="Consolas" pitchFamily="49" charset="0"/>
                <a:cs typeface="Consolas" pitchFamily="49" charset="0"/>
              </a:rPr>
              <a:t>var</a:t>
            </a:r>
            <a:r>
              <a:rPr lang="en-US" sz="2800" dirty="0" smtClean="0">
                <a:solidFill>
                  <a:schemeClr val="bg1"/>
                </a:solidFill>
                <a:latin typeface="Consolas" pitchFamily="49" charset="0"/>
                <a:cs typeface="Consolas" pitchFamily="49" charset="0"/>
              </a:rPr>
              <a:t> a = ["cat", "and", "dog"];</a:t>
            </a:r>
          </a:p>
          <a:p>
            <a:pPr>
              <a:buNone/>
            </a:pPr>
            <a:r>
              <a:rPr lang="en-US" sz="2800" dirty="0" smtClean="0">
                <a:solidFill>
                  <a:schemeClr val="bg1"/>
                </a:solidFill>
                <a:latin typeface="Consolas" pitchFamily="49" charset="0"/>
                <a:cs typeface="Consolas" pitchFamily="49" charset="0"/>
              </a:rPr>
              <a:t>   </a:t>
            </a:r>
            <a:r>
              <a:rPr lang="en-US" sz="2800" dirty="0" err="1" smtClean="0">
                <a:solidFill>
                  <a:schemeClr val="bg1"/>
                </a:solidFill>
                <a:latin typeface="Consolas" pitchFamily="49" charset="0"/>
                <a:cs typeface="Consolas" pitchFamily="49" charset="0"/>
              </a:rPr>
              <a:t>var</a:t>
            </a:r>
            <a:r>
              <a:rPr lang="en-US" sz="2800" dirty="0" smtClean="0">
                <a:solidFill>
                  <a:schemeClr val="bg1"/>
                </a:solidFill>
                <a:latin typeface="Consolas" pitchFamily="49" charset="0"/>
                <a:cs typeface="Consolas" pitchFamily="49" charset="0"/>
              </a:rPr>
              <a:t> b = a.pop();</a:t>
            </a:r>
          </a:p>
          <a:p>
            <a:pPr>
              <a:buNone/>
            </a:pPr>
            <a:r>
              <a:rPr lang="en-US" sz="2800" dirty="0" smtClean="0">
                <a:solidFill>
                  <a:schemeClr val="bg1"/>
                </a:solidFill>
                <a:latin typeface="Consolas" pitchFamily="49" charset="0"/>
                <a:cs typeface="Consolas" pitchFamily="49" charset="0"/>
              </a:rPr>
              <a:t>         // array a is ["cat", "and"]</a:t>
            </a:r>
            <a:br>
              <a:rPr lang="en-US" sz="2800" dirty="0" smtClean="0">
                <a:solidFill>
                  <a:schemeClr val="bg1"/>
                </a:solidFill>
                <a:latin typeface="Consolas" pitchFamily="49" charset="0"/>
                <a:cs typeface="Consolas" pitchFamily="49" charset="0"/>
              </a:rPr>
            </a:br>
            <a:r>
              <a:rPr lang="en-US" sz="2800" dirty="0" smtClean="0">
                <a:solidFill>
                  <a:schemeClr val="bg1"/>
                </a:solidFill>
                <a:latin typeface="Consolas" pitchFamily="49" charset="0"/>
                <a:cs typeface="Consolas" pitchFamily="49" charset="0"/>
              </a:rPr>
              <a:t>       //  b is "dog"</a:t>
            </a:r>
            <a:endParaRPr lang="en-CA" sz="2800"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154</a:t>
            </a:fld>
            <a:endParaRPr lang="en-US"/>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array - reverse</a:t>
            </a:r>
            <a:endParaRPr lang="en-CA" dirty="0"/>
          </a:p>
        </p:txBody>
      </p:sp>
      <p:sp>
        <p:nvSpPr>
          <p:cNvPr id="3" name="Content Placeholder 2"/>
          <p:cNvSpPr>
            <a:spLocks noGrp="1"/>
          </p:cNvSpPr>
          <p:nvPr>
            <p:ph idx="1"/>
          </p:nvPr>
        </p:nvSpPr>
        <p:spPr/>
        <p:txBody>
          <a:bodyPr/>
          <a:lstStyle/>
          <a:p>
            <a:r>
              <a:rPr lang="en-CA" dirty="0" smtClean="0"/>
              <a:t>the </a:t>
            </a:r>
            <a:r>
              <a:rPr lang="en-CA" dirty="0" smtClean="0">
                <a:latin typeface="Consolas" pitchFamily="49" charset="0"/>
                <a:cs typeface="Consolas" pitchFamily="49" charset="0"/>
              </a:rPr>
              <a:t>reverse</a:t>
            </a:r>
            <a:r>
              <a:rPr lang="en-CA" dirty="0" smtClean="0"/>
              <a:t> method moves all the elements in the array into reverse order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155</a:t>
            </a:fld>
            <a:endParaRPr lang="en-US"/>
          </a:p>
        </p:txBody>
      </p:sp>
      <p:sp>
        <p:nvSpPr>
          <p:cNvPr id="5" name="Rectangle 4"/>
          <p:cNvSpPr>
            <a:spLocks noChangeArrowheads="1"/>
          </p:cNvSpPr>
          <p:nvPr/>
        </p:nvSpPr>
        <p:spPr bwMode="auto">
          <a:xfrm>
            <a:off x="467544" y="3068960"/>
            <a:ext cx="7996882" cy="3096344"/>
          </a:xfrm>
          <a:prstGeom prst="rect">
            <a:avLst/>
          </a:prstGeom>
          <a:solidFill>
            <a:schemeClr val="accent1"/>
          </a:solidFill>
          <a:ln w="12700">
            <a:solidFill>
              <a:schemeClr val="tx1"/>
            </a:solidFill>
            <a:miter lim="800000"/>
            <a:headEnd/>
            <a:tailEnd/>
          </a:ln>
          <a:effectLst/>
        </p:spPr>
        <p:txBody>
          <a:bodyPr wrap="none" anchor="ctr"/>
          <a:lstStyle/>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batman =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West</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Keaton</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Kilmer</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br>
              <a:rPr lang="en-CA" dirty="0" smtClean="0">
                <a:latin typeface="Consolas" pitchFamily="49" charset="0"/>
                <a:cs typeface="Consolas" pitchFamily="49" charset="0"/>
              </a:rPr>
            </a:b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Clooney</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Bale</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a:t>
            </a:r>
          </a:p>
          <a:p>
            <a:r>
              <a:rPr lang="en-CA" dirty="0" err="1" smtClean="0">
                <a:latin typeface="Consolas" pitchFamily="49" charset="0"/>
                <a:cs typeface="Consolas" pitchFamily="49" charset="0"/>
              </a:rPr>
              <a:t>batman.reverse</a:t>
            </a:r>
            <a:r>
              <a:rPr lang="en-CA" dirty="0" smtClean="0">
                <a:latin typeface="Consolas" pitchFamily="49" charset="0"/>
                <a:cs typeface="Consolas" pitchFamily="49" charset="0"/>
              </a:rPr>
              <a:t>();</a:t>
            </a:r>
          </a:p>
          <a:p>
            <a:r>
              <a:rPr lang="en-CA" dirty="0" err="1" smtClean="0">
                <a:latin typeface="Consolas" pitchFamily="49" charset="0"/>
                <a:cs typeface="Consolas" pitchFamily="49" charset="0"/>
              </a:rPr>
              <a:t>document.write</a:t>
            </a:r>
            <a:r>
              <a:rPr lang="en-CA" dirty="0" smtClean="0">
                <a:latin typeface="Consolas" pitchFamily="49" charset="0"/>
                <a:cs typeface="Consolas" pitchFamily="49" charset="0"/>
              </a:rPr>
              <a:t>( batman[0] );  // Bale</a:t>
            </a:r>
            <a:endParaRPr lang="en-CA" dirty="0">
              <a:latin typeface="Consolas" pitchFamily="49" charset="0"/>
              <a:cs typeface="Consolas" pitchFamily="49" charset="0"/>
            </a:endParaRPr>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63550" y="2924944"/>
            <a:ext cx="7996882" cy="345638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array - </a:t>
            </a:r>
            <a:r>
              <a:rPr lang="en-US" dirty="0" err="1" smtClean="0"/>
              <a:t>foreach</a:t>
            </a:r>
            <a:endParaRPr lang="en-CA" dirty="0"/>
          </a:p>
        </p:txBody>
      </p:sp>
      <p:sp>
        <p:nvSpPr>
          <p:cNvPr id="3" name="Content Placeholder 2"/>
          <p:cNvSpPr>
            <a:spLocks noGrp="1"/>
          </p:cNvSpPr>
          <p:nvPr>
            <p:ph idx="1"/>
          </p:nvPr>
        </p:nvSpPr>
        <p:spPr>
          <a:xfrm>
            <a:off x="457200" y="1412776"/>
            <a:ext cx="8229600" cy="4713387"/>
          </a:xfrm>
        </p:spPr>
        <p:txBody>
          <a:bodyPr>
            <a:normAutofit fontScale="92500"/>
          </a:bodyPr>
          <a:lstStyle/>
          <a:p>
            <a:r>
              <a:rPr lang="en-US" dirty="0" smtClean="0"/>
              <a:t>the </a:t>
            </a:r>
            <a:r>
              <a:rPr lang="en-US" sz="3000" dirty="0" err="1" smtClean="0">
                <a:latin typeface="Consolas" pitchFamily="49" charset="0"/>
                <a:cs typeface="Consolas" pitchFamily="49" charset="0"/>
              </a:rPr>
              <a:t>foreach</a:t>
            </a:r>
            <a:r>
              <a:rPr lang="en-US" sz="3000" dirty="0" smtClean="0"/>
              <a:t> </a:t>
            </a:r>
            <a:r>
              <a:rPr lang="en-US" dirty="0" smtClean="0"/>
              <a:t>method defines a call back function to be applied to each element in the array</a:t>
            </a:r>
          </a:p>
          <a:p>
            <a:r>
              <a:rPr lang="en-US" dirty="0" smtClean="0"/>
              <a:t>array element values cannot be changed this way</a:t>
            </a:r>
          </a:p>
          <a:p>
            <a:pPr>
              <a:buNone/>
            </a:pPr>
            <a:r>
              <a:rPr lang="en-US" sz="2600" dirty="0" smtClean="0">
                <a:solidFill>
                  <a:schemeClr val="bg1"/>
                </a:solidFill>
                <a:latin typeface="Consolas" pitchFamily="49" charset="0"/>
                <a:cs typeface="Consolas" pitchFamily="49" charset="0"/>
              </a:rPr>
              <a:t>   </a:t>
            </a:r>
            <a:r>
              <a:rPr lang="en-US" sz="2600" dirty="0" err="1" smtClean="0">
                <a:solidFill>
                  <a:schemeClr val="bg1"/>
                </a:solidFill>
                <a:latin typeface="Consolas" pitchFamily="49" charset="0"/>
                <a:cs typeface="Consolas" pitchFamily="49" charset="0"/>
              </a:rPr>
              <a:t>var</a:t>
            </a:r>
            <a:r>
              <a:rPr lang="en-US" sz="2600" dirty="0" smtClean="0">
                <a:solidFill>
                  <a:schemeClr val="bg1"/>
                </a:solidFill>
                <a:latin typeface="Consolas" pitchFamily="49" charset="0"/>
                <a:cs typeface="Consolas" pitchFamily="49" charset="0"/>
              </a:rPr>
              <a:t> sum = 0;</a:t>
            </a:r>
          </a:p>
          <a:p>
            <a:pPr>
              <a:buNone/>
            </a:pPr>
            <a:r>
              <a:rPr lang="en-US" sz="2600" dirty="0" smtClean="0">
                <a:solidFill>
                  <a:schemeClr val="bg1"/>
                </a:solidFill>
                <a:latin typeface="Consolas" pitchFamily="49" charset="0"/>
                <a:cs typeface="Consolas" pitchFamily="49" charset="0"/>
              </a:rPr>
              <a:t>    function </a:t>
            </a:r>
            <a:r>
              <a:rPr lang="en-US" sz="2600" dirty="0" err="1" smtClean="0">
                <a:solidFill>
                  <a:schemeClr val="bg1"/>
                </a:solidFill>
                <a:latin typeface="Consolas" pitchFamily="49" charset="0"/>
                <a:cs typeface="Consolas" pitchFamily="49" charset="0"/>
              </a:rPr>
              <a:t>sumthis</a:t>
            </a:r>
            <a:r>
              <a:rPr lang="en-US" sz="2600" dirty="0" smtClean="0">
                <a:solidFill>
                  <a:schemeClr val="bg1"/>
                </a:solidFill>
                <a:latin typeface="Consolas" pitchFamily="49" charset="0"/>
                <a:cs typeface="Consolas" pitchFamily="49" charset="0"/>
              </a:rPr>
              <a:t>(value) {</a:t>
            </a:r>
          </a:p>
          <a:p>
            <a:pPr>
              <a:buNone/>
            </a:pPr>
            <a:r>
              <a:rPr lang="en-US" sz="2600" dirty="0" smtClean="0">
                <a:solidFill>
                  <a:schemeClr val="bg1"/>
                </a:solidFill>
                <a:latin typeface="Consolas" pitchFamily="49" charset="0"/>
                <a:cs typeface="Consolas" pitchFamily="49" charset="0"/>
              </a:rPr>
              <a:t>          sum += value;</a:t>
            </a:r>
          </a:p>
          <a:p>
            <a:pPr>
              <a:buNone/>
            </a:pPr>
            <a:r>
              <a:rPr lang="en-US" sz="2600" dirty="0" smtClean="0">
                <a:solidFill>
                  <a:schemeClr val="bg1"/>
                </a:solidFill>
                <a:latin typeface="Consolas" pitchFamily="49" charset="0"/>
                <a:cs typeface="Consolas" pitchFamily="49" charset="0"/>
              </a:rPr>
              <a:t>    }</a:t>
            </a:r>
          </a:p>
          <a:p>
            <a:pPr>
              <a:buNone/>
            </a:pPr>
            <a:r>
              <a:rPr lang="en-US" sz="2600" dirty="0" smtClean="0">
                <a:solidFill>
                  <a:schemeClr val="bg1"/>
                </a:solidFill>
                <a:latin typeface="Consolas" pitchFamily="49" charset="0"/>
                <a:cs typeface="Consolas" pitchFamily="49" charset="0"/>
              </a:rPr>
              <a:t>    </a:t>
            </a:r>
            <a:r>
              <a:rPr lang="en-US" sz="2600" dirty="0" err="1" smtClean="0">
                <a:solidFill>
                  <a:schemeClr val="bg1"/>
                </a:solidFill>
                <a:latin typeface="Consolas" pitchFamily="49" charset="0"/>
                <a:cs typeface="Consolas" pitchFamily="49" charset="0"/>
              </a:rPr>
              <a:t>var</a:t>
            </a:r>
            <a:r>
              <a:rPr lang="en-US" sz="2600" dirty="0" smtClean="0">
                <a:solidFill>
                  <a:schemeClr val="bg1"/>
                </a:solidFill>
                <a:latin typeface="Consolas" pitchFamily="49" charset="0"/>
                <a:cs typeface="Consolas" pitchFamily="49" charset="0"/>
              </a:rPr>
              <a:t> a = [ 111, 22.2 ];</a:t>
            </a:r>
          </a:p>
          <a:p>
            <a:pPr>
              <a:buNone/>
            </a:pPr>
            <a:r>
              <a:rPr lang="en-US" sz="2600" dirty="0" smtClean="0">
                <a:solidFill>
                  <a:schemeClr val="bg1"/>
                </a:solidFill>
                <a:latin typeface="Consolas" pitchFamily="49" charset="0"/>
                <a:cs typeface="Consolas" pitchFamily="49" charset="0"/>
              </a:rPr>
              <a:t>     </a:t>
            </a:r>
            <a:r>
              <a:rPr lang="en-US" sz="2600" dirty="0" err="1" smtClean="0">
                <a:solidFill>
                  <a:schemeClr val="bg1"/>
                </a:solidFill>
                <a:latin typeface="Consolas" pitchFamily="49" charset="0"/>
                <a:cs typeface="Consolas" pitchFamily="49" charset="0"/>
              </a:rPr>
              <a:t>a.forEach</a:t>
            </a:r>
            <a:r>
              <a:rPr lang="en-US" sz="2600" dirty="0" smtClean="0">
                <a:solidFill>
                  <a:schemeClr val="bg1"/>
                </a:solidFill>
                <a:latin typeface="Consolas" pitchFamily="49" charset="0"/>
                <a:cs typeface="Consolas" pitchFamily="49" charset="0"/>
              </a:rPr>
              <a:t>( </a:t>
            </a:r>
            <a:r>
              <a:rPr lang="en-US" sz="2600" dirty="0" err="1" smtClean="0">
                <a:solidFill>
                  <a:schemeClr val="bg1"/>
                </a:solidFill>
                <a:latin typeface="Consolas" pitchFamily="49" charset="0"/>
                <a:cs typeface="Consolas" pitchFamily="49" charset="0"/>
              </a:rPr>
              <a:t>sumthis</a:t>
            </a:r>
            <a:r>
              <a:rPr lang="en-US" sz="2600" dirty="0" smtClean="0">
                <a:solidFill>
                  <a:schemeClr val="bg1"/>
                </a:solidFill>
                <a:latin typeface="Consolas" pitchFamily="49" charset="0"/>
                <a:cs typeface="Consolas" pitchFamily="49" charset="0"/>
              </a:rPr>
              <a:t> );   // sum is 133.2</a:t>
            </a:r>
            <a:endParaRPr lang="en-CA" sz="2600"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156</a:t>
            </a:fld>
            <a:endParaRPr lang="en-US" dirty="0"/>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array - sort</a:t>
            </a:r>
            <a:endParaRPr lang="en-CA" dirty="0"/>
          </a:p>
        </p:txBody>
      </p:sp>
      <p:sp>
        <p:nvSpPr>
          <p:cNvPr id="3" name="Content Placeholder 2"/>
          <p:cNvSpPr>
            <a:spLocks noGrp="1"/>
          </p:cNvSpPr>
          <p:nvPr>
            <p:ph idx="1"/>
          </p:nvPr>
        </p:nvSpPr>
        <p:spPr/>
        <p:txBody>
          <a:bodyPr/>
          <a:lstStyle/>
          <a:p>
            <a:r>
              <a:rPr lang="en-CA" dirty="0" smtClean="0"/>
              <a:t>the </a:t>
            </a:r>
            <a:r>
              <a:rPr lang="en-CA" dirty="0" smtClean="0">
                <a:latin typeface="Consolas" pitchFamily="49" charset="0"/>
                <a:cs typeface="Consolas" pitchFamily="49" charset="0"/>
              </a:rPr>
              <a:t>sort</a:t>
            </a:r>
            <a:r>
              <a:rPr lang="en-CA" dirty="0" smtClean="0"/>
              <a:t> method moves all the elements in the array into alphabetic order ("30" appears before "2") – use a function for numeric sort</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157</a:t>
            </a:fld>
            <a:endParaRPr lang="en-US"/>
          </a:p>
        </p:txBody>
      </p:sp>
      <p:sp>
        <p:nvSpPr>
          <p:cNvPr id="5" name="Rectangle 4"/>
          <p:cNvSpPr>
            <a:spLocks noChangeArrowheads="1"/>
          </p:cNvSpPr>
          <p:nvPr/>
        </p:nvSpPr>
        <p:spPr bwMode="auto">
          <a:xfrm>
            <a:off x="467544" y="3212976"/>
            <a:ext cx="8208912" cy="3096344"/>
          </a:xfrm>
          <a:prstGeom prst="rect">
            <a:avLst/>
          </a:prstGeom>
          <a:solidFill>
            <a:schemeClr val="accent1"/>
          </a:solidFill>
          <a:ln w="12700">
            <a:solidFill>
              <a:schemeClr val="tx1"/>
            </a:solidFill>
            <a:miter lim="800000"/>
            <a:headEnd/>
            <a:tailEnd/>
          </a:ln>
          <a:effectLst/>
        </p:spPr>
        <p:txBody>
          <a:bodyPr wrap="none" anchor="ctr"/>
          <a:lstStyle/>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villain =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Joker</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err="1" smtClean="0">
                <a:latin typeface="Consolas" pitchFamily="49" charset="0"/>
                <a:cs typeface="Consolas" pitchFamily="49" charset="0"/>
              </a:rPr>
              <a:t>Catwoman</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"Two-Face"</a:t>
            </a:r>
            <a:r>
              <a:rPr lang="en-CA" dirty="0" smtClean="0">
                <a:latin typeface="Consolas" pitchFamily="49" charset="0"/>
                <a:cs typeface="Consolas" pitchFamily="49" charset="0"/>
              </a:rPr>
              <a:t>,</a:t>
            </a:r>
            <a:br>
              <a:rPr lang="en-CA" dirty="0" smtClean="0">
                <a:latin typeface="Consolas" pitchFamily="49" charset="0"/>
                <a:cs typeface="Consolas" pitchFamily="49" charset="0"/>
              </a:rPr>
            </a:b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Bane</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 </a:t>
            </a:r>
            <a:r>
              <a:rPr lang="en-US" dirty="0" smtClean="0">
                <a:solidFill>
                  <a:schemeClr val="bg1"/>
                </a:solidFill>
                <a:latin typeface="Consolas" pitchFamily="49" charset="0"/>
                <a:cs typeface="Consolas" pitchFamily="49" charset="0"/>
              </a:rPr>
              <a:t>"</a:t>
            </a:r>
            <a:r>
              <a:rPr lang="en-CA" dirty="0" err="1" smtClean="0">
                <a:latin typeface="Consolas" pitchFamily="49" charset="0"/>
                <a:cs typeface="Consolas" pitchFamily="49" charset="0"/>
              </a:rPr>
              <a:t>Riddler</a:t>
            </a:r>
            <a:r>
              <a:rPr lang="en-US" dirty="0" smtClean="0">
                <a:solidFill>
                  <a:schemeClr val="bg1"/>
                </a:solidFill>
                <a:latin typeface="Consolas" pitchFamily="49" charset="0"/>
                <a:cs typeface="Consolas" pitchFamily="49" charset="0"/>
              </a:rPr>
              <a:t>"</a:t>
            </a:r>
            <a:r>
              <a:rPr lang="en-CA" dirty="0" smtClean="0">
                <a:latin typeface="Consolas" pitchFamily="49" charset="0"/>
                <a:cs typeface="Consolas" pitchFamily="49" charset="0"/>
              </a:rPr>
              <a:t>];</a:t>
            </a:r>
          </a:p>
          <a:p>
            <a:r>
              <a:rPr lang="en-CA" dirty="0" err="1" smtClean="0">
                <a:latin typeface="Consolas" pitchFamily="49" charset="0"/>
                <a:cs typeface="Consolas" pitchFamily="49" charset="0"/>
              </a:rPr>
              <a:t>villain.sort</a:t>
            </a:r>
            <a:r>
              <a:rPr lang="en-CA" dirty="0" smtClean="0">
                <a:latin typeface="Consolas" pitchFamily="49" charset="0"/>
                <a:cs typeface="Consolas" pitchFamily="49" charset="0"/>
              </a:rPr>
              <a:t>();</a:t>
            </a:r>
          </a:p>
          <a:p>
            <a:r>
              <a:rPr lang="en-CA" dirty="0" err="1" smtClean="0">
                <a:latin typeface="Consolas" pitchFamily="49" charset="0"/>
                <a:cs typeface="Consolas" pitchFamily="49" charset="0"/>
              </a:rPr>
              <a:t>document.write</a:t>
            </a:r>
            <a:r>
              <a:rPr lang="en-CA" dirty="0" smtClean="0">
                <a:latin typeface="Consolas" pitchFamily="49" charset="0"/>
                <a:cs typeface="Consolas" pitchFamily="49" charset="0"/>
              </a:rPr>
              <a:t>( villain[0] );  // Bane</a:t>
            </a:r>
          </a:p>
          <a:p>
            <a:endParaRPr lang="en-CA" dirty="0" smtClean="0">
              <a:latin typeface="Consolas" pitchFamily="49" charset="0"/>
              <a:cs typeface="Consolas" pitchFamily="49" charset="0"/>
            </a:endParaRPr>
          </a:p>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s = [ 23, 15, 8, 42, 16, 4 ];</a:t>
            </a:r>
          </a:p>
          <a:p>
            <a:r>
              <a:rPr lang="en-CA" dirty="0" err="1" smtClean="0">
                <a:latin typeface="Consolas" pitchFamily="49" charset="0"/>
                <a:cs typeface="Consolas" pitchFamily="49" charset="0"/>
              </a:rPr>
              <a:t>s.sort</a:t>
            </a:r>
            <a:r>
              <a:rPr lang="en-CA" dirty="0" smtClean="0">
                <a:latin typeface="Consolas" pitchFamily="49" charset="0"/>
                <a:cs typeface="Consolas" pitchFamily="49" charset="0"/>
              </a:rPr>
              <a:t>( function(</a:t>
            </a:r>
            <a:r>
              <a:rPr lang="en-CA" dirty="0" err="1" smtClean="0">
                <a:latin typeface="Consolas" pitchFamily="49" charset="0"/>
                <a:cs typeface="Consolas" pitchFamily="49" charset="0"/>
              </a:rPr>
              <a:t>a,b</a:t>
            </a:r>
            <a:r>
              <a:rPr lang="en-CA" dirty="0" smtClean="0">
                <a:latin typeface="Consolas" pitchFamily="49" charset="0"/>
                <a:cs typeface="Consolas" pitchFamily="49" charset="0"/>
              </a:rPr>
              <a:t>) {return a-b});</a:t>
            </a:r>
          </a:p>
          <a:p>
            <a:r>
              <a:rPr lang="en-CA" dirty="0" smtClean="0">
                <a:latin typeface="Consolas" pitchFamily="49" charset="0"/>
                <a:cs typeface="Consolas" pitchFamily="49" charset="0"/>
              </a:rPr>
              <a:t>  // array score is now 4,8,15,16,23,42</a:t>
            </a:r>
            <a:endParaRPr lang="en-CA" dirty="0">
              <a:latin typeface="Consolas" pitchFamily="49" charset="0"/>
              <a:cs typeface="Consolas" pitchFamily="49" charset="0"/>
            </a:endParaRPr>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array - join</a:t>
            </a:r>
            <a:endParaRPr lang="en-CA" dirty="0"/>
          </a:p>
        </p:txBody>
      </p:sp>
      <p:sp>
        <p:nvSpPr>
          <p:cNvPr id="3" name="Content Placeholder 2"/>
          <p:cNvSpPr>
            <a:spLocks noGrp="1"/>
          </p:cNvSpPr>
          <p:nvPr>
            <p:ph idx="1"/>
          </p:nvPr>
        </p:nvSpPr>
        <p:spPr/>
        <p:txBody>
          <a:bodyPr/>
          <a:lstStyle/>
          <a:p>
            <a:r>
              <a:rPr lang="en-CA" dirty="0" smtClean="0"/>
              <a:t>the </a:t>
            </a:r>
            <a:r>
              <a:rPr lang="en-CA" dirty="0" smtClean="0">
                <a:latin typeface="Consolas" pitchFamily="49" charset="0"/>
                <a:cs typeface="Consolas" pitchFamily="49" charset="0"/>
              </a:rPr>
              <a:t>join</a:t>
            </a:r>
            <a:r>
              <a:rPr lang="en-CA" dirty="0" smtClean="0"/>
              <a:t> method causes all the array elements to be merged into a single string with a delimiter (comma is the default delimiter)</a:t>
            </a:r>
          </a:p>
        </p:txBody>
      </p:sp>
      <p:sp>
        <p:nvSpPr>
          <p:cNvPr id="4" name="Slide Number Placeholder 3"/>
          <p:cNvSpPr>
            <a:spLocks noGrp="1"/>
          </p:cNvSpPr>
          <p:nvPr>
            <p:ph type="sldNum" sz="quarter" idx="12"/>
          </p:nvPr>
        </p:nvSpPr>
        <p:spPr/>
        <p:txBody>
          <a:bodyPr/>
          <a:lstStyle/>
          <a:p>
            <a:fld id="{06B5975B-265B-4329-BBA9-397B0FF963AC}" type="slidenum">
              <a:rPr lang="en-US" smtClean="0"/>
              <a:pPr/>
              <a:t>158</a:t>
            </a:fld>
            <a:endParaRPr lang="en-US"/>
          </a:p>
        </p:txBody>
      </p:sp>
      <p:sp>
        <p:nvSpPr>
          <p:cNvPr id="5" name="Rectangle 4"/>
          <p:cNvSpPr>
            <a:spLocks noChangeArrowheads="1"/>
          </p:cNvSpPr>
          <p:nvPr/>
        </p:nvSpPr>
        <p:spPr bwMode="auto">
          <a:xfrm>
            <a:off x="467544" y="3212976"/>
            <a:ext cx="7996882" cy="3096344"/>
          </a:xfrm>
          <a:prstGeom prst="rect">
            <a:avLst/>
          </a:prstGeom>
          <a:solidFill>
            <a:schemeClr val="accent1"/>
          </a:solidFill>
          <a:ln w="12700">
            <a:solidFill>
              <a:schemeClr val="tx1"/>
            </a:solidFill>
            <a:miter lim="800000"/>
            <a:headEnd/>
            <a:tailEnd/>
          </a:ln>
          <a:effectLst/>
        </p:spPr>
        <p:txBody>
          <a:bodyPr wrap="none" anchor="ctr"/>
          <a:lstStyle/>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dessert = [</a:t>
            </a:r>
            <a:r>
              <a:rPr lang="en-US" dirty="0" smtClean="0">
                <a:solidFill>
                  <a:schemeClr val="bg1"/>
                </a:solidFill>
                <a:latin typeface="Consolas" pitchFamily="49" charset="0"/>
                <a:cs typeface="Consolas" pitchFamily="49" charset="0"/>
              </a:rPr>
              <a:t>"pie", "cake", "sundae"];</a:t>
            </a:r>
          </a:p>
          <a:p>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s = </a:t>
            </a:r>
            <a:r>
              <a:rPr lang="en-US" dirty="0" err="1" smtClean="0">
                <a:solidFill>
                  <a:schemeClr val="bg1"/>
                </a:solidFill>
                <a:latin typeface="Consolas" pitchFamily="49" charset="0"/>
                <a:cs typeface="Consolas" pitchFamily="49" charset="0"/>
              </a:rPr>
              <a:t>dessert.join</a:t>
            </a:r>
            <a:r>
              <a:rPr lang="en-US" dirty="0" smtClean="0">
                <a:solidFill>
                  <a:schemeClr val="bg1"/>
                </a:solidFill>
                <a:latin typeface="Consolas" pitchFamily="49" charset="0"/>
                <a:cs typeface="Consolas" pitchFamily="49" charset="0"/>
              </a:rPr>
              <a:t>();</a:t>
            </a:r>
          </a:p>
          <a:p>
            <a:r>
              <a:rPr lang="en-US" dirty="0" smtClean="0">
                <a:solidFill>
                  <a:schemeClr val="bg1"/>
                </a:solidFill>
                <a:latin typeface="Consolas" pitchFamily="49" charset="0"/>
                <a:cs typeface="Consolas" pitchFamily="49" charset="0"/>
              </a:rPr>
              <a:t>     // s is "</a:t>
            </a:r>
            <a:r>
              <a:rPr lang="en-US" dirty="0" err="1" smtClean="0">
                <a:solidFill>
                  <a:schemeClr val="bg1"/>
                </a:solidFill>
                <a:latin typeface="Consolas" pitchFamily="49" charset="0"/>
                <a:cs typeface="Consolas" pitchFamily="49" charset="0"/>
              </a:rPr>
              <a:t>pie,cake,sundae</a:t>
            </a:r>
            <a:r>
              <a:rPr lang="en-US" dirty="0" smtClean="0">
                <a:solidFill>
                  <a:schemeClr val="bg1"/>
                </a:solidFill>
                <a:latin typeface="Consolas" pitchFamily="49" charset="0"/>
                <a:cs typeface="Consolas" pitchFamily="49" charset="0"/>
              </a:rPr>
              <a:t>"</a:t>
            </a:r>
          </a:p>
          <a:p>
            <a:endParaRPr lang="en-US" dirty="0" smtClean="0">
              <a:solidFill>
                <a:schemeClr val="bg1"/>
              </a:solidFill>
              <a:latin typeface="Consolas" pitchFamily="49" charset="0"/>
              <a:cs typeface="Consolas" pitchFamily="49" charset="0"/>
            </a:endParaRPr>
          </a:p>
          <a:p>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t = </a:t>
            </a:r>
            <a:r>
              <a:rPr lang="en-US" dirty="0" err="1" smtClean="0">
                <a:solidFill>
                  <a:schemeClr val="bg1"/>
                </a:solidFill>
                <a:latin typeface="Consolas" pitchFamily="49" charset="0"/>
                <a:cs typeface="Consolas" pitchFamily="49" charset="0"/>
              </a:rPr>
              <a:t>dessert.join</a:t>
            </a:r>
            <a:r>
              <a:rPr lang="en-US" dirty="0" smtClean="0">
                <a:solidFill>
                  <a:schemeClr val="bg1"/>
                </a:solidFill>
                <a:latin typeface="Consolas" pitchFamily="49" charset="0"/>
                <a:cs typeface="Consolas" pitchFamily="49" charset="0"/>
              </a:rPr>
              <a:t>(" / ");</a:t>
            </a:r>
          </a:p>
          <a:p>
            <a:r>
              <a:rPr lang="en-US" dirty="0" smtClean="0">
                <a:solidFill>
                  <a:schemeClr val="bg1"/>
                </a:solidFill>
                <a:latin typeface="Consolas" pitchFamily="49" charset="0"/>
                <a:cs typeface="Consolas" pitchFamily="49" charset="0"/>
              </a:rPr>
              <a:t>     // t is pie / cake / sundae</a:t>
            </a:r>
            <a:endParaRPr lang="en-CA" dirty="0" smtClean="0">
              <a:latin typeface="Consolas" pitchFamily="49" charset="0"/>
              <a:cs typeface="Consolas" pitchFamily="49" charset="0"/>
            </a:endParaRPr>
          </a:p>
          <a:p>
            <a:endParaRPr lang="en-CA" dirty="0">
              <a:latin typeface="Consolas" pitchFamily="49" charset="0"/>
              <a:cs typeface="Consolas" pitchFamily="49" charset="0"/>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35896" y="2348880"/>
            <a:ext cx="360040" cy="2880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n-CA" dirty="0" smtClean="0"/>
              <a:t>a regular expression describes a string pattern</a:t>
            </a:r>
          </a:p>
          <a:p>
            <a:pPr lvl="1"/>
            <a:r>
              <a:rPr lang="en-CA" dirty="0" smtClean="0"/>
              <a:t>e.g. apply the pattern /at/ to the string "Cat in the Hat" matches "Cat in the Hat"</a:t>
            </a:r>
          </a:p>
          <a:p>
            <a:pPr lvl="1"/>
            <a:r>
              <a:rPr lang="en-CA" dirty="0" smtClean="0"/>
              <a:t>patterns /AT/, /</a:t>
            </a:r>
            <a:r>
              <a:rPr lang="en-CA" dirty="0" err="1" smtClean="0"/>
              <a:t>ta</a:t>
            </a:r>
            <a:r>
              <a:rPr lang="en-CA" dirty="0" smtClean="0"/>
              <a:t>/, and /cat/ will find no matches</a:t>
            </a:r>
          </a:p>
          <a:p>
            <a:r>
              <a:rPr lang="en-CA" dirty="0" err="1" smtClean="0"/>
              <a:t>metacharacters</a:t>
            </a:r>
            <a:r>
              <a:rPr lang="en-CA" dirty="0" smtClean="0"/>
              <a:t> such as </a:t>
            </a:r>
            <a:r>
              <a:rPr lang="en-CA" dirty="0" smtClean="0">
                <a:solidFill>
                  <a:srgbClr val="00B050"/>
                </a:solidFill>
              </a:rPr>
              <a:t>*</a:t>
            </a:r>
            <a:r>
              <a:rPr lang="en-CA" dirty="0" smtClean="0"/>
              <a:t> </a:t>
            </a:r>
            <a:r>
              <a:rPr lang="en-CA" dirty="0" smtClean="0">
                <a:solidFill>
                  <a:srgbClr val="0070C0"/>
                </a:solidFill>
              </a:rPr>
              <a:t>+</a:t>
            </a:r>
            <a:r>
              <a:rPr lang="en-CA" dirty="0" smtClean="0"/>
              <a:t> and </a:t>
            </a:r>
            <a:r>
              <a:rPr lang="en-CA" dirty="0" smtClean="0">
                <a:solidFill>
                  <a:schemeClr val="accent6">
                    <a:lumMod val="50000"/>
                  </a:schemeClr>
                </a:solidFill>
              </a:rPr>
              <a:t>?</a:t>
            </a:r>
            <a:r>
              <a:rPr lang="en-CA" dirty="0" smtClean="0"/>
              <a:t> are called </a:t>
            </a:r>
            <a:r>
              <a:rPr lang="en-CA" dirty="0" smtClean="0">
                <a:solidFill>
                  <a:schemeClr val="accent3">
                    <a:lumMod val="50000"/>
                  </a:schemeClr>
                </a:solidFill>
              </a:rPr>
              <a:t>qualifiers</a:t>
            </a:r>
            <a:r>
              <a:rPr lang="en-CA" dirty="0" smtClean="0"/>
              <a:t> and are used in the pattern after a character </a:t>
            </a:r>
          </a:p>
          <a:p>
            <a:pPr lvl="1"/>
            <a:r>
              <a:rPr lang="en-CA" dirty="0" smtClean="0">
                <a:solidFill>
                  <a:srgbClr val="00B050"/>
                </a:solidFill>
              </a:rPr>
              <a:t>*</a:t>
            </a:r>
            <a:r>
              <a:rPr lang="en-CA" dirty="0" smtClean="0"/>
              <a:t> denotes zero or more matches</a:t>
            </a:r>
          </a:p>
          <a:p>
            <a:pPr lvl="1"/>
            <a:r>
              <a:rPr lang="en-CA" dirty="0" smtClean="0">
                <a:solidFill>
                  <a:srgbClr val="0070C0"/>
                </a:solidFill>
              </a:rPr>
              <a:t>+</a:t>
            </a:r>
            <a:r>
              <a:rPr lang="en-CA" dirty="0" smtClean="0"/>
              <a:t> denotes 1 or more matches</a:t>
            </a:r>
          </a:p>
          <a:p>
            <a:pPr lvl="1"/>
            <a:r>
              <a:rPr lang="en-CA" dirty="0" smtClean="0">
                <a:solidFill>
                  <a:schemeClr val="accent6">
                    <a:lumMod val="50000"/>
                  </a:schemeClr>
                </a:solidFill>
              </a:rPr>
              <a:t>?</a:t>
            </a:r>
            <a:r>
              <a:rPr lang="en-CA" dirty="0" smtClean="0"/>
              <a:t>  denotes either 0 or 1 match</a:t>
            </a:r>
          </a:p>
          <a:p>
            <a:pPr lvl="1"/>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159</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5652120" y="2348880"/>
            <a:ext cx="1224136" cy="288032"/>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1202" name="Rectangle 2"/>
          <p:cNvSpPr>
            <a:spLocks noGrp="1" noChangeArrowheads="1"/>
          </p:cNvSpPr>
          <p:nvPr>
            <p:ph type="title"/>
          </p:nvPr>
        </p:nvSpPr>
        <p:spPr>
          <a:noFill/>
          <a:ln/>
        </p:spPr>
        <p:txBody>
          <a:bodyPr/>
          <a:lstStyle/>
          <a:p>
            <a:r>
              <a:rPr lang="en-US" dirty="0"/>
              <a:t>JavaScript and HTML</a:t>
            </a:r>
          </a:p>
        </p:txBody>
      </p:sp>
      <p:sp>
        <p:nvSpPr>
          <p:cNvPr id="51203" name="Rectangle 3"/>
          <p:cNvSpPr>
            <a:spLocks noGrp="1" noChangeArrowheads="1"/>
          </p:cNvSpPr>
          <p:nvPr>
            <p:ph idx="1"/>
          </p:nvPr>
        </p:nvSpPr>
        <p:spPr>
          <a:xfrm>
            <a:off x="611560" y="1196752"/>
            <a:ext cx="7772400" cy="2664296"/>
          </a:xfrm>
          <a:noFill/>
          <a:ln/>
        </p:spPr>
        <p:txBody>
          <a:bodyPr>
            <a:normAutofit fontScale="70000" lnSpcReduction="20000"/>
          </a:bodyPr>
          <a:lstStyle/>
          <a:p>
            <a:r>
              <a:rPr lang="en-US" dirty="0" smtClean="0"/>
              <a:t>longer or </a:t>
            </a:r>
            <a:r>
              <a:rPr lang="en-US" dirty="0"/>
              <a:t>complex scripts can be placed in a separate </a:t>
            </a:r>
            <a:r>
              <a:rPr lang="en-US" dirty="0" smtClean="0"/>
              <a:t>text file which must </a:t>
            </a:r>
            <a:r>
              <a:rPr lang="en-US" dirty="0"/>
              <a:t>have a .</a:t>
            </a:r>
            <a:r>
              <a:rPr lang="en-US" dirty="0" err="1">
                <a:latin typeface="Consolas" pitchFamily="49" charset="0"/>
                <a:cs typeface="Consolas" pitchFamily="49" charset="0"/>
              </a:rPr>
              <a:t>js</a:t>
            </a:r>
            <a:r>
              <a:rPr lang="en-US" dirty="0"/>
              <a:t> file </a:t>
            </a:r>
            <a:r>
              <a:rPr lang="en-US" dirty="0" smtClean="0"/>
              <a:t>extension</a:t>
            </a:r>
          </a:p>
          <a:p>
            <a:r>
              <a:rPr lang="en-US" dirty="0" smtClean="0"/>
              <a:t>usually the scripts that affect page layout are defined within the head element and external scripts (Google analytics, e.g.) at the bottom of the body element (just before </a:t>
            </a:r>
            <a:r>
              <a:rPr lang="en-US" dirty="0" smtClean="0">
                <a:latin typeface="Consolas" pitchFamily="49" charset="0"/>
                <a:cs typeface="Consolas" pitchFamily="49" charset="0"/>
              </a:rPr>
              <a:t>&lt;/body&gt; </a:t>
            </a:r>
            <a:r>
              <a:rPr lang="en-US" dirty="0" smtClean="0"/>
              <a:t>) to improve the page rendering </a:t>
            </a:r>
            <a:r>
              <a:rPr lang="en-US" dirty="0" err="1" smtClean="0"/>
              <a:t>rendering</a:t>
            </a:r>
            <a:r>
              <a:rPr lang="en-US" dirty="0" smtClean="0"/>
              <a:t> time </a:t>
            </a:r>
          </a:p>
          <a:p>
            <a:r>
              <a:rPr lang="en-US" dirty="0" smtClean="0"/>
              <a:t>JavaScript code in the </a:t>
            </a:r>
            <a:r>
              <a:rPr lang="en-US" dirty="0" smtClean="0">
                <a:latin typeface="Consolas" pitchFamily="49" charset="0"/>
                <a:cs typeface="Consolas" pitchFamily="49" charset="0"/>
              </a:rPr>
              <a:t>.</a:t>
            </a:r>
            <a:r>
              <a:rPr lang="en-US" dirty="0" err="1" smtClean="0">
                <a:latin typeface="Consolas" pitchFamily="49" charset="0"/>
                <a:cs typeface="Consolas" pitchFamily="49" charset="0"/>
              </a:rPr>
              <a:t>js</a:t>
            </a:r>
            <a:r>
              <a:rPr lang="en-US" dirty="0" smtClean="0">
                <a:latin typeface="Consolas" pitchFamily="49" charset="0"/>
                <a:cs typeface="Consolas" pitchFamily="49" charset="0"/>
              </a:rPr>
              <a:t> </a:t>
            </a:r>
            <a:r>
              <a:rPr lang="en-US" dirty="0" smtClean="0"/>
              <a:t>file cannot have the &lt;script&gt; element </a:t>
            </a:r>
            <a:endParaRPr lang="en-US" dirty="0"/>
          </a:p>
        </p:txBody>
      </p:sp>
      <p:sp>
        <p:nvSpPr>
          <p:cNvPr id="6" name="Slide Number Placeholder 5"/>
          <p:cNvSpPr>
            <a:spLocks noGrp="1"/>
          </p:cNvSpPr>
          <p:nvPr>
            <p:ph type="sldNum" sz="quarter" idx="12"/>
          </p:nvPr>
        </p:nvSpPr>
        <p:spPr/>
        <p:txBody>
          <a:bodyPr/>
          <a:lstStyle/>
          <a:p>
            <a:fld id="{58D41144-5B85-490F-930D-6A096A820953}" type="slidenum">
              <a:rPr lang="en-US"/>
              <a:pPr/>
              <a:t>16</a:t>
            </a:fld>
            <a:endParaRPr lang="en-US"/>
          </a:p>
        </p:txBody>
      </p:sp>
      <p:sp>
        <p:nvSpPr>
          <p:cNvPr id="51204" name="Rectangle 4"/>
          <p:cNvSpPr>
            <a:spLocks noChangeArrowheads="1"/>
          </p:cNvSpPr>
          <p:nvPr/>
        </p:nvSpPr>
        <p:spPr bwMode="auto">
          <a:xfrm>
            <a:off x="571472" y="3717032"/>
            <a:ext cx="7912100" cy="257742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1205" name="Rectangle 5"/>
          <p:cNvSpPr>
            <a:spLocks noChangeArrowheads="1"/>
          </p:cNvSpPr>
          <p:nvPr/>
        </p:nvSpPr>
        <p:spPr bwMode="auto">
          <a:xfrm>
            <a:off x="755576" y="3789040"/>
            <a:ext cx="7543800" cy="2308966"/>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          </a:t>
            </a:r>
          </a:p>
          <a:p>
            <a:r>
              <a:rPr lang="en-US" dirty="0">
                <a:latin typeface="Consolas" pitchFamily="49" charset="0"/>
              </a:rPr>
              <a:t> </a:t>
            </a:r>
            <a:r>
              <a:rPr lang="en-US" dirty="0" smtClean="0">
                <a:latin typeface="Consolas" pitchFamily="49" charset="0"/>
              </a:rPr>
              <a:t>   </a:t>
            </a:r>
            <a:r>
              <a:rPr lang="en-US" dirty="0" err="1" smtClean="0">
                <a:solidFill>
                  <a:schemeClr val="accent3"/>
                </a:solidFill>
                <a:latin typeface="Consolas" pitchFamily="49" charset="0"/>
              </a:rPr>
              <a:t>src</a:t>
            </a:r>
            <a:r>
              <a:rPr lang="en-US" dirty="0" smtClean="0">
                <a:solidFill>
                  <a:schemeClr val="accent3"/>
                </a:solidFill>
                <a:latin typeface="Consolas" pitchFamily="49" charset="0"/>
              </a:rPr>
              <a:t>="http</a:t>
            </a:r>
            <a:r>
              <a:rPr lang="en-US" dirty="0">
                <a:solidFill>
                  <a:schemeClr val="accent3"/>
                </a:solidFill>
                <a:latin typeface="Consolas" pitchFamily="49" charset="0"/>
              </a:rPr>
              <a:t>://</a:t>
            </a:r>
            <a:r>
              <a:rPr lang="en-US" dirty="0" smtClean="0">
                <a:solidFill>
                  <a:schemeClr val="accent3"/>
                </a:solidFill>
                <a:latin typeface="Consolas" pitchFamily="49" charset="0"/>
              </a:rPr>
              <a:t>www.you.com/myScript.js"</a:t>
            </a:r>
            <a:r>
              <a:rPr lang="en-US" dirty="0" smtClean="0">
                <a:latin typeface="Consolas" pitchFamily="49" charset="0"/>
              </a:rPr>
              <a:t>&gt;</a:t>
            </a:r>
            <a:endParaRPr lang="en-US" dirty="0">
              <a:latin typeface="Consolas" pitchFamily="49" charset="0"/>
            </a:endParaRPr>
          </a:p>
          <a:p>
            <a:r>
              <a:rPr lang="en-US" dirty="0" smtClean="0">
                <a:latin typeface="Consolas" pitchFamily="49" charset="0"/>
              </a:rPr>
              <a:t>&lt;/script&gt;</a:t>
            </a:r>
          </a:p>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a:t>
            </a:r>
            <a:br>
              <a:rPr lang="en-US" dirty="0" smtClean="0">
                <a:latin typeface="Consolas" pitchFamily="49" charset="0"/>
              </a:rPr>
            </a:br>
            <a:r>
              <a:rPr lang="en-US" dirty="0" smtClean="0">
                <a:latin typeface="Consolas" pitchFamily="49" charset="0"/>
              </a:rPr>
              <a:t>    </a:t>
            </a:r>
            <a:r>
              <a:rPr lang="en-US" dirty="0" err="1" smtClean="0">
                <a:solidFill>
                  <a:schemeClr val="accent3"/>
                </a:solidFill>
                <a:latin typeface="Consolas" pitchFamily="49" charset="0"/>
              </a:rPr>
              <a:t>src</a:t>
            </a:r>
            <a:r>
              <a:rPr lang="en-US" dirty="0" smtClean="0">
                <a:solidFill>
                  <a:schemeClr val="accent3"/>
                </a:solidFill>
                <a:latin typeface="Consolas" pitchFamily="49" charset="0"/>
              </a:rPr>
              <a:t>="</a:t>
            </a:r>
            <a:r>
              <a:rPr lang="en-US" dirty="0" err="1" smtClean="0">
                <a:solidFill>
                  <a:schemeClr val="accent3"/>
                </a:solidFill>
                <a:latin typeface="Consolas" pitchFamily="49" charset="0"/>
              </a:rPr>
              <a:t>js</a:t>
            </a:r>
            <a:r>
              <a:rPr lang="en-US" dirty="0" smtClean="0">
                <a:solidFill>
                  <a:schemeClr val="accent3"/>
                </a:solidFill>
                <a:latin typeface="Consolas" pitchFamily="49" charset="0"/>
              </a:rPr>
              <a:t>/myJSLib.js"</a:t>
            </a:r>
            <a:r>
              <a:rPr lang="en-US" dirty="0" smtClean="0">
                <a:latin typeface="Consolas" pitchFamily="49" charset="0"/>
              </a:rPr>
              <a:t>&gt;</a:t>
            </a:r>
            <a:br>
              <a:rPr lang="en-US" dirty="0" smtClean="0">
                <a:latin typeface="Consolas" pitchFamily="49" charset="0"/>
              </a:rPr>
            </a:br>
            <a:r>
              <a:rPr lang="en-US" dirty="0" smtClean="0">
                <a:latin typeface="Consolas" pitchFamily="49" charset="0"/>
              </a:rPr>
              <a:t>&lt;/script&gt;</a:t>
            </a:r>
            <a:endParaRPr lang="en-US" dirty="0">
              <a:latin typeface="Consolas" pitchFamily="49" charset="0"/>
            </a:endParaRPr>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p:txBody>
          <a:bodyPr/>
          <a:lstStyle/>
          <a:p>
            <a:r>
              <a:rPr lang="en-CA" dirty="0" smtClean="0"/>
              <a:t>/</a:t>
            </a:r>
            <a:r>
              <a:rPr lang="en-CA" dirty="0" err="1" smtClean="0"/>
              <a:t>fe</a:t>
            </a:r>
            <a:r>
              <a:rPr lang="en-CA" dirty="0" smtClean="0">
                <a:solidFill>
                  <a:srgbClr val="00B050"/>
                </a:solidFill>
              </a:rPr>
              <a:t>*</a:t>
            </a:r>
            <a:r>
              <a:rPr lang="en-CA" dirty="0" smtClean="0"/>
              <a:t>/ matches "fee" in "two feet" and "f" in "left arm" but nothing in "my head"</a:t>
            </a:r>
          </a:p>
          <a:p>
            <a:r>
              <a:rPr lang="en-CA" dirty="0" smtClean="0"/>
              <a:t>/to</a:t>
            </a:r>
            <a:r>
              <a:rPr lang="en-CA" dirty="0" smtClean="0">
                <a:solidFill>
                  <a:srgbClr val="0070C0"/>
                </a:solidFill>
              </a:rPr>
              <a:t>+</a:t>
            </a:r>
            <a:r>
              <a:rPr lang="en-CA" dirty="0" smtClean="0"/>
              <a:t>/ matches "to" in "nine toes" and "too" in "me too" but nothing in "my tasks"</a:t>
            </a:r>
          </a:p>
          <a:p>
            <a:r>
              <a:rPr lang="en-CA" dirty="0" smtClean="0"/>
              <a:t>/</a:t>
            </a:r>
            <a:r>
              <a:rPr lang="en-CA" dirty="0" err="1" smtClean="0"/>
              <a:t>h</a:t>
            </a:r>
            <a:r>
              <a:rPr lang="en-CA" dirty="0" err="1" smtClean="0">
                <a:solidFill>
                  <a:schemeClr val="accent6">
                    <a:lumMod val="50000"/>
                  </a:schemeClr>
                </a:solidFill>
              </a:rPr>
              <a:t>?</a:t>
            </a:r>
            <a:r>
              <a:rPr lang="en-CA" dirty="0" err="1" smtClean="0"/>
              <a:t>ea</a:t>
            </a:r>
            <a:r>
              <a:rPr lang="en-CA" dirty="0" smtClean="0">
                <a:solidFill>
                  <a:schemeClr val="accent6">
                    <a:lumMod val="50000"/>
                  </a:schemeClr>
                </a:solidFill>
              </a:rPr>
              <a:t>?</a:t>
            </a:r>
            <a:r>
              <a:rPr lang="en-CA" dirty="0" smtClean="0"/>
              <a:t>/ matches "</a:t>
            </a:r>
            <a:r>
              <a:rPr lang="en-CA" dirty="0" err="1" smtClean="0"/>
              <a:t>hea</a:t>
            </a:r>
            <a:r>
              <a:rPr lang="en-CA" dirty="0" smtClean="0"/>
              <a:t>" in "my head" and "e" in "left foot" and "ea" in "my ear"</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160</a:t>
            </a:fld>
            <a:endParaRPr lang="en-US"/>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412776"/>
            <a:ext cx="8229600" cy="4713387"/>
          </a:xfrm>
        </p:spPr>
        <p:txBody>
          <a:bodyPr>
            <a:normAutofit lnSpcReduction="10000"/>
          </a:bodyPr>
          <a:lstStyle/>
          <a:p>
            <a:r>
              <a:rPr lang="en-CA" dirty="0" err="1" smtClean="0"/>
              <a:t>metacharacter</a:t>
            </a:r>
            <a:r>
              <a:rPr lang="en-CA" dirty="0" smtClean="0"/>
              <a:t> . (decimal point) matches any single character except the newline</a:t>
            </a:r>
          </a:p>
          <a:p>
            <a:pPr lvl="1"/>
            <a:r>
              <a:rPr lang="en-CA" dirty="0" smtClean="0"/>
              <a:t>/</a:t>
            </a:r>
            <a:r>
              <a:rPr lang="en-CA" dirty="0" err="1" smtClean="0"/>
              <a:t>r</a:t>
            </a:r>
            <a:r>
              <a:rPr lang="en-CA" b="1" dirty="0" err="1" smtClean="0"/>
              <a:t>.</a:t>
            </a:r>
            <a:r>
              <a:rPr lang="en-CA" dirty="0" err="1" smtClean="0"/>
              <a:t>t</a:t>
            </a:r>
            <a:r>
              <a:rPr lang="en-CA" dirty="0" smtClean="0"/>
              <a:t>/ matches "</a:t>
            </a:r>
            <a:r>
              <a:rPr lang="en-CA" dirty="0" err="1" smtClean="0"/>
              <a:t>rat","rut","r</a:t>
            </a:r>
            <a:r>
              <a:rPr lang="en-CA" dirty="0" smtClean="0"/>
              <a:t> t" but not "art"</a:t>
            </a:r>
          </a:p>
          <a:p>
            <a:r>
              <a:rPr lang="en-CA" dirty="0" smtClean="0"/>
              <a:t>\ is used to match </a:t>
            </a:r>
            <a:r>
              <a:rPr lang="en-CA" dirty="0" err="1" smtClean="0"/>
              <a:t>metacharacters</a:t>
            </a:r>
            <a:endParaRPr lang="en-CA" dirty="0" smtClean="0"/>
          </a:p>
          <a:p>
            <a:pPr lvl="1"/>
            <a:r>
              <a:rPr lang="en-CA" dirty="0" smtClean="0"/>
              <a:t>/a\*/ matches "a*" but not "apple"</a:t>
            </a:r>
          </a:p>
          <a:p>
            <a:r>
              <a:rPr lang="en-CA" dirty="0" smtClean="0">
                <a:solidFill>
                  <a:srgbClr val="C00000"/>
                </a:solidFill>
              </a:rPr>
              <a:t>^</a:t>
            </a:r>
            <a:r>
              <a:rPr lang="en-CA" dirty="0" smtClean="0"/>
              <a:t> matches beginning of input</a:t>
            </a:r>
          </a:p>
          <a:p>
            <a:pPr lvl="1"/>
            <a:r>
              <a:rPr lang="en-CA" dirty="0" smtClean="0"/>
              <a:t>/</a:t>
            </a:r>
            <a:r>
              <a:rPr lang="en-CA" dirty="0" smtClean="0">
                <a:solidFill>
                  <a:srgbClr val="C00000"/>
                </a:solidFill>
              </a:rPr>
              <a:t>^</a:t>
            </a:r>
            <a:r>
              <a:rPr lang="en-CA" dirty="0" smtClean="0"/>
              <a:t>A/ matches "</a:t>
            </a:r>
            <a:r>
              <a:rPr lang="en-CA" dirty="0" smtClean="0">
                <a:solidFill>
                  <a:srgbClr val="C00000"/>
                </a:solidFill>
              </a:rPr>
              <a:t>A</a:t>
            </a:r>
            <a:r>
              <a:rPr lang="en-CA" dirty="0" smtClean="0"/>
              <a:t> story" but not "the ABCs"</a:t>
            </a:r>
          </a:p>
          <a:p>
            <a:r>
              <a:rPr lang="en-CA" dirty="0" smtClean="0">
                <a:solidFill>
                  <a:srgbClr val="7030A0"/>
                </a:solidFill>
              </a:rPr>
              <a:t>$</a:t>
            </a:r>
            <a:r>
              <a:rPr lang="en-CA" dirty="0" smtClean="0"/>
              <a:t> matches end of input</a:t>
            </a:r>
          </a:p>
          <a:p>
            <a:pPr lvl="1"/>
            <a:r>
              <a:rPr lang="en-CA" dirty="0" smtClean="0"/>
              <a:t>/x</a:t>
            </a:r>
            <a:r>
              <a:rPr lang="en-CA" dirty="0" smtClean="0">
                <a:solidFill>
                  <a:srgbClr val="7030A0"/>
                </a:solidFill>
              </a:rPr>
              <a:t>$</a:t>
            </a:r>
            <a:r>
              <a:rPr lang="en-CA" dirty="0" smtClean="0"/>
              <a:t>/ matches "the o</a:t>
            </a:r>
            <a:r>
              <a:rPr lang="en-CA" dirty="0" smtClean="0">
                <a:solidFill>
                  <a:srgbClr val="7030A0"/>
                </a:solidFill>
              </a:rPr>
              <a:t>x</a:t>
            </a:r>
            <a:r>
              <a:rPr lang="en-CA" dirty="0" smtClean="0"/>
              <a:t>" but not "my axe"</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161</a:t>
            </a:fld>
            <a:endParaRPr lang="en-US"/>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412776"/>
            <a:ext cx="8229600" cy="4713387"/>
          </a:xfrm>
        </p:spPr>
        <p:txBody>
          <a:bodyPr>
            <a:normAutofit fontScale="92500" lnSpcReduction="20000"/>
          </a:bodyPr>
          <a:lstStyle/>
          <a:p>
            <a:r>
              <a:rPr lang="en-CA" dirty="0" smtClean="0">
                <a:solidFill>
                  <a:schemeClr val="accent6">
                    <a:lumMod val="75000"/>
                  </a:schemeClr>
                </a:solidFill>
              </a:rPr>
              <a:t>|</a:t>
            </a:r>
            <a:r>
              <a:rPr lang="en-CA" dirty="0" smtClean="0"/>
              <a:t> (pipe) matches text on either side</a:t>
            </a:r>
          </a:p>
          <a:p>
            <a:pPr lvl="1"/>
            <a:r>
              <a:rPr lang="en-CA" dirty="0" smtClean="0"/>
              <a:t>/</a:t>
            </a:r>
            <a:r>
              <a:rPr lang="en-CA" dirty="0" err="1" smtClean="0"/>
              <a:t>a</a:t>
            </a:r>
            <a:r>
              <a:rPr lang="en-CA" dirty="0" err="1" smtClean="0">
                <a:solidFill>
                  <a:schemeClr val="accent6">
                    <a:lumMod val="75000"/>
                  </a:schemeClr>
                </a:solidFill>
              </a:rPr>
              <a:t>|</a:t>
            </a:r>
            <a:r>
              <a:rPr lang="en-CA" dirty="0" err="1" smtClean="0"/>
              <a:t>b</a:t>
            </a:r>
            <a:r>
              <a:rPr lang="en-CA" dirty="0" err="1" smtClean="0">
                <a:solidFill>
                  <a:schemeClr val="accent6">
                    <a:lumMod val="75000"/>
                  </a:schemeClr>
                </a:solidFill>
              </a:rPr>
              <a:t>|</a:t>
            </a:r>
            <a:r>
              <a:rPr lang="en-CA" dirty="0" err="1" smtClean="0"/>
              <a:t>c</a:t>
            </a:r>
            <a:r>
              <a:rPr lang="en-CA" dirty="0" smtClean="0"/>
              <a:t>/ matches either the first "</a:t>
            </a:r>
            <a:r>
              <a:rPr lang="en-CA" dirty="0" err="1" smtClean="0"/>
              <a:t>a","b",or</a:t>
            </a:r>
            <a:r>
              <a:rPr lang="en-CA" dirty="0" smtClean="0"/>
              <a:t> "c", and  /</a:t>
            </a:r>
            <a:r>
              <a:rPr lang="en-CA" dirty="0" err="1" smtClean="0"/>
              <a:t>apple</a:t>
            </a:r>
            <a:r>
              <a:rPr lang="en-CA" dirty="0" err="1" smtClean="0">
                <a:solidFill>
                  <a:schemeClr val="accent6">
                    <a:lumMod val="75000"/>
                  </a:schemeClr>
                </a:solidFill>
              </a:rPr>
              <a:t>|</a:t>
            </a:r>
            <a:r>
              <a:rPr lang="en-CA" dirty="0" err="1" smtClean="0"/>
              <a:t>pear</a:t>
            </a:r>
            <a:r>
              <a:rPr lang="en-CA" dirty="0" smtClean="0"/>
              <a:t>/ matches either "apple" or "pear"</a:t>
            </a:r>
          </a:p>
          <a:p>
            <a:r>
              <a:rPr lang="en-CA" dirty="0" smtClean="0"/>
              <a:t>{n} where n is a positive integer, matches n occurrences of the preceding character</a:t>
            </a:r>
          </a:p>
          <a:p>
            <a:pPr lvl="1"/>
            <a:r>
              <a:rPr lang="en-CA" dirty="0" smtClean="0"/>
              <a:t>/</a:t>
            </a:r>
            <a:r>
              <a:rPr lang="en-CA" dirty="0" smtClean="0">
                <a:solidFill>
                  <a:srgbClr val="00B050"/>
                </a:solidFill>
              </a:rPr>
              <a:t>e{2}</a:t>
            </a:r>
            <a:r>
              <a:rPr lang="en-CA" dirty="0" smtClean="0"/>
              <a:t>/ matches the "</a:t>
            </a:r>
            <a:r>
              <a:rPr lang="en-CA" dirty="0" err="1" smtClean="0"/>
              <a:t>ee</a:t>
            </a:r>
            <a:r>
              <a:rPr lang="en-CA" dirty="0" smtClean="0"/>
              <a:t>" in "f</a:t>
            </a:r>
            <a:r>
              <a:rPr lang="en-CA" dirty="0" smtClean="0">
                <a:solidFill>
                  <a:srgbClr val="00B050"/>
                </a:solidFill>
              </a:rPr>
              <a:t>ee</a:t>
            </a:r>
            <a:r>
              <a:rPr lang="en-CA" dirty="0" smtClean="0"/>
              <a:t>d" and the first "</a:t>
            </a:r>
            <a:r>
              <a:rPr lang="en-CA" dirty="0" err="1" smtClean="0"/>
              <a:t>ee</a:t>
            </a:r>
            <a:r>
              <a:rPr lang="en-CA" dirty="0" smtClean="0"/>
              <a:t>" in "</a:t>
            </a:r>
            <a:r>
              <a:rPr lang="en-CA" dirty="0" err="1" smtClean="0"/>
              <a:t>f</a:t>
            </a:r>
            <a:r>
              <a:rPr lang="en-CA" dirty="0" err="1" smtClean="0">
                <a:solidFill>
                  <a:srgbClr val="00B050"/>
                </a:solidFill>
              </a:rPr>
              <a:t>ee</a:t>
            </a:r>
            <a:r>
              <a:rPr lang="en-CA" dirty="0" err="1" smtClean="0"/>
              <a:t>eed</a:t>
            </a:r>
            <a:r>
              <a:rPr lang="en-CA" dirty="0" smtClean="0"/>
              <a:t>",  but not "fed"</a:t>
            </a:r>
          </a:p>
          <a:p>
            <a:r>
              <a:rPr lang="en-CA" dirty="0" smtClean="0"/>
              <a:t>{</a:t>
            </a:r>
            <a:r>
              <a:rPr lang="en-CA" dirty="0" err="1" smtClean="0"/>
              <a:t>n,m</a:t>
            </a:r>
            <a:r>
              <a:rPr lang="en-CA" dirty="0" smtClean="0"/>
              <a:t>} where n and m are positive integers, matches at least n and at most m occurrences of the preceding character</a:t>
            </a:r>
          </a:p>
          <a:p>
            <a:pPr lvl="1"/>
            <a:r>
              <a:rPr lang="en-CA" dirty="0" smtClean="0"/>
              <a:t>/</a:t>
            </a:r>
            <a:r>
              <a:rPr lang="en-CA" dirty="0" smtClean="0">
                <a:solidFill>
                  <a:srgbClr val="FF0000"/>
                </a:solidFill>
              </a:rPr>
              <a:t>r{1,3}</a:t>
            </a:r>
            <a:r>
              <a:rPr lang="en-CA" dirty="0" smtClean="0"/>
              <a:t>/ matches the "r" in "a</a:t>
            </a:r>
            <a:r>
              <a:rPr lang="en-CA" dirty="0" smtClean="0">
                <a:solidFill>
                  <a:srgbClr val="FF0000"/>
                </a:solidFill>
              </a:rPr>
              <a:t>r</a:t>
            </a:r>
            <a:r>
              <a:rPr lang="en-CA" dirty="0" smtClean="0"/>
              <a:t>t", the "</a:t>
            </a:r>
            <a:r>
              <a:rPr lang="en-CA" dirty="0" err="1" smtClean="0"/>
              <a:t>rr</a:t>
            </a:r>
            <a:r>
              <a:rPr lang="en-CA" dirty="0" smtClean="0"/>
              <a:t>" in "a</a:t>
            </a:r>
            <a:r>
              <a:rPr lang="en-CA" dirty="0" smtClean="0">
                <a:solidFill>
                  <a:srgbClr val="FF0000"/>
                </a:solidFill>
              </a:rPr>
              <a:t>rr</a:t>
            </a:r>
            <a:r>
              <a:rPr lang="en-CA" dirty="0" smtClean="0"/>
              <a:t>ay", and the first "</a:t>
            </a:r>
            <a:r>
              <a:rPr lang="en-CA" dirty="0" err="1" smtClean="0"/>
              <a:t>rrr</a:t>
            </a:r>
            <a:r>
              <a:rPr lang="en-CA" dirty="0" smtClean="0"/>
              <a:t>" in "</a:t>
            </a:r>
            <a:r>
              <a:rPr lang="en-CA" dirty="0" err="1" smtClean="0"/>
              <a:t>a</a:t>
            </a:r>
            <a:r>
              <a:rPr lang="en-CA" dirty="0" err="1" smtClean="0">
                <a:solidFill>
                  <a:srgbClr val="FF0000"/>
                </a:solidFill>
              </a:rPr>
              <a:t>rrr</a:t>
            </a:r>
            <a:r>
              <a:rPr lang="en-CA" dirty="0" err="1" smtClean="0"/>
              <a:t>rgh</a:t>
            </a:r>
            <a:r>
              <a:rPr lang="en-CA" dirty="0" smtClean="0"/>
              <a:t>!"</a:t>
            </a:r>
          </a:p>
          <a:p>
            <a:endParaRPr lang="en-CA" dirty="0" smtClean="0"/>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162</a:t>
            </a:fld>
            <a:endParaRPr lang="en-US"/>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340768"/>
            <a:ext cx="8229600" cy="4785395"/>
          </a:xfrm>
        </p:spPr>
        <p:txBody>
          <a:bodyPr>
            <a:normAutofit/>
          </a:bodyPr>
          <a:lstStyle/>
          <a:p>
            <a:r>
              <a:rPr lang="en-CA" dirty="0" smtClean="0">
                <a:solidFill>
                  <a:schemeClr val="accent5">
                    <a:lumMod val="75000"/>
                  </a:schemeClr>
                </a:solidFill>
              </a:rPr>
              <a:t>[</a:t>
            </a:r>
            <a:r>
              <a:rPr lang="en-CA" dirty="0" err="1" smtClean="0"/>
              <a:t>abc</a:t>
            </a:r>
            <a:r>
              <a:rPr lang="en-CA" dirty="0" smtClean="0">
                <a:solidFill>
                  <a:schemeClr val="accent5">
                    <a:lumMod val="75000"/>
                  </a:schemeClr>
                </a:solidFill>
              </a:rPr>
              <a:t>]</a:t>
            </a:r>
            <a:r>
              <a:rPr lang="en-CA" dirty="0" smtClean="0"/>
              <a:t> defines a range of any characters to match.  Shorthand range form can use a hyphen </a:t>
            </a:r>
            <a:r>
              <a:rPr lang="en-CA" dirty="0" smtClean="0">
                <a:solidFill>
                  <a:schemeClr val="accent5">
                    <a:lumMod val="75000"/>
                  </a:schemeClr>
                </a:solidFill>
              </a:rPr>
              <a:t>[</a:t>
            </a:r>
            <a:r>
              <a:rPr lang="en-CA" dirty="0" smtClean="0"/>
              <a:t>a</a:t>
            </a:r>
            <a:r>
              <a:rPr lang="en-CA" dirty="0" smtClean="0">
                <a:solidFill>
                  <a:schemeClr val="accent4">
                    <a:lumMod val="75000"/>
                  </a:schemeClr>
                </a:solidFill>
              </a:rPr>
              <a:t>-</a:t>
            </a:r>
            <a:r>
              <a:rPr lang="en-CA" dirty="0" smtClean="0"/>
              <a:t>c</a:t>
            </a:r>
            <a:r>
              <a:rPr lang="en-CA" dirty="0" smtClean="0">
                <a:solidFill>
                  <a:schemeClr val="accent5">
                    <a:lumMod val="75000"/>
                  </a:schemeClr>
                </a:solidFill>
              </a:rPr>
              <a:t>]</a:t>
            </a:r>
            <a:r>
              <a:rPr lang="en-CA" dirty="0" smtClean="0"/>
              <a:t> = </a:t>
            </a:r>
            <a:r>
              <a:rPr lang="en-CA" dirty="0" smtClean="0">
                <a:solidFill>
                  <a:schemeClr val="accent5">
                    <a:lumMod val="75000"/>
                  </a:schemeClr>
                </a:solidFill>
              </a:rPr>
              <a:t>[</a:t>
            </a:r>
            <a:r>
              <a:rPr lang="en-CA" dirty="0" err="1" smtClean="0"/>
              <a:t>abc</a:t>
            </a:r>
            <a:r>
              <a:rPr lang="en-CA" dirty="0" smtClean="0">
                <a:solidFill>
                  <a:schemeClr val="accent5">
                    <a:lumMod val="75000"/>
                  </a:schemeClr>
                </a:solidFill>
              </a:rPr>
              <a:t>]</a:t>
            </a:r>
          </a:p>
          <a:p>
            <a:pPr lvl="1"/>
            <a:r>
              <a:rPr lang="en-CA" dirty="0" smtClean="0"/>
              <a:t>/</a:t>
            </a:r>
            <a:r>
              <a:rPr lang="en-CA" dirty="0" smtClean="0">
                <a:solidFill>
                  <a:schemeClr val="accent5">
                    <a:lumMod val="75000"/>
                  </a:schemeClr>
                </a:solidFill>
              </a:rPr>
              <a:t>[</a:t>
            </a:r>
            <a:r>
              <a:rPr lang="en-CA" dirty="0" smtClean="0"/>
              <a:t>a</a:t>
            </a:r>
            <a:r>
              <a:rPr lang="en-CA" dirty="0" smtClean="0">
                <a:solidFill>
                  <a:schemeClr val="accent4">
                    <a:lumMod val="75000"/>
                  </a:schemeClr>
                </a:solidFill>
              </a:rPr>
              <a:t>-</a:t>
            </a:r>
            <a:r>
              <a:rPr lang="en-CA" dirty="0" smtClean="0"/>
              <a:t>m</a:t>
            </a:r>
            <a:r>
              <a:rPr lang="en-CA" dirty="0" smtClean="0">
                <a:solidFill>
                  <a:schemeClr val="accent5">
                    <a:lumMod val="75000"/>
                  </a:schemeClr>
                </a:solidFill>
              </a:rPr>
              <a:t>]</a:t>
            </a:r>
            <a:r>
              <a:rPr lang="en-CA" dirty="0" smtClean="0"/>
              <a:t>/ matches the "e" in "A p</a:t>
            </a:r>
            <a:r>
              <a:rPr lang="en-CA" dirty="0" smtClean="0">
                <a:solidFill>
                  <a:schemeClr val="accent5">
                    <a:lumMod val="75000"/>
                  </a:schemeClr>
                </a:solidFill>
              </a:rPr>
              <a:t>e</a:t>
            </a:r>
            <a:r>
              <a:rPr lang="en-CA" dirty="0" smtClean="0"/>
              <a:t>ar" and /</a:t>
            </a:r>
            <a:r>
              <a:rPr lang="en-CA" dirty="0" smtClean="0">
                <a:solidFill>
                  <a:schemeClr val="accent5">
                    <a:lumMod val="75000"/>
                  </a:schemeClr>
                </a:solidFill>
              </a:rPr>
              <a:t>[</a:t>
            </a:r>
            <a:r>
              <a:rPr lang="en-CA" dirty="0" smtClean="0"/>
              <a:t>a</a:t>
            </a:r>
            <a:r>
              <a:rPr lang="en-CA" dirty="0" smtClean="0">
                <a:solidFill>
                  <a:schemeClr val="accent4">
                    <a:lumMod val="75000"/>
                  </a:schemeClr>
                </a:solidFill>
              </a:rPr>
              <a:t>-</a:t>
            </a:r>
            <a:r>
              <a:rPr lang="en-CA" dirty="0" smtClean="0"/>
              <a:t>z</a:t>
            </a:r>
            <a:r>
              <a:rPr lang="en-CA" dirty="0" smtClean="0">
                <a:solidFill>
                  <a:schemeClr val="accent5">
                    <a:lumMod val="75000"/>
                  </a:schemeClr>
                </a:solidFill>
              </a:rPr>
              <a:t>]</a:t>
            </a:r>
            <a:r>
              <a:rPr lang="en-CA" dirty="0" smtClean="0">
                <a:solidFill>
                  <a:srgbClr val="0070C0"/>
                </a:solidFill>
              </a:rPr>
              <a:t>+</a:t>
            </a:r>
            <a:r>
              <a:rPr lang="en-CA" dirty="0" smtClean="0"/>
              <a:t>/ matches "</a:t>
            </a:r>
            <a:r>
              <a:rPr lang="en-CA" dirty="0" err="1" smtClean="0"/>
              <a:t>anana</a:t>
            </a:r>
            <a:r>
              <a:rPr lang="en-CA" dirty="0" smtClean="0"/>
              <a:t>" in "B</a:t>
            </a:r>
            <a:r>
              <a:rPr lang="en-CA" dirty="0" smtClean="0">
                <a:solidFill>
                  <a:schemeClr val="accent5">
                    <a:lumMod val="75000"/>
                  </a:schemeClr>
                </a:solidFill>
              </a:rPr>
              <a:t>anana</a:t>
            </a:r>
            <a:r>
              <a:rPr lang="en-CA" dirty="0" smtClean="0"/>
              <a:t>"</a:t>
            </a:r>
          </a:p>
          <a:p>
            <a:pPr lvl="1"/>
            <a:r>
              <a:rPr lang="en-CA" dirty="0" smtClean="0"/>
              <a:t>/</a:t>
            </a:r>
            <a:r>
              <a:rPr lang="en-CA" dirty="0" smtClean="0">
                <a:solidFill>
                  <a:schemeClr val="accent5">
                    <a:lumMod val="75000"/>
                  </a:schemeClr>
                </a:solidFill>
              </a:rPr>
              <a:t>[</a:t>
            </a:r>
            <a:r>
              <a:rPr lang="en-CA" dirty="0" smtClean="0"/>
              <a:t>0</a:t>
            </a:r>
            <a:r>
              <a:rPr lang="en-CA" dirty="0" smtClean="0">
                <a:solidFill>
                  <a:schemeClr val="accent4">
                    <a:lumMod val="75000"/>
                  </a:schemeClr>
                </a:solidFill>
              </a:rPr>
              <a:t>-</a:t>
            </a:r>
            <a:r>
              <a:rPr lang="en-CA" dirty="0" smtClean="0"/>
              <a:t>9</a:t>
            </a:r>
            <a:r>
              <a:rPr lang="en-CA" dirty="0" smtClean="0">
                <a:solidFill>
                  <a:schemeClr val="accent5">
                    <a:lumMod val="75000"/>
                  </a:schemeClr>
                </a:solidFill>
              </a:rPr>
              <a:t>]</a:t>
            </a:r>
            <a:r>
              <a:rPr lang="en-CA" dirty="0" smtClean="0"/>
              <a:t>/ matches the "4" in "robin</a:t>
            </a:r>
            <a:r>
              <a:rPr lang="en-CA" dirty="0" smtClean="0">
                <a:solidFill>
                  <a:schemeClr val="accent5">
                    <a:lumMod val="75000"/>
                  </a:schemeClr>
                </a:solidFill>
              </a:rPr>
              <a:t>4</a:t>
            </a:r>
            <a:r>
              <a:rPr lang="en-CA" dirty="0" smtClean="0"/>
              <a:t>nest"</a:t>
            </a:r>
          </a:p>
          <a:p>
            <a:r>
              <a:rPr lang="en-CA" dirty="0" smtClean="0"/>
              <a:t>negation of the range uses the </a:t>
            </a:r>
            <a:r>
              <a:rPr lang="en-CA" dirty="0" smtClean="0">
                <a:solidFill>
                  <a:schemeClr val="accent2">
                    <a:lumMod val="75000"/>
                  </a:schemeClr>
                </a:solidFill>
              </a:rPr>
              <a:t>^</a:t>
            </a:r>
          </a:p>
          <a:p>
            <a:pPr lvl="1"/>
            <a:r>
              <a:rPr lang="en-CA" dirty="0" smtClean="0"/>
              <a:t>/</a:t>
            </a:r>
            <a:r>
              <a:rPr lang="en-CA" dirty="0" smtClean="0">
                <a:solidFill>
                  <a:schemeClr val="accent2">
                    <a:lumMod val="75000"/>
                  </a:schemeClr>
                </a:solidFill>
              </a:rPr>
              <a:t>^</a:t>
            </a:r>
            <a:r>
              <a:rPr lang="en-CA" dirty="0" smtClean="0">
                <a:solidFill>
                  <a:schemeClr val="accent5">
                    <a:lumMod val="75000"/>
                  </a:schemeClr>
                </a:solidFill>
              </a:rPr>
              <a:t>[</a:t>
            </a:r>
            <a:r>
              <a:rPr lang="en-CA" dirty="0" smtClean="0"/>
              <a:t>a</a:t>
            </a:r>
            <a:r>
              <a:rPr lang="en-CA" dirty="0" smtClean="0">
                <a:solidFill>
                  <a:schemeClr val="accent4">
                    <a:lumMod val="75000"/>
                  </a:schemeClr>
                </a:solidFill>
              </a:rPr>
              <a:t>-</a:t>
            </a:r>
            <a:r>
              <a:rPr lang="en-CA" dirty="0" smtClean="0"/>
              <a:t>m</a:t>
            </a:r>
            <a:r>
              <a:rPr lang="en-CA" dirty="0" smtClean="0">
                <a:solidFill>
                  <a:schemeClr val="accent5">
                    <a:lumMod val="75000"/>
                  </a:schemeClr>
                </a:solidFill>
              </a:rPr>
              <a:t>]</a:t>
            </a:r>
            <a:r>
              <a:rPr lang="en-CA" dirty="0" smtClean="0"/>
              <a:t>/ matches the "p" in "</a:t>
            </a:r>
            <a:r>
              <a:rPr lang="en-CA" dirty="0" smtClean="0">
                <a:solidFill>
                  <a:schemeClr val="accent5">
                    <a:lumMod val="75000"/>
                  </a:schemeClr>
                </a:solidFill>
              </a:rPr>
              <a:t>p</a:t>
            </a:r>
            <a:r>
              <a:rPr lang="en-CA" dirty="0" smtClean="0"/>
              <a:t>ear"</a:t>
            </a:r>
          </a:p>
          <a:p>
            <a:pPr lvl="1"/>
            <a:r>
              <a:rPr lang="en-CA" dirty="0" smtClean="0"/>
              <a:t>/</a:t>
            </a:r>
            <a:r>
              <a:rPr lang="en-CA" dirty="0" smtClean="0">
                <a:solidFill>
                  <a:schemeClr val="accent2">
                    <a:lumMod val="75000"/>
                  </a:schemeClr>
                </a:solidFill>
              </a:rPr>
              <a:t>^</a:t>
            </a:r>
            <a:r>
              <a:rPr lang="en-CA" dirty="0" smtClean="0"/>
              <a:t>a</a:t>
            </a:r>
            <a:r>
              <a:rPr lang="en-CA" dirty="0" smtClean="0">
                <a:solidFill>
                  <a:schemeClr val="accent4">
                    <a:lumMod val="75000"/>
                  </a:schemeClr>
                </a:solidFill>
              </a:rPr>
              <a:t>-</a:t>
            </a:r>
            <a:r>
              <a:rPr lang="en-CA" dirty="0" smtClean="0"/>
              <a:t>z/ is same as /</a:t>
            </a:r>
            <a:r>
              <a:rPr lang="en-CA" dirty="0" smtClean="0">
                <a:solidFill>
                  <a:schemeClr val="accent2">
                    <a:lumMod val="75000"/>
                  </a:schemeClr>
                </a:solidFill>
              </a:rPr>
              <a:t>^</a:t>
            </a:r>
            <a:r>
              <a:rPr lang="en-CA" dirty="0" smtClean="0">
                <a:solidFill>
                  <a:schemeClr val="accent5">
                    <a:lumMod val="75000"/>
                  </a:schemeClr>
                </a:solidFill>
              </a:rPr>
              <a:t>[</a:t>
            </a:r>
            <a:r>
              <a:rPr lang="en-CA" dirty="0" smtClean="0"/>
              <a:t>a</a:t>
            </a:r>
            <a:r>
              <a:rPr lang="en-CA" dirty="0" smtClean="0">
                <a:solidFill>
                  <a:schemeClr val="accent4">
                    <a:lumMod val="75000"/>
                  </a:schemeClr>
                </a:solidFill>
              </a:rPr>
              <a:t>-</a:t>
            </a:r>
            <a:r>
              <a:rPr lang="en-CA" dirty="0" smtClean="0"/>
              <a:t>z</a:t>
            </a:r>
            <a:r>
              <a:rPr lang="en-CA" dirty="0" smtClean="0">
                <a:solidFill>
                  <a:schemeClr val="accent5">
                    <a:lumMod val="75000"/>
                  </a:schemeClr>
                </a:solidFill>
              </a:rPr>
              <a:t>]</a:t>
            </a:r>
            <a:r>
              <a:rPr lang="en-CA" dirty="0" smtClean="0"/>
              <a:t>/</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163</a:t>
            </a:fld>
            <a:endParaRPr lang="en-US"/>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Special characters used in </a:t>
            </a:r>
            <a:r>
              <a:rPr lang="en-CA" dirty="0" err="1" smtClean="0"/>
              <a:t>regex</a:t>
            </a:r>
            <a:endParaRPr lang="en-CA" dirty="0" smtClean="0"/>
          </a:p>
          <a:p>
            <a:r>
              <a:rPr lang="en-CA" dirty="0" smtClean="0">
                <a:solidFill>
                  <a:srgbClr val="00B050"/>
                </a:solidFill>
              </a:rPr>
              <a:t>\d</a:t>
            </a:r>
            <a:r>
              <a:rPr lang="en-CA" dirty="0" smtClean="0"/>
              <a:t> matches a single digit – same as [0-9]</a:t>
            </a:r>
          </a:p>
          <a:p>
            <a:r>
              <a:rPr lang="en-CA" dirty="0" smtClean="0">
                <a:solidFill>
                  <a:schemeClr val="bg2">
                    <a:lumMod val="25000"/>
                  </a:schemeClr>
                </a:solidFill>
              </a:rPr>
              <a:t>\n</a:t>
            </a:r>
            <a:r>
              <a:rPr lang="en-CA" dirty="0" smtClean="0"/>
              <a:t> matches a new line</a:t>
            </a:r>
          </a:p>
          <a:p>
            <a:r>
              <a:rPr lang="en-CA" dirty="0" smtClean="0">
                <a:solidFill>
                  <a:schemeClr val="accent5">
                    <a:lumMod val="75000"/>
                  </a:schemeClr>
                </a:solidFill>
              </a:rPr>
              <a:t>\s</a:t>
            </a:r>
            <a:r>
              <a:rPr lang="en-CA" dirty="0" smtClean="0"/>
              <a:t> matches a single white space, tab, form feed, new line</a:t>
            </a:r>
          </a:p>
          <a:p>
            <a:r>
              <a:rPr lang="en-CA" dirty="0" smtClean="0">
                <a:solidFill>
                  <a:schemeClr val="accent2">
                    <a:lumMod val="75000"/>
                  </a:schemeClr>
                </a:solidFill>
              </a:rPr>
              <a:t>\t</a:t>
            </a:r>
            <a:r>
              <a:rPr lang="en-CA" dirty="0" smtClean="0"/>
              <a:t> matches a tab</a:t>
            </a:r>
          </a:p>
          <a:p>
            <a:r>
              <a:rPr lang="en-CA" dirty="0" smtClean="0">
                <a:solidFill>
                  <a:schemeClr val="bg1">
                    <a:lumMod val="50000"/>
                  </a:schemeClr>
                </a:solidFill>
              </a:rPr>
              <a:t>\w</a:t>
            </a:r>
            <a:r>
              <a:rPr lang="en-CA" dirty="0" smtClean="0"/>
              <a:t> matches any alphanumeric including the underscore – same as [A-Za-z0-9_]</a:t>
            </a:r>
          </a:p>
          <a:p>
            <a:r>
              <a:rPr lang="en-CA" dirty="0" smtClean="0">
                <a:solidFill>
                  <a:schemeClr val="accent6">
                    <a:lumMod val="75000"/>
                  </a:schemeClr>
                </a:solidFill>
              </a:rPr>
              <a:t>\</a:t>
            </a:r>
            <a:r>
              <a:rPr lang="en-CA" dirty="0" err="1" smtClean="0">
                <a:solidFill>
                  <a:schemeClr val="accent6">
                    <a:lumMod val="75000"/>
                  </a:schemeClr>
                </a:solidFill>
              </a:rPr>
              <a:t>xHH</a:t>
            </a:r>
            <a:r>
              <a:rPr lang="en-CA" dirty="0" smtClean="0">
                <a:solidFill>
                  <a:schemeClr val="accent6">
                    <a:lumMod val="75000"/>
                  </a:schemeClr>
                </a:solidFill>
              </a:rPr>
              <a:t> </a:t>
            </a:r>
            <a:r>
              <a:rPr lang="en-CA" dirty="0" smtClean="0"/>
              <a:t>matches the character with the hex code HH e.g. /x20/ = /\s/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164</a:t>
            </a:fld>
            <a:endParaRPr lang="en-US"/>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484784"/>
            <a:ext cx="8229600" cy="4641379"/>
          </a:xfrm>
        </p:spPr>
        <p:txBody>
          <a:bodyPr>
            <a:normAutofit fontScale="92500" lnSpcReduction="20000"/>
          </a:bodyPr>
          <a:lstStyle/>
          <a:p>
            <a:r>
              <a:rPr lang="en-CA" dirty="0" smtClean="0">
                <a:solidFill>
                  <a:schemeClr val="accent3">
                    <a:lumMod val="75000"/>
                  </a:schemeClr>
                </a:solidFill>
              </a:rPr>
              <a:t>\D</a:t>
            </a:r>
            <a:r>
              <a:rPr lang="en-CA" dirty="0" smtClean="0"/>
              <a:t> matches any non-digit, same as [^0-9]</a:t>
            </a:r>
          </a:p>
          <a:p>
            <a:r>
              <a:rPr lang="en-CA" dirty="0" smtClean="0">
                <a:solidFill>
                  <a:schemeClr val="tx2">
                    <a:lumMod val="75000"/>
                  </a:schemeClr>
                </a:solidFill>
              </a:rPr>
              <a:t>\S</a:t>
            </a:r>
            <a:r>
              <a:rPr lang="en-CA" dirty="0" smtClean="0"/>
              <a:t> matches any non white space</a:t>
            </a:r>
          </a:p>
          <a:p>
            <a:r>
              <a:rPr lang="en-CA" dirty="0" smtClean="0">
                <a:solidFill>
                  <a:schemeClr val="accent6">
                    <a:lumMod val="75000"/>
                  </a:schemeClr>
                </a:solidFill>
              </a:rPr>
              <a:t>\W</a:t>
            </a:r>
            <a:r>
              <a:rPr lang="en-CA" dirty="0" smtClean="0"/>
              <a:t> matches any non alphanumeric, same as                  [</a:t>
            </a:r>
            <a:r>
              <a:rPr lang="en-CA" dirty="0" smtClean="0">
                <a:solidFill>
                  <a:schemeClr val="accent2">
                    <a:lumMod val="75000"/>
                  </a:schemeClr>
                </a:solidFill>
              </a:rPr>
              <a:t>^</a:t>
            </a:r>
            <a:r>
              <a:rPr lang="en-CA" dirty="0" smtClean="0"/>
              <a:t>A-Za-z0-9_]</a:t>
            </a:r>
          </a:p>
          <a:p>
            <a:r>
              <a:rPr lang="en-CA" dirty="0" smtClean="0">
                <a:solidFill>
                  <a:schemeClr val="accent2"/>
                </a:solidFill>
              </a:rPr>
              <a:t>\b</a:t>
            </a:r>
            <a:r>
              <a:rPr lang="en-CA" dirty="0" smtClean="0"/>
              <a:t> matches a word boundary - </a:t>
            </a:r>
            <a:r>
              <a:rPr lang="en-CA" dirty="0" smtClean="0">
                <a:solidFill>
                  <a:schemeClr val="accent6">
                    <a:lumMod val="75000"/>
                  </a:schemeClr>
                </a:solidFill>
              </a:rPr>
              <a:t>\W</a:t>
            </a:r>
            <a:r>
              <a:rPr lang="en-CA" dirty="0" smtClean="0">
                <a:solidFill>
                  <a:schemeClr val="bg1">
                    <a:lumMod val="50000"/>
                  </a:schemeClr>
                </a:solidFill>
              </a:rPr>
              <a:t>\w </a:t>
            </a:r>
            <a:r>
              <a:rPr lang="en-CA" dirty="0" smtClean="0"/>
              <a:t>or </a:t>
            </a:r>
            <a:r>
              <a:rPr lang="en-CA" dirty="0" smtClean="0">
                <a:solidFill>
                  <a:schemeClr val="bg1">
                    <a:lumMod val="50000"/>
                  </a:schemeClr>
                </a:solidFill>
              </a:rPr>
              <a:t>\w</a:t>
            </a:r>
            <a:r>
              <a:rPr lang="en-CA" dirty="0" smtClean="0">
                <a:solidFill>
                  <a:schemeClr val="accent6">
                    <a:lumMod val="75000"/>
                  </a:schemeClr>
                </a:solidFill>
              </a:rPr>
              <a:t>\W</a:t>
            </a:r>
            <a:r>
              <a:rPr lang="en-CA" dirty="0" smtClean="0"/>
              <a:t> </a:t>
            </a:r>
          </a:p>
          <a:p>
            <a:pPr lvl="1"/>
            <a:r>
              <a:rPr lang="en-CA" dirty="0" smtClean="0"/>
              <a:t>/</a:t>
            </a:r>
            <a:r>
              <a:rPr lang="en-CA" dirty="0" smtClean="0">
                <a:solidFill>
                  <a:schemeClr val="accent2"/>
                </a:solidFill>
              </a:rPr>
              <a:t>\</a:t>
            </a:r>
            <a:r>
              <a:rPr lang="en-CA" dirty="0" err="1" smtClean="0">
                <a:solidFill>
                  <a:schemeClr val="accent2"/>
                </a:solidFill>
              </a:rPr>
              <a:t>b</a:t>
            </a:r>
            <a:r>
              <a:rPr lang="en-CA" dirty="0" err="1" smtClean="0">
                <a:solidFill>
                  <a:srgbClr val="00B050"/>
                </a:solidFill>
              </a:rPr>
              <a:t>spo</a:t>
            </a:r>
            <a:r>
              <a:rPr lang="en-CA" dirty="0" smtClean="0"/>
              <a:t>/ matches the "</a:t>
            </a:r>
            <a:r>
              <a:rPr lang="en-CA" dirty="0" err="1" smtClean="0"/>
              <a:t>spo</a:t>
            </a:r>
            <a:r>
              <a:rPr lang="en-CA" dirty="0" smtClean="0"/>
              <a:t>" in "my </a:t>
            </a:r>
            <a:r>
              <a:rPr lang="en-CA" dirty="0" smtClean="0">
                <a:solidFill>
                  <a:srgbClr val="00B050"/>
                </a:solidFill>
              </a:rPr>
              <a:t>spo</a:t>
            </a:r>
            <a:r>
              <a:rPr lang="en-CA" dirty="0" smtClean="0"/>
              <a:t>on" and no match in "di</a:t>
            </a:r>
            <a:r>
              <a:rPr lang="en-CA" dirty="0" smtClean="0">
                <a:solidFill>
                  <a:srgbClr val="00B050"/>
                </a:solidFill>
              </a:rPr>
              <a:t>spo</a:t>
            </a:r>
            <a:r>
              <a:rPr lang="en-CA" dirty="0" smtClean="0"/>
              <a:t>se" </a:t>
            </a:r>
          </a:p>
          <a:p>
            <a:pPr lvl="1"/>
            <a:r>
              <a:rPr lang="en-CA" dirty="0" smtClean="0"/>
              <a:t>/</a:t>
            </a:r>
            <a:r>
              <a:rPr lang="en-CA" dirty="0" smtClean="0">
                <a:solidFill>
                  <a:schemeClr val="accent2"/>
                </a:solidFill>
              </a:rPr>
              <a:t>\</a:t>
            </a:r>
            <a:r>
              <a:rPr lang="en-CA" dirty="0" err="1" smtClean="0">
                <a:solidFill>
                  <a:schemeClr val="accent2"/>
                </a:solidFill>
              </a:rPr>
              <a:t>b</a:t>
            </a:r>
            <a:r>
              <a:rPr lang="en-CA" dirty="0" err="1" smtClean="0">
                <a:solidFill>
                  <a:srgbClr val="00B050"/>
                </a:solidFill>
              </a:rPr>
              <a:t>a</a:t>
            </a:r>
            <a:r>
              <a:rPr lang="en-CA" dirty="0" smtClean="0">
                <a:solidFill>
                  <a:schemeClr val="accent2"/>
                </a:solidFill>
              </a:rPr>
              <a:t>\b</a:t>
            </a:r>
            <a:r>
              <a:rPr lang="en-CA" dirty="0" smtClean="0"/>
              <a:t>/ matches the second "a" in "at </a:t>
            </a:r>
            <a:r>
              <a:rPr lang="en-CA" dirty="0" smtClean="0">
                <a:solidFill>
                  <a:srgbClr val="00B050"/>
                </a:solidFill>
              </a:rPr>
              <a:t>a</a:t>
            </a:r>
            <a:r>
              <a:rPr lang="en-CA" dirty="0" smtClean="0"/>
              <a:t> mall"</a:t>
            </a:r>
          </a:p>
          <a:p>
            <a:r>
              <a:rPr lang="en-CA" dirty="0" smtClean="0">
                <a:solidFill>
                  <a:srgbClr val="00B0F0"/>
                </a:solidFill>
              </a:rPr>
              <a:t>\B</a:t>
            </a:r>
            <a:r>
              <a:rPr lang="en-CA" dirty="0" smtClean="0"/>
              <a:t> matches a non-word boundary</a:t>
            </a:r>
          </a:p>
          <a:p>
            <a:pPr lvl="1"/>
            <a:r>
              <a:rPr lang="en-CA" dirty="0" smtClean="0"/>
              <a:t>/</a:t>
            </a:r>
            <a:r>
              <a:rPr lang="en-CA" dirty="0" smtClean="0">
                <a:solidFill>
                  <a:srgbClr val="00B0F0"/>
                </a:solidFill>
              </a:rPr>
              <a:t>\B</a:t>
            </a:r>
            <a:r>
              <a:rPr lang="en-CA" dirty="0" smtClean="0"/>
              <a:t>../ matches the "</a:t>
            </a:r>
            <a:r>
              <a:rPr lang="en-CA" dirty="0" err="1" smtClean="0"/>
              <a:t>ec</a:t>
            </a:r>
            <a:r>
              <a:rPr lang="en-CA" dirty="0" smtClean="0"/>
              <a:t>" in "p</a:t>
            </a:r>
            <a:r>
              <a:rPr lang="en-CA" dirty="0" smtClean="0">
                <a:solidFill>
                  <a:srgbClr val="00B0F0"/>
                </a:solidFill>
              </a:rPr>
              <a:t>ec</a:t>
            </a:r>
            <a:r>
              <a:rPr lang="en-CA" dirty="0" smtClean="0"/>
              <a:t>an" but not " a" </a:t>
            </a:r>
            <a:br>
              <a:rPr lang="en-CA" dirty="0" smtClean="0"/>
            </a:b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165</a:t>
            </a:fld>
            <a:endParaRPr lang="en-US"/>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340768"/>
            <a:ext cx="8229600" cy="4785395"/>
          </a:xfrm>
        </p:spPr>
        <p:txBody>
          <a:bodyPr>
            <a:normAutofit fontScale="92500"/>
          </a:bodyPr>
          <a:lstStyle/>
          <a:p>
            <a:r>
              <a:rPr lang="en-CA" dirty="0" smtClean="0">
                <a:solidFill>
                  <a:srgbClr val="00B050"/>
                </a:solidFill>
              </a:rPr>
              <a:t>(</a:t>
            </a:r>
            <a:r>
              <a:rPr lang="en-CA" dirty="0" smtClean="0"/>
              <a:t>tree</a:t>
            </a:r>
            <a:r>
              <a:rPr lang="en-CA" dirty="0" smtClean="0">
                <a:solidFill>
                  <a:srgbClr val="00B050"/>
                </a:solidFill>
              </a:rPr>
              <a:t>)</a:t>
            </a:r>
            <a:r>
              <a:rPr lang="en-CA" dirty="0" smtClean="0"/>
              <a:t> matches "tree" and remembers the match using the resulting array’s elements [1],…,[n]</a:t>
            </a:r>
          </a:p>
          <a:p>
            <a:pPr lvl="1"/>
            <a:r>
              <a:rPr lang="en-CA" dirty="0" smtClean="0">
                <a:latin typeface="Consolas" pitchFamily="49" charset="0"/>
                <a:cs typeface="Consolas" pitchFamily="49" charset="0"/>
              </a:rPr>
              <a:t>/</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[A-</a:t>
            </a:r>
            <a:r>
              <a:rPr lang="en-CA" dirty="0" err="1" smtClean="0">
                <a:latin typeface="Consolas" pitchFamily="49" charset="0"/>
                <a:cs typeface="Consolas" pitchFamily="49" charset="0"/>
              </a:rPr>
              <a:t>Za</a:t>
            </a:r>
            <a:r>
              <a:rPr lang="en-CA" dirty="0" smtClean="0">
                <a:latin typeface="Consolas" pitchFamily="49" charset="0"/>
                <a:cs typeface="Consolas" pitchFamily="49" charset="0"/>
              </a:rPr>
              <a:t>-z]+</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\s</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\w+</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 </a:t>
            </a:r>
            <a:r>
              <a:rPr lang="en-CA" dirty="0" smtClean="0"/>
              <a:t>matches "John Smith" in </a:t>
            </a:r>
          </a:p>
          <a:p>
            <a:pPr lvl="1">
              <a:buNone/>
            </a:pPr>
            <a:r>
              <a:rPr lang="en-CA" dirty="0" smtClean="0"/>
              <a:t>   "100 John Smith 203-300" and remembers "John" and "Smith" in the resulting arrays [1] and [2]</a:t>
            </a:r>
          </a:p>
          <a:p>
            <a:pPr lvl="1">
              <a:buNone/>
            </a:pPr>
            <a:r>
              <a:rPr lang="en-CA" dirty="0" smtClean="0"/>
              <a:t>    </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[A-</a:t>
            </a:r>
            <a:r>
              <a:rPr lang="en-CA" dirty="0" err="1" smtClean="0">
                <a:latin typeface="Consolas" pitchFamily="49" charset="0"/>
                <a:cs typeface="Consolas" pitchFamily="49" charset="0"/>
              </a:rPr>
              <a:t>Za</a:t>
            </a:r>
            <a:r>
              <a:rPr lang="en-CA" dirty="0" smtClean="0">
                <a:latin typeface="Consolas" pitchFamily="49" charset="0"/>
                <a:cs typeface="Consolas" pitchFamily="49" charset="0"/>
              </a:rPr>
              <a:t>-z]+</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  </a:t>
            </a:r>
            <a:r>
              <a:rPr lang="en-CA" dirty="0" smtClean="0"/>
              <a:t>means look for one or more alphabetic characters (any case) and remember them … e.g. "John"</a:t>
            </a:r>
          </a:p>
          <a:p>
            <a:pPr lvl="1">
              <a:buNone/>
            </a:pPr>
            <a:r>
              <a:rPr lang="en-CA" dirty="0" smtClean="0"/>
              <a:t>    </a:t>
            </a:r>
            <a:r>
              <a:rPr lang="en-CA" dirty="0" smtClean="0">
                <a:latin typeface="Consolas" pitchFamily="49" charset="0"/>
                <a:cs typeface="Consolas" pitchFamily="49" charset="0"/>
              </a:rPr>
              <a:t>\s </a:t>
            </a:r>
            <a:r>
              <a:rPr lang="en-CA" dirty="0" smtClean="0"/>
              <a:t>matches a single white space</a:t>
            </a:r>
          </a:p>
          <a:p>
            <a:pPr lvl="1">
              <a:buNone/>
            </a:pPr>
            <a:r>
              <a:rPr lang="en-CA" dirty="0" smtClean="0"/>
              <a:t>    </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\w+</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 </a:t>
            </a:r>
            <a:r>
              <a:rPr lang="en-CA" dirty="0" smtClean="0"/>
              <a:t>is the same as </a:t>
            </a:r>
            <a:r>
              <a:rPr lang="en-CA" dirty="0" smtClean="0">
                <a:solidFill>
                  <a:srgbClr val="00B050"/>
                </a:solidFill>
                <a:latin typeface="Consolas" pitchFamily="49" charset="0"/>
                <a:cs typeface="Consolas" pitchFamily="49" charset="0"/>
              </a:rPr>
              <a:t>(</a:t>
            </a:r>
            <a:r>
              <a:rPr lang="en-CA" dirty="0" smtClean="0">
                <a:latin typeface="Consolas" pitchFamily="49" charset="0"/>
                <a:cs typeface="Consolas" pitchFamily="49" charset="0"/>
              </a:rPr>
              <a:t>[A-Za-z0-9_]+</a:t>
            </a:r>
            <a:r>
              <a:rPr lang="en-CA" dirty="0" smtClean="0">
                <a:solidFill>
                  <a:srgbClr val="00B050"/>
                </a:solidFill>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06B5975B-265B-4329-BBA9-397B0FF963AC}" type="slidenum">
              <a:rPr lang="en-US" smtClean="0"/>
              <a:pPr/>
              <a:t>166</a:t>
            </a:fld>
            <a:endParaRPr lang="en-US"/>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p:txBody>
          <a:bodyPr>
            <a:normAutofit fontScale="85000" lnSpcReduction="10000"/>
          </a:bodyPr>
          <a:lstStyle/>
          <a:p>
            <a:r>
              <a:rPr lang="en-CA" dirty="0" smtClean="0"/>
              <a:t>pattern flags – regular expressions have four optional flags, used singly or combined in any order</a:t>
            </a:r>
          </a:p>
          <a:p>
            <a:pPr lvl="1"/>
            <a:r>
              <a:rPr lang="en-CA" dirty="0" smtClean="0"/>
              <a:t>g – indicates global search </a:t>
            </a:r>
          </a:p>
          <a:p>
            <a:pPr lvl="2"/>
            <a:r>
              <a:rPr lang="en-CA" dirty="0" smtClean="0"/>
              <a:t>/\w\s/</a:t>
            </a:r>
            <a:r>
              <a:rPr lang="en-CA" dirty="0" smtClean="0">
                <a:solidFill>
                  <a:schemeClr val="accent6">
                    <a:lumMod val="75000"/>
                  </a:schemeClr>
                </a:solidFill>
              </a:rPr>
              <a:t>g</a:t>
            </a:r>
            <a:r>
              <a:rPr lang="en-CA" dirty="0" smtClean="0"/>
              <a:t>  returns "e", "</a:t>
            </a:r>
            <a:r>
              <a:rPr lang="en-CA" dirty="0" err="1" smtClean="0"/>
              <a:t>i</a:t>
            </a:r>
            <a:r>
              <a:rPr lang="en-CA" dirty="0" smtClean="0"/>
              <a:t>", "o" in "fee </a:t>
            </a:r>
            <a:r>
              <a:rPr lang="en-CA" dirty="0" err="1" smtClean="0"/>
              <a:t>fi</a:t>
            </a:r>
            <a:r>
              <a:rPr lang="en-CA" dirty="0" smtClean="0"/>
              <a:t> </a:t>
            </a:r>
            <a:r>
              <a:rPr lang="en-CA" dirty="0" err="1" smtClean="0"/>
              <a:t>fo</a:t>
            </a:r>
            <a:r>
              <a:rPr lang="en-CA" dirty="0" smtClean="0"/>
              <a:t> </a:t>
            </a:r>
            <a:r>
              <a:rPr lang="en-CA" dirty="0" err="1" smtClean="0"/>
              <a:t>fum</a:t>
            </a:r>
            <a:r>
              <a:rPr lang="en-CA" dirty="0" smtClean="0"/>
              <a:t>"</a:t>
            </a:r>
          </a:p>
          <a:p>
            <a:pPr lvl="2"/>
            <a:r>
              <a:rPr lang="en-CA" dirty="0" smtClean="0"/>
              <a:t>/\w\s/  returns "e" </a:t>
            </a:r>
          </a:p>
          <a:p>
            <a:pPr lvl="1"/>
            <a:r>
              <a:rPr lang="en-CA" dirty="0" err="1" smtClean="0"/>
              <a:t>i</a:t>
            </a:r>
            <a:r>
              <a:rPr lang="en-CA" dirty="0" smtClean="0"/>
              <a:t> – indicates case insensitive (ignore case)</a:t>
            </a:r>
          </a:p>
          <a:p>
            <a:pPr lvl="2"/>
            <a:r>
              <a:rPr lang="en-CA" dirty="0" smtClean="0"/>
              <a:t>/</a:t>
            </a:r>
            <a:r>
              <a:rPr lang="en-CA" dirty="0" err="1" smtClean="0"/>
              <a:t>abc</a:t>
            </a:r>
            <a:r>
              <a:rPr lang="en-CA" dirty="0" smtClean="0"/>
              <a:t>/</a:t>
            </a:r>
            <a:r>
              <a:rPr lang="en-CA" dirty="0" err="1" smtClean="0">
                <a:solidFill>
                  <a:srgbClr val="FF0000"/>
                </a:solidFill>
              </a:rPr>
              <a:t>i</a:t>
            </a:r>
            <a:r>
              <a:rPr lang="en-CA" dirty="0" smtClean="0"/>
              <a:t>  is the same as [A-Ca-c]</a:t>
            </a:r>
          </a:p>
          <a:p>
            <a:pPr lvl="1"/>
            <a:r>
              <a:rPr lang="en-CA" dirty="0" smtClean="0"/>
              <a:t>m – indicates multi-line search</a:t>
            </a:r>
          </a:p>
          <a:p>
            <a:pPr lvl="2"/>
            <a:r>
              <a:rPr lang="en-CA" dirty="0" smtClean="0"/>
              <a:t>makes the ^ $ characters match the start and end of any input line, as opposed to the entire input text</a:t>
            </a:r>
          </a:p>
          <a:p>
            <a:pPr lvl="1"/>
            <a:r>
              <a:rPr lang="en-CA" dirty="0" smtClean="0"/>
              <a:t>y – "sticky" search – match starting at current position in the target string – non-standard</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167</a:t>
            </a:fld>
            <a:endParaRPr lang="en-US"/>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Regular Expression</a:t>
            </a:r>
            <a:endParaRPr lang="en-CA" dirty="0"/>
          </a:p>
        </p:txBody>
      </p:sp>
      <p:sp>
        <p:nvSpPr>
          <p:cNvPr id="3" name="Content Placeholder 2"/>
          <p:cNvSpPr>
            <a:spLocks noGrp="1"/>
          </p:cNvSpPr>
          <p:nvPr>
            <p:ph idx="1"/>
          </p:nvPr>
        </p:nvSpPr>
        <p:spPr>
          <a:xfrm>
            <a:off x="457200" y="1412776"/>
            <a:ext cx="8229600" cy="4713387"/>
          </a:xfrm>
        </p:spPr>
        <p:txBody>
          <a:bodyPr/>
          <a:lstStyle/>
          <a:p>
            <a:r>
              <a:rPr lang="en-CA" dirty="0" smtClean="0"/>
              <a:t>the qualifiers * + ? { } are by default, "greedy"</a:t>
            </a:r>
          </a:p>
          <a:p>
            <a:pPr lvl="1"/>
            <a:r>
              <a:rPr lang="en-CA" dirty="0" smtClean="0"/>
              <a:t>matches will take as much as it can find</a:t>
            </a:r>
          </a:p>
          <a:p>
            <a:pPr lvl="1"/>
            <a:r>
              <a:rPr lang="en-CA" dirty="0" smtClean="0"/>
              <a:t>/</a:t>
            </a:r>
            <a:r>
              <a:rPr lang="en-CA" dirty="0" err="1" smtClean="0"/>
              <a:t>a+b</a:t>
            </a:r>
            <a:r>
              <a:rPr lang="en-CA" dirty="0" smtClean="0"/>
              <a:t>+/ matches "</a:t>
            </a:r>
            <a:r>
              <a:rPr lang="en-CA" dirty="0" err="1" smtClean="0"/>
              <a:t>aaaabbbb</a:t>
            </a:r>
            <a:r>
              <a:rPr lang="en-CA" dirty="0" smtClean="0"/>
              <a:t>" in "</a:t>
            </a:r>
            <a:r>
              <a:rPr lang="en-CA" dirty="0" err="1" smtClean="0">
                <a:solidFill>
                  <a:schemeClr val="accent3">
                    <a:lumMod val="75000"/>
                  </a:schemeClr>
                </a:solidFill>
              </a:rPr>
              <a:t>aaaabbbb</a:t>
            </a:r>
            <a:r>
              <a:rPr lang="en-CA" dirty="0" err="1" smtClean="0"/>
              <a:t>abc</a:t>
            </a:r>
            <a:r>
              <a:rPr lang="en-CA" dirty="0" smtClean="0"/>
              <a:t>"</a:t>
            </a:r>
          </a:p>
          <a:p>
            <a:r>
              <a:rPr lang="en-CA" dirty="0" smtClean="0"/>
              <a:t>"lazy" matches will stop as soon as minimum found</a:t>
            </a:r>
          </a:p>
          <a:p>
            <a:pPr lvl="1"/>
            <a:r>
              <a:rPr lang="en-CA" dirty="0" smtClean="0"/>
              <a:t>the ? qualifier appended to * + ? { } makes the match lazy not greedy</a:t>
            </a:r>
          </a:p>
          <a:p>
            <a:pPr lvl="1"/>
            <a:r>
              <a:rPr lang="en-CA" dirty="0" smtClean="0"/>
              <a:t>/a+?b+?/ matches "</a:t>
            </a:r>
            <a:r>
              <a:rPr lang="en-CA" dirty="0" err="1" smtClean="0"/>
              <a:t>aaaab</a:t>
            </a:r>
            <a:r>
              <a:rPr lang="en-CA" dirty="0" smtClean="0"/>
              <a:t>" in "</a:t>
            </a:r>
            <a:r>
              <a:rPr lang="en-CA" dirty="0" err="1" smtClean="0">
                <a:solidFill>
                  <a:schemeClr val="accent3">
                    <a:lumMod val="75000"/>
                  </a:schemeClr>
                </a:solidFill>
              </a:rPr>
              <a:t>aaaab</a:t>
            </a:r>
            <a:r>
              <a:rPr lang="en-CA" dirty="0" err="1" smtClean="0"/>
              <a:t>bbbabc</a:t>
            </a:r>
            <a:r>
              <a:rPr lang="en-CA" dirty="0" smtClean="0"/>
              <a:t>"</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168</a:t>
            </a:fld>
            <a:endParaRPr lang="en-US"/>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Mozilla-specific - let</a:t>
            </a:r>
            <a:endParaRPr lang="en-CA" dirty="0"/>
          </a:p>
        </p:txBody>
      </p:sp>
      <p:sp>
        <p:nvSpPr>
          <p:cNvPr id="3" name="Content Placeholder 2"/>
          <p:cNvSpPr>
            <a:spLocks noGrp="1"/>
          </p:cNvSpPr>
          <p:nvPr>
            <p:ph idx="1"/>
          </p:nvPr>
        </p:nvSpPr>
        <p:spPr>
          <a:xfrm>
            <a:off x="467544" y="1196752"/>
            <a:ext cx="8229600" cy="4525963"/>
          </a:xfrm>
        </p:spPr>
        <p:txBody>
          <a:bodyPr>
            <a:normAutofit/>
          </a:bodyPr>
          <a:lstStyle/>
          <a:p>
            <a:r>
              <a:rPr lang="en-CA" sz="2800" dirty="0" smtClean="0"/>
              <a:t>JavaScript version 1.7 supports the </a:t>
            </a:r>
            <a:r>
              <a:rPr lang="en-CA" sz="2800" dirty="0" smtClean="0">
                <a:latin typeface="Consolas" pitchFamily="49" charset="0"/>
                <a:cs typeface="Consolas" pitchFamily="49" charset="0"/>
              </a:rPr>
              <a:t>let</a:t>
            </a:r>
            <a:r>
              <a:rPr lang="en-CA" sz="2800" dirty="0" smtClean="0"/>
              <a:t> keyword for Firefox </a:t>
            </a:r>
            <a:r>
              <a:rPr lang="en-CA" sz="2800" dirty="0" err="1" smtClean="0"/>
              <a:t>browers</a:t>
            </a:r>
            <a:r>
              <a:rPr lang="en-CA" sz="2800" dirty="0" smtClean="0"/>
              <a:t> – not yet an ECMA standard (in draft)</a:t>
            </a:r>
          </a:p>
          <a:p>
            <a:r>
              <a:rPr lang="en-CA" sz="2800" dirty="0" smtClean="0"/>
              <a:t>useful when you want to use an existing variable name within a separate code block</a:t>
            </a:r>
          </a:p>
          <a:p>
            <a:r>
              <a:rPr lang="en-CA" sz="2800" dirty="0" smtClean="0"/>
              <a:t>need to specify that you wish to use JavaScript </a:t>
            </a:r>
            <a:r>
              <a:rPr lang="en-CA" dirty="0" smtClean="0"/>
              <a:t>1.7</a:t>
            </a:r>
          </a:p>
          <a:p>
            <a:pPr lvl="1">
              <a:buNone/>
            </a:pPr>
            <a:r>
              <a:rPr lang="en-CA" sz="2400" dirty="0" smtClean="0"/>
              <a:t>&lt;script type="application/</a:t>
            </a:r>
            <a:r>
              <a:rPr lang="en-CA" sz="2400" dirty="0" err="1" smtClean="0"/>
              <a:t>javascript</a:t>
            </a:r>
            <a:r>
              <a:rPr lang="en-CA" sz="2400" b="1" dirty="0" err="1" smtClean="0"/>
              <a:t>;version</a:t>
            </a:r>
            <a:r>
              <a:rPr lang="en-CA" sz="2400" b="1" dirty="0" smtClean="0"/>
              <a:t>=1.7</a:t>
            </a:r>
            <a:r>
              <a:rPr lang="en-CA" sz="2400" dirty="0" smtClean="0"/>
              <a:t>"&gt;&lt;/script</a:t>
            </a:r>
            <a:r>
              <a:rPr lang="en-CA" dirty="0" smtClean="0"/>
              <a:t>&gt;</a:t>
            </a:r>
          </a:p>
          <a:p>
            <a:pPr>
              <a:buNone/>
            </a:pPr>
            <a:endParaRPr lang="en-CA" dirty="0" smtClean="0"/>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169</a:t>
            </a:fld>
            <a:endParaRPr lang="en-US"/>
          </a:p>
        </p:txBody>
      </p:sp>
      <p:sp>
        <p:nvSpPr>
          <p:cNvPr id="5" name="Rectangle 4"/>
          <p:cNvSpPr>
            <a:spLocks noChangeArrowheads="1"/>
          </p:cNvSpPr>
          <p:nvPr/>
        </p:nvSpPr>
        <p:spPr bwMode="auto">
          <a:xfrm>
            <a:off x="539552" y="4293096"/>
            <a:ext cx="7996882" cy="2088232"/>
          </a:xfrm>
          <a:prstGeom prst="rect">
            <a:avLst/>
          </a:prstGeom>
          <a:solidFill>
            <a:schemeClr val="accent1"/>
          </a:solidFill>
          <a:ln w="12700">
            <a:solidFill>
              <a:schemeClr val="tx1"/>
            </a:solidFill>
            <a:miter lim="800000"/>
            <a:headEnd/>
            <a:tailEnd/>
          </a:ln>
          <a:effectLst/>
        </p:spPr>
        <p:txBody>
          <a:bodyPr wrap="none" anchor="ctr"/>
          <a:lstStyle/>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x = 10, y = 2;</a:t>
            </a:r>
            <a:br>
              <a:rPr lang="en-CA" dirty="0" smtClean="0">
                <a:latin typeface="Consolas" pitchFamily="49" charset="0"/>
                <a:cs typeface="Consolas" pitchFamily="49" charset="0"/>
              </a:rPr>
            </a:br>
            <a:r>
              <a:rPr lang="en-CA" dirty="0" smtClean="0">
                <a:latin typeface="Consolas" pitchFamily="49" charset="0"/>
                <a:cs typeface="Consolas" pitchFamily="49" charset="0"/>
              </a:rPr>
              <a:t>let (x=5) {</a:t>
            </a:r>
            <a:br>
              <a:rPr lang="en-CA" dirty="0" smtClean="0">
                <a:latin typeface="Consolas" pitchFamily="49" charset="0"/>
                <a:cs typeface="Consolas" pitchFamily="49" charset="0"/>
              </a:rPr>
            </a:br>
            <a:r>
              <a:rPr lang="en-CA" dirty="0" smtClean="0">
                <a:latin typeface="Consolas" pitchFamily="49" charset="0"/>
                <a:cs typeface="Consolas" pitchFamily="49" charset="0"/>
              </a:rPr>
              <a:t>      y = x;  // y </a:t>
            </a:r>
            <a:r>
              <a:rPr lang="en-CA" dirty="0" smtClean="0">
                <a:latin typeface="+mn-lt"/>
                <a:cs typeface="Consolas" pitchFamily="49" charset="0"/>
              </a:rPr>
              <a:t>is now </a:t>
            </a:r>
            <a:r>
              <a:rPr lang="en-CA" dirty="0" smtClean="0">
                <a:latin typeface="Consolas" pitchFamily="49" charset="0"/>
                <a:cs typeface="Consolas" pitchFamily="49" charset="0"/>
              </a:rPr>
              <a:t>5</a:t>
            </a:r>
            <a:br>
              <a:rPr lang="en-CA" dirty="0" smtClean="0">
                <a:latin typeface="Consolas" pitchFamily="49" charset="0"/>
                <a:cs typeface="Consolas" pitchFamily="49" charset="0"/>
              </a:rPr>
            </a:br>
            <a:r>
              <a:rPr lang="en-CA" dirty="0" smtClean="0">
                <a:latin typeface="Consolas" pitchFamily="49" charset="0"/>
                <a:cs typeface="Consolas" pitchFamily="49" charset="0"/>
              </a:rPr>
              <a:t>}</a:t>
            </a:r>
            <a:br>
              <a:rPr lang="en-CA" dirty="0" smtClean="0">
                <a:latin typeface="Consolas" pitchFamily="49" charset="0"/>
                <a:cs typeface="Consolas" pitchFamily="49" charset="0"/>
              </a:rPr>
            </a:br>
            <a:r>
              <a:rPr lang="en-CA" dirty="0" err="1" smtClean="0">
                <a:latin typeface="Consolas" pitchFamily="49" charset="0"/>
                <a:cs typeface="Consolas" pitchFamily="49" charset="0"/>
              </a:rPr>
              <a:t>document.write</a:t>
            </a:r>
            <a:r>
              <a:rPr lang="en-CA" dirty="0" smtClean="0">
                <a:latin typeface="Consolas" pitchFamily="49" charset="0"/>
                <a:cs typeface="Consolas" pitchFamily="49" charset="0"/>
              </a:rPr>
              <a:t>(x + </a:t>
            </a:r>
            <a:r>
              <a:rPr lang="en-CA" dirty="0" smtClean="0"/>
              <a:t>"</a:t>
            </a:r>
            <a:r>
              <a:rPr lang="en-CA" dirty="0" smtClean="0">
                <a:latin typeface="Consolas" pitchFamily="49" charset="0"/>
                <a:cs typeface="Consolas" pitchFamily="49" charset="0"/>
              </a:rPr>
              <a:t> </a:t>
            </a:r>
            <a:r>
              <a:rPr lang="en-CA" dirty="0" smtClean="0"/>
              <a:t>"</a:t>
            </a:r>
            <a:r>
              <a:rPr lang="en-CA" dirty="0" smtClean="0">
                <a:latin typeface="Consolas" pitchFamily="49" charset="0"/>
                <a:cs typeface="Consolas" pitchFamily="49" charset="0"/>
              </a:rPr>
              <a:t> + y);  </a:t>
            </a:r>
            <a:r>
              <a:rPr lang="en-CA" dirty="0" smtClean="0"/>
              <a:t>// 10 5</a:t>
            </a:r>
            <a:endParaRPr lang="en-C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noFill/>
          <a:ln/>
        </p:spPr>
        <p:txBody>
          <a:bodyPr/>
          <a:lstStyle/>
          <a:p>
            <a:r>
              <a:rPr lang="en-US" dirty="0"/>
              <a:t>JavaScript - </a:t>
            </a:r>
            <a:r>
              <a:rPr lang="en-US" dirty="0" smtClean="0"/>
              <a:t>sample </a:t>
            </a:r>
            <a:r>
              <a:rPr lang="en-US" dirty="0"/>
              <a:t>1</a:t>
            </a:r>
          </a:p>
        </p:txBody>
      </p:sp>
      <p:sp>
        <p:nvSpPr>
          <p:cNvPr id="3" name="Slide Number Placeholder 5"/>
          <p:cNvSpPr>
            <a:spLocks noGrp="1"/>
          </p:cNvSpPr>
          <p:nvPr>
            <p:ph type="sldNum" sz="quarter" idx="12"/>
          </p:nvPr>
        </p:nvSpPr>
        <p:spPr/>
        <p:txBody>
          <a:bodyPr/>
          <a:lstStyle/>
          <a:p>
            <a:fld id="{390ED43A-86BA-4A41-B307-C8C97C5CE604}" type="slidenum">
              <a:rPr lang="en-US"/>
              <a:pPr/>
              <a:t>17</a:t>
            </a:fld>
            <a:endParaRPr lang="en-US"/>
          </a:p>
        </p:txBody>
      </p:sp>
      <p:sp>
        <p:nvSpPr>
          <p:cNvPr id="6" name="Rectangle 3"/>
          <p:cNvSpPr>
            <a:spLocks noGrp="1" noChangeArrowheads="1"/>
          </p:cNvSpPr>
          <p:nvPr>
            <p:ph idx="1"/>
          </p:nvPr>
        </p:nvSpPr>
        <p:spPr>
          <a:xfrm>
            <a:off x="642910" y="1268760"/>
            <a:ext cx="7772400" cy="4536504"/>
          </a:xfrm>
          <a:noFill/>
          <a:ln/>
        </p:spPr>
        <p:txBody>
          <a:bodyPr>
            <a:normAutofit/>
          </a:bodyPr>
          <a:lstStyle/>
          <a:p>
            <a:r>
              <a:rPr lang="en-US" dirty="0" smtClean="0"/>
              <a:t>following page shows HTML having an embedded JavaScript script in the body element using DHTML to write some text (Have a nice day!) to the browser window.</a:t>
            </a:r>
          </a:p>
          <a:p>
            <a:r>
              <a:rPr lang="en-US" dirty="0" smtClean="0"/>
              <a:t>JavaScript is updating the HTML page content via the DOM object document</a:t>
            </a:r>
            <a:br>
              <a:rPr lang="en-US" dirty="0" smtClean="0"/>
            </a:br>
            <a:r>
              <a:rPr lang="en-US" dirty="0" smtClean="0"/>
              <a:t> </a:t>
            </a:r>
            <a:br>
              <a:rPr lang="en-US" dirty="0" smtClean="0"/>
            </a:br>
            <a:r>
              <a:rPr lang="en-US" dirty="0" smtClean="0"/>
              <a:t>	</a:t>
            </a:r>
            <a:r>
              <a:rPr lang="en-US" dirty="0" err="1" smtClean="0">
                <a:latin typeface="Consolas" pitchFamily="49" charset="0"/>
                <a:cs typeface="Consolas" pitchFamily="49" charset="0"/>
              </a:rPr>
              <a:t>document.writeln</a:t>
            </a:r>
            <a:endParaRPr lang="en-US" dirty="0"/>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Note References</a:t>
            </a:r>
            <a:endParaRPr lang="en-CA" dirty="0"/>
          </a:p>
        </p:txBody>
      </p:sp>
      <p:sp>
        <p:nvSpPr>
          <p:cNvPr id="3" name="Content Placeholder 2"/>
          <p:cNvSpPr>
            <a:spLocks noGrp="1"/>
          </p:cNvSpPr>
          <p:nvPr>
            <p:ph idx="1"/>
          </p:nvPr>
        </p:nvSpPr>
        <p:spPr/>
        <p:txBody>
          <a:bodyPr>
            <a:normAutofit/>
          </a:bodyPr>
          <a:lstStyle/>
          <a:p>
            <a:r>
              <a:rPr lang="en-CA" sz="1600" dirty="0" smtClean="0">
                <a:hlinkClick r:id="rId2"/>
              </a:rPr>
              <a:t>http://www.ecma-international.org/publications/standards/Ecma-262.htm</a:t>
            </a:r>
            <a:endParaRPr lang="en-CA" sz="1600" dirty="0" smtClean="0">
              <a:hlinkClick r:id="rId3"/>
            </a:endParaRPr>
          </a:p>
          <a:p>
            <a:r>
              <a:rPr lang="en-CA" sz="1600" dirty="0" smtClean="0">
                <a:hlinkClick r:id="rId3"/>
              </a:rPr>
              <a:t>http://www.reddit.com/r/javascript/comments/fqht8/references_for_javascript_mastery/</a:t>
            </a:r>
            <a:endParaRPr lang="en-CA" sz="1600" dirty="0" smtClean="0">
              <a:hlinkClick r:id="rId4"/>
            </a:endParaRPr>
          </a:p>
          <a:p>
            <a:r>
              <a:rPr lang="en-CA" sz="1600" dirty="0" smtClean="0">
                <a:hlinkClick r:id="rId4"/>
              </a:rPr>
              <a:t>http://www.w3.org/community/webed/wiki/Main_Page</a:t>
            </a:r>
            <a:endParaRPr lang="en-CA" sz="1600" dirty="0" smtClean="0"/>
          </a:p>
          <a:p>
            <a:r>
              <a:rPr lang="en-CA" sz="1600" dirty="0" smtClean="0">
                <a:hlinkClick r:id="rId5"/>
              </a:rPr>
              <a:t>http://code.google.com/edu/submissions/html-css-javascript/</a:t>
            </a:r>
            <a:endParaRPr lang="en-CA" sz="1600" dirty="0" smtClean="0"/>
          </a:p>
          <a:p>
            <a:r>
              <a:rPr lang="en-CA" sz="1600" dirty="0" smtClean="0">
                <a:hlinkClick r:id="rId6"/>
              </a:rPr>
              <a:t>http://reference.sitepoint.com/css</a:t>
            </a:r>
            <a:endParaRPr lang="en-CA" sz="1600" dirty="0" smtClean="0"/>
          </a:p>
          <a:p>
            <a:r>
              <a:rPr lang="en-CA" sz="1600" dirty="0" smtClean="0">
                <a:hlinkClick r:id="rId7"/>
              </a:rPr>
              <a:t>https://developer.mozilla.org/en-US/docs</a:t>
            </a:r>
            <a:endParaRPr lang="en-CA" sz="1600"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170</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89E13B2-D5A0-415D-81E6-D97163D578AD}" type="slidenum">
              <a:rPr lang="en-US"/>
              <a:pPr/>
              <a:t>18</a:t>
            </a:fld>
            <a:endParaRPr lang="en-US"/>
          </a:p>
        </p:txBody>
      </p:sp>
      <p:sp>
        <p:nvSpPr>
          <p:cNvPr id="53250" name="Rectangle 2"/>
          <p:cNvSpPr>
            <a:spLocks noChangeArrowheads="1"/>
          </p:cNvSpPr>
          <p:nvPr/>
        </p:nvSpPr>
        <p:spPr bwMode="auto">
          <a:xfrm>
            <a:off x="234950" y="236538"/>
            <a:ext cx="8674100" cy="600551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3251" name="Rectangle 3"/>
          <p:cNvSpPr>
            <a:spLocks noChangeArrowheads="1"/>
          </p:cNvSpPr>
          <p:nvPr/>
        </p:nvSpPr>
        <p:spPr bwMode="auto">
          <a:xfrm>
            <a:off x="457200" y="392113"/>
            <a:ext cx="8382000" cy="5263621"/>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&lt;html&gt;</a:t>
            </a:r>
            <a:endParaRPr lang="en-US" dirty="0">
              <a:latin typeface="Consolas" pitchFamily="49" charset="0"/>
            </a:endParaRPr>
          </a:p>
          <a:p>
            <a:r>
              <a:rPr lang="en-US" dirty="0" smtClean="0">
                <a:latin typeface="Consolas" pitchFamily="49" charset="0"/>
              </a:rPr>
              <a:t>&lt;head&gt;</a:t>
            </a:r>
            <a:endParaRPr lang="en-US" dirty="0">
              <a:latin typeface="Consolas" pitchFamily="49" charset="0"/>
            </a:endParaRPr>
          </a:p>
          <a:p>
            <a:r>
              <a:rPr lang="en-US" dirty="0" smtClean="0">
                <a:latin typeface="Consolas" pitchFamily="49" charset="0"/>
              </a:rPr>
              <a:t>&lt;title&gt;JavaScript </a:t>
            </a:r>
            <a:r>
              <a:rPr lang="en-US" dirty="0">
                <a:latin typeface="Consolas" pitchFamily="49" charset="0"/>
              </a:rPr>
              <a:t>Sample </a:t>
            </a:r>
            <a:r>
              <a:rPr lang="en-US" dirty="0" smtClean="0">
                <a:latin typeface="Consolas" pitchFamily="49" charset="0"/>
              </a:rPr>
              <a:t>1&lt;/title&gt;</a:t>
            </a:r>
            <a:endParaRPr lang="en-US" dirty="0">
              <a:latin typeface="Consolas" pitchFamily="49" charset="0"/>
            </a:endParaRPr>
          </a:p>
          <a:p>
            <a:r>
              <a:rPr lang="en-US" dirty="0" smtClean="0">
                <a:latin typeface="Consolas" pitchFamily="49" charset="0"/>
              </a:rPr>
              <a:t>&lt;/head&gt;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&lt;body&gt;</a:t>
            </a:r>
            <a:endParaRPr lang="en-US" dirty="0">
              <a:latin typeface="Consolas" pitchFamily="49" charset="0"/>
            </a:endParaRPr>
          </a:p>
          <a:p>
            <a:r>
              <a:rPr lang="en-US" dirty="0" smtClean="0">
                <a:latin typeface="Consolas" pitchFamily="49" charset="0"/>
              </a:rPr>
              <a:t>   This is sample DHTML JavaScript</a:t>
            </a:r>
            <a:r>
              <a:rPr lang="en-US" dirty="0">
                <a:latin typeface="Consolas" pitchFamily="49" charset="0"/>
              </a:rPr>
              <a:t>:</a:t>
            </a:r>
          </a:p>
          <a:p>
            <a:r>
              <a:rPr lang="en-US" dirty="0" smtClean="0">
                <a:latin typeface="Consolas" pitchFamily="49" charset="0"/>
              </a:rPr>
              <a:t>    &lt;script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      // </a:t>
            </a:r>
            <a:r>
              <a:rPr lang="en-US" dirty="0">
                <a:latin typeface="Consolas" pitchFamily="49" charset="0"/>
              </a:rPr>
              <a:t>Display a </a:t>
            </a:r>
            <a:r>
              <a:rPr lang="en-US" dirty="0" smtClean="0">
                <a:latin typeface="Consolas" pitchFamily="49" charset="0"/>
              </a:rPr>
              <a:t>greeting message.</a:t>
            </a:r>
            <a:endParaRPr lang="en-US" dirty="0">
              <a:latin typeface="Consolas" pitchFamily="49" charset="0"/>
            </a:endParaRPr>
          </a:p>
          <a:p>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("Have </a:t>
            </a:r>
            <a:r>
              <a:rPr lang="en-US" dirty="0">
                <a:latin typeface="Consolas" pitchFamily="49" charset="0"/>
              </a:rPr>
              <a:t>a nice day</a:t>
            </a:r>
            <a:r>
              <a:rPr lang="en-US" dirty="0" smtClean="0">
                <a:latin typeface="Consolas" pitchFamily="49" charset="0"/>
              </a:rPr>
              <a:t>!&lt;</a:t>
            </a:r>
            <a:r>
              <a:rPr lang="en-US" dirty="0" err="1" smtClean="0">
                <a:latin typeface="Consolas" pitchFamily="49" charset="0"/>
              </a:rPr>
              <a:t>br</a:t>
            </a:r>
            <a:r>
              <a:rPr lang="en-US" dirty="0">
                <a:latin typeface="Consolas" pitchFamily="49" charset="0"/>
              </a:rPr>
              <a:t> </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    &lt;/script&gt; </a:t>
            </a:r>
          </a:p>
          <a:p>
            <a:r>
              <a:rPr lang="en-US" dirty="0" smtClean="0">
                <a:latin typeface="Consolas" pitchFamily="49" charset="0"/>
              </a:rPr>
              <a:t>&lt;/body&gt; &lt;/html&gt;</a:t>
            </a:r>
            <a:endParaRPr lang="en-US" dirty="0">
              <a:latin typeface="Consolas" pitchFamily="49"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noFill/>
          <a:ln/>
        </p:spPr>
        <p:txBody>
          <a:bodyPr/>
          <a:lstStyle/>
          <a:p>
            <a:r>
              <a:rPr lang="en-US" dirty="0" smtClean="0"/>
              <a:t>JavaScript syntax</a:t>
            </a:r>
            <a:endParaRPr lang="en-US" dirty="0"/>
          </a:p>
        </p:txBody>
      </p:sp>
      <p:sp>
        <p:nvSpPr>
          <p:cNvPr id="54275" name="Rectangle 3"/>
          <p:cNvSpPr>
            <a:spLocks noGrp="1" noChangeArrowheads="1"/>
          </p:cNvSpPr>
          <p:nvPr>
            <p:ph idx="1"/>
          </p:nvPr>
        </p:nvSpPr>
        <p:spPr>
          <a:noFill/>
          <a:ln/>
        </p:spPr>
        <p:txBody>
          <a:bodyPr>
            <a:normAutofit fontScale="92500" lnSpcReduction="10000"/>
          </a:bodyPr>
          <a:lstStyle/>
          <a:p>
            <a:r>
              <a:rPr lang="en-US" dirty="0" smtClean="0"/>
              <a:t>basic unit is one-line statement </a:t>
            </a:r>
            <a:r>
              <a:rPr lang="en-US" dirty="0"/>
              <a:t>or expression followed by a </a:t>
            </a:r>
            <a:r>
              <a:rPr lang="en-US" dirty="0" smtClean="0"/>
              <a:t>semicolon (not mandatory but strongly recommended)</a:t>
            </a:r>
            <a:endParaRPr lang="en-US" dirty="0"/>
          </a:p>
          <a:p>
            <a:r>
              <a:rPr lang="en-US" dirty="0" err="1">
                <a:latin typeface="Consolas" pitchFamily="49" charset="0"/>
              </a:rPr>
              <a:t>document.writeln</a:t>
            </a:r>
            <a:r>
              <a:rPr lang="en-US" dirty="0" smtClean="0">
                <a:latin typeface="Consolas" pitchFamily="49" charset="0"/>
              </a:rPr>
              <a:t>("..."</a:t>
            </a:r>
            <a:r>
              <a:rPr lang="en-US" dirty="0" smtClean="0"/>
              <a:t>);</a:t>
            </a:r>
            <a:endParaRPr lang="en-US" dirty="0"/>
          </a:p>
          <a:p>
            <a:pPr lvl="1"/>
            <a:r>
              <a:rPr lang="en-US" dirty="0" smtClean="0"/>
              <a:t>JavaScript </a:t>
            </a:r>
            <a:r>
              <a:rPr lang="en-US" dirty="0"/>
              <a:t>command invokes the </a:t>
            </a:r>
            <a:r>
              <a:rPr lang="en-US" dirty="0" smtClean="0"/>
              <a:t>DOM’s document object method </a:t>
            </a:r>
            <a:r>
              <a:rPr lang="en-US" dirty="0" err="1">
                <a:latin typeface="Consolas" pitchFamily="49" charset="0"/>
                <a:cs typeface="Consolas" pitchFamily="49" charset="0"/>
              </a:rPr>
              <a:t>writeln</a:t>
            </a:r>
            <a:r>
              <a:rPr lang="en-US" dirty="0" smtClean="0">
                <a:latin typeface="Consolas" pitchFamily="49" charset="0"/>
                <a:cs typeface="Consolas" pitchFamily="49" charset="0"/>
              </a:rPr>
              <a:t>( )</a:t>
            </a:r>
            <a:endParaRPr lang="en-US" dirty="0">
              <a:latin typeface="Consolas" pitchFamily="49" charset="0"/>
              <a:cs typeface="Consolas" pitchFamily="49" charset="0"/>
            </a:endParaRPr>
          </a:p>
          <a:p>
            <a:r>
              <a:rPr lang="en-US" dirty="0"/>
              <a:t>in JavaScript, as in Java, everything is</a:t>
            </a:r>
            <a:r>
              <a:rPr lang="en-US" i="1" dirty="0"/>
              <a:t> case-sensitive </a:t>
            </a:r>
            <a:endParaRPr lang="en-US" i="1" dirty="0" smtClean="0"/>
          </a:p>
          <a:p>
            <a:pPr lvl="1"/>
            <a:r>
              <a:rPr lang="en-US" i="1" dirty="0" smtClean="0"/>
              <a:t>use document NOT Document or DOCUMENT</a:t>
            </a:r>
          </a:p>
          <a:p>
            <a:pPr lvl="1"/>
            <a:r>
              <a:rPr lang="en-US" i="1" dirty="0" smtClean="0"/>
              <a:t>use </a:t>
            </a:r>
            <a:r>
              <a:rPr lang="en-US" i="1" dirty="0" err="1" smtClean="0"/>
              <a:t>writeln</a:t>
            </a:r>
            <a:r>
              <a:rPr lang="en-US" i="1" dirty="0" smtClean="0"/>
              <a:t> NOT WRITELN or </a:t>
            </a:r>
            <a:r>
              <a:rPr lang="en-US" i="1" dirty="0" err="1" smtClean="0"/>
              <a:t>WriteLN</a:t>
            </a:r>
            <a:endParaRPr lang="en-US" i="1" dirty="0"/>
          </a:p>
        </p:txBody>
      </p:sp>
      <p:sp>
        <p:nvSpPr>
          <p:cNvPr id="4" name="Slide Number Placeholder 5"/>
          <p:cNvSpPr>
            <a:spLocks noGrp="1"/>
          </p:cNvSpPr>
          <p:nvPr>
            <p:ph type="sldNum" sz="quarter" idx="12"/>
          </p:nvPr>
        </p:nvSpPr>
        <p:spPr/>
        <p:txBody>
          <a:bodyPr/>
          <a:lstStyle/>
          <a:p>
            <a:fld id="{171C7AB4-2F74-420A-BFC2-82BD99BACD5F}" type="slidenum">
              <a:rPr lang="en-US"/>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a:t>
            </a:r>
            <a:endParaRPr lang="en-CA" dirty="0"/>
          </a:p>
        </p:txBody>
      </p:sp>
      <p:sp>
        <p:nvSpPr>
          <p:cNvPr id="3" name="Content Placeholder 2"/>
          <p:cNvSpPr>
            <a:spLocks noGrp="1"/>
          </p:cNvSpPr>
          <p:nvPr>
            <p:ph idx="1"/>
          </p:nvPr>
        </p:nvSpPr>
        <p:spPr>
          <a:xfrm>
            <a:off x="457200" y="1340768"/>
            <a:ext cx="8229600" cy="4785395"/>
          </a:xfrm>
        </p:spPr>
        <p:txBody>
          <a:bodyPr>
            <a:normAutofit fontScale="62500" lnSpcReduction="20000"/>
          </a:bodyPr>
          <a:lstStyle/>
          <a:p>
            <a:r>
              <a:rPr lang="en-CA" dirty="0" smtClean="0"/>
              <a:t>background history and origins</a:t>
            </a:r>
          </a:p>
          <a:p>
            <a:pPr lvl="1"/>
            <a:r>
              <a:rPr lang="en-CA" dirty="0" smtClean="0"/>
              <a:t>strengths and weaknesses</a:t>
            </a:r>
          </a:p>
          <a:p>
            <a:pPr lvl="1"/>
            <a:r>
              <a:rPr lang="en-CA" dirty="0" smtClean="0"/>
              <a:t>alternatives to JavaScript</a:t>
            </a:r>
          </a:p>
          <a:p>
            <a:pPr lvl="1"/>
            <a:r>
              <a:rPr lang="en-CA" dirty="0" smtClean="0"/>
              <a:t>JavaScript in the browser</a:t>
            </a:r>
          </a:p>
          <a:p>
            <a:pPr lvl="1"/>
            <a:r>
              <a:rPr lang="en-CA" dirty="0" smtClean="0"/>
              <a:t>JavaScript platforms</a:t>
            </a:r>
          </a:p>
          <a:p>
            <a:r>
              <a:rPr lang="en-CA" dirty="0" smtClean="0"/>
              <a:t>JavaScript and HTML</a:t>
            </a:r>
          </a:p>
          <a:p>
            <a:r>
              <a:rPr lang="en-CA" dirty="0" smtClean="0"/>
              <a:t>syntax</a:t>
            </a:r>
          </a:p>
          <a:p>
            <a:pPr lvl="1"/>
            <a:r>
              <a:rPr lang="en-CA" dirty="0" smtClean="0"/>
              <a:t>data types</a:t>
            </a:r>
          </a:p>
          <a:p>
            <a:r>
              <a:rPr lang="en-CA" dirty="0" smtClean="0"/>
              <a:t>statements</a:t>
            </a:r>
          </a:p>
          <a:p>
            <a:pPr lvl="1"/>
            <a:r>
              <a:rPr lang="en-CA" dirty="0" smtClean="0"/>
              <a:t>if/then</a:t>
            </a:r>
          </a:p>
          <a:p>
            <a:pPr lvl="1"/>
            <a:r>
              <a:rPr lang="en-CA" dirty="0" smtClean="0"/>
              <a:t>iteration</a:t>
            </a:r>
          </a:p>
          <a:p>
            <a:r>
              <a:rPr lang="en-CA" dirty="0" smtClean="0"/>
              <a:t>Date objects</a:t>
            </a:r>
          </a:p>
          <a:p>
            <a:r>
              <a:rPr lang="en-CA" dirty="0" smtClean="0"/>
              <a:t>Array</a:t>
            </a:r>
          </a:p>
          <a:p>
            <a:r>
              <a:rPr lang="en-CA" dirty="0" smtClean="0"/>
              <a:t>functions</a:t>
            </a:r>
          </a:p>
          <a:p>
            <a:r>
              <a:rPr lang="en-CA" dirty="0" smtClean="0"/>
              <a:t>regular expressions</a:t>
            </a:r>
          </a:p>
          <a:p>
            <a:endParaRPr lang="en-CA" dirty="0" smtClean="0"/>
          </a:p>
          <a:p>
            <a:endParaRPr lang="en-CA" dirty="0" smtClean="0"/>
          </a:p>
          <a:p>
            <a:pPr lvl="1"/>
            <a:endParaRPr lang="en-CA" dirty="0" smtClean="0"/>
          </a:p>
          <a:p>
            <a:pPr lvl="1"/>
            <a:endParaRPr lang="en-CA" dirty="0" smtClean="0"/>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11960" y="5013176"/>
            <a:ext cx="108012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p:cNvSpPr/>
          <p:nvPr/>
        </p:nvSpPr>
        <p:spPr>
          <a:xfrm>
            <a:off x="3779912" y="3717032"/>
            <a:ext cx="216024" cy="288032"/>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US" dirty="0" smtClean="0"/>
              <a:t>JavaScript syntax</a:t>
            </a:r>
            <a:endParaRPr lang="en-CA" dirty="0"/>
          </a:p>
        </p:txBody>
      </p:sp>
      <p:sp>
        <p:nvSpPr>
          <p:cNvPr id="3" name="Content Placeholder 2"/>
          <p:cNvSpPr>
            <a:spLocks noGrp="1"/>
          </p:cNvSpPr>
          <p:nvPr>
            <p:ph idx="1"/>
          </p:nvPr>
        </p:nvSpPr>
        <p:spPr>
          <a:xfrm>
            <a:off x="457200" y="1196752"/>
            <a:ext cx="8229600" cy="4929411"/>
          </a:xfrm>
        </p:spPr>
        <p:txBody>
          <a:bodyPr>
            <a:normAutofit fontScale="92500" lnSpcReduction="20000"/>
          </a:bodyPr>
          <a:lstStyle/>
          <a:p>
            <a:r>
              <a:rPr lang="en-US" dirty="0" smtClean="0"/>
              <a:t>Terms:</a:t>
            </a:r>
          </a:p>
          <a:p>
            <a:pPr lvl="1"/>
            <a:r>
              <a:rPr lang="en-US" dirty="0" smtClean="0"/>
              <a:t>method</a:t>
            </a:r>
          </a:p>
          <a:p>
            <a:pPr lvl="2"/>
            <a:r>
              <a:rPr lang="en-US" dirty="0" smtClean="0"/>
              <a:t>name of a function associated with an object</a:t>
            </a:r>
          </a:p>
          <a:p>
            <a:pPr lvl="2"/>
            <a:r>
              <a:rPr lang="en-US" dirty="0" smtClean="0"/>
              <a:t>e.g. </a:t>
            </a:r>
            <a:r>
              <a:rPr lang="en-US" u="sng" dirty="0" smtClean="0"/>
              <a:t>write</a:t>
            </a:r>
            <a:r>
              <a:rPr lang="en-US" dirty="0" smtClean="0"/>
              <a:t> and </a:t>
            </a:r>
            <a:r>
              <a:rPr lang="en-US" u="sng" dirty="0" err="1" smtClean="0"/>
              <a:t>writeln</a:t>
            </a:r>
            <a:r>
              <a:rPr lang="en-US" dirty="0" smtClean="0"/>
              <a:t> are methods of  object </a:t>
            </a:r>
            <a:r>
              <a:rPr lang="en-US" u="sng" dirty="0" smtClean="0"/>
              <a:t>document</a:t>
            </a:r>
          </a:p>
          <a:p>
            <a:pPr lvl="1"/>
            <a:r>
              <a:rPr lang="en-US" dirty="0" smtClean="0"/>
              <a:t>parameter  </a:t>
            </a:r>
          </a:p>
          <a:p>
            <a:pPr lvl="2"/>
            <a:r>
              <a:rPr lang="en-US" dirty="0" smtClean="0"/>
              <a:t>In the definition of the method or function, the placeholder values passed into the method or function</a:t>
            </a:r>
          </a:p>
          <a:p>
            <a:pPr lvl="2"/>
            <a:r>
              <a:rPr lang="en-US" dirty="0" err="1" smtClean="0"/>
              <a:t>e.g</a:t>
            </a:r>
            <a:r>
              <a:rPr lang="en-US" dirty="0" smtClean="0"/>
              <a:t>   function add( n ) {  return n+1; }  // n is parameter</a:t>
            </a:r>
          </a:p>
          <a:p>
            <a:pPr lvl="1"/>
            <a:r>
              <a:rPr lang="en-US" dirty="0" smtClean="0"/>
              <a:t>argument</a:t>
            </a:r>
          </a:p>
          <a:p>
            <a:pPr lvl="2"/>
            <a:r>
              <a:rPr lang="en-US" dirty="0" smtClean="0"/>
              <a:t>The actual values used in the  invocation of the method or function </a:t>
            </a:r>
          </a:p>
          <a:p>
            <a:pPr lvl="2"/>
            <a:r>
              <a:rPr lang="en-US" dirty="0" smtClean="0"/>
              <a:t>e.g.  </a:t>
            </a:r>
            <a:r>
              <a:rPr lang="en-US" dirty="0" err="1" smtClean="0"/>
              <a:t>document.write</a:t>
            </a:r>
            <a:r>
              <a:rPr lang="en-US" dirty="0" smtClean="0"/>
              <a:t>( 	 "Hello "   );  // "Hello" is argument</a:t>
            </a:r>
          </a:p>
          <a:p>
            <a:pPr lvl="1"/>
            <a:r>
              <a:rPr lang="en-US" dirty="0" smtClean="0"/>
              <a:t>when more than one is used, parameters and arguments are separated by commas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syntax</a:t>
            </a:r>
            <a:endParaRPr lang="en-CA" dirty="0"/>
          </a:p>
        </p:txBody>
      </p:sp>
      <p:sp>
        <p:nvSpPr>
          <p:cNvPr id="3" name="Content Placeholder 2"/>
          <p:cNvSpPr>
            <a:spLocks noGrp="1"/>
          </p:cNvSpPr>
          <p:nvPr>
            <p:ph idx="1"/>
          </p:nvPr>
        </p:nvSpPr>
        <p:spPr/>
        <p:txBody>
          <a:bodyPr>
            <a:normAutofit fontScale="85000" lnSpcReduction="20000"/>
          </a:bodyPr>
          <a:lstStyle/>
          <a:p>
            <a:r>
              <a:rPr lang="en-US" dirty="0" smtClean="0"/>
              <a:t>JavaScript layout is free-format</a:t>
            </a:r>
          </a:p>
          <a:p>
            <a:pPr lvl="1"/>
            <a:r>
              <a:rPr lang="en-US" dirty="0" smtClean="0"/>
              <a:t>it does not matter how you format your JavaScript with white spaces (tabs, new lines)</a:t>
            </a:r>
          </a:p>
          <a:p>
            <a:pPr lvl="1"/>
            <a:r>
              <a:rPr lang="en-US" dirty="0" smtClean="0"/>
              <a:t>multiple statements on one line separated by ;</a:t>
            </a:r>
          </a:p>
          <a:p>
            <a:pPr lvl="1"/>
            <a:r>
              <a:rPr lang="en-US" dirty="0" smtClean="0"/>
              <a:t>readability is key if you are maintaining the JavaScript code for development</a:t>
            </a:r>
          </a:p>
          <a:p>
            <a:pPr lvl="1"/>
            <a:r>
              <a:rPr lang="en-US" dirty="0" smtClean="0"/>
              <a:t>many third party JavaScript libraries are provided in </a:t>
            </a:r>
            <a:r>
              <a:rPr lang="en-US" i="1" dirty="0" smtClean="0"/>
              <a:t>minimized</a:t>
            </a:r>
            <a:r>
              <a:rPr lang="en-US" dirty="0" smtClean="0"/>
              <a:t> form to speed up download (all newlines and unnecessary spaces stripped out) and may obfuscate the JavaScript code (hinder reverse engineering)</a:t>
            </a:r>
          </a:p>
          <a:p>
            <a:pPr lvl="1"/>
            <a:r>
              <a:rPr lang="en-US" dirty="0" smtClean="0"/>
              <a:t>there are JavaScript code formatters which make JavaScript more easily readable to humans</a:t>
            </a:r>
          </a:p>
          <a:p>
            <a:pPr lvl="1"/>
            <a:r>
              <a:rPr lang="en-CA" dirty="0" smtClean="0">
                <a:hlinkClick r:id="rId2"/>
              </a:rPr>
              <a:t>http://javascript.crockford.com/code.html</a:t>
            </a:r>
            <a:endParaRPr lang="en-CA" dirty="0" smtClean="0"/>
          </a:p>
          <a:p>
            <a:pPr lvl="1">
              <a:buNone/>
            </a:pP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27BEBC0-12C3-4423-9BF9-E693BB4D2491}" type="slidenum">
              <a:rPr lang="en-US"/>
              <a:pPr/>
              <a:t>22</a:t>
            </a:fld>
            <a:endParaRPr lang="en-US"/>
          </a:p>
        </p:txBody>
      </p:sp>
      <p:sp>
        <p:nvSpPr>
          <p:cNvPr id="57346" name="Rectangle 2"/>
          <p:cNvSpPr>
            <a:spLocks noChangeArrowheads="1"/>
          </p:cNvSpPr>
          <p:nvPr/>
        </p:nvSpPr>
        <p:spPr bwMode="auto">
          <a:xfrm>
            <a:off x="234950" y="236538"/>
            <a:ext cx="8674100" cy="6005512"/>
          </a:xfrm>
          <a:prstGeom prst="rect">
            <a:avLst/>
          </a:prstGeom>
          <a:solidFill>
            <a:schemeClr val="accent1"/>
          </a:solidFill>
          <a:ln w="12700">
            <a:solidFill>
              <a:schemeClr val="tx1"/>
            </a:solidFill>
            <a:miter lim="800000"/>
            <a:headEnd/>
            <a:tailEnd/>
          </a:ln>
          <a:effectLst/>
        </p:spPr>
        <p:txBody>
          <a:bodyPr wrap="none" anchor="ctr"/>
          <a:lstStyle/>
          <a:p>
            <a:endParaRPr lang="en-CA" dirty="0"/>
          </a:p>
        </p:txBody>
      </p:sp>
      <p:sp>
        <p:nvSpPr>
          <p:cNvPr id="57347" name="Rectangle 3"/>
          <p:cNvSpPr>
            <a:spLocks noChangeArrowheads="1"/>
          </p:cNvSpPr>
          <p:nvPr/>
        </p:nvSpPr>
        <p:spPr bwMode="auto">
          <a:xfrm>
            <a:off x="457200" y="392113"/>
            <a:ext cx="8382000" cy="4894290"/>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err="1" smtClean="0">
                <a:latin typeface="Consolas" pitchFamily="49" charset="0"/>
              </a:rPr>
              <a:t>document.writeln</a:t>
            </a:r>
            <a:r>
              <a:rPr lang="en-US" dirty="0" smtClean="0">
                <a:latin typeface="Consolas" pitchFamily="49" charset="0"/>
              </a:rPr>
              <a:t> ( "</a:t>
            </a:r>
            <a:r>
              <a:rPr lang="en-US" b="1" dirty="0" smtClean="0">
                <a:latin typeface="Consolas" pitchFamily="49" charset="0"/>
              </a:rPr>
              <a:t>This "</a:t>
            </a:r>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  </a:t>
            </a:r>
          </a:p>
          <a:p>
            <a:r>
              <a:rPr lang="en-US" dirty="0" smtClean="0">
                <a:latin typeface="Consolas" pitchFamily="49" charset="0"/>
              </a:rPr>
              <a:t>              "  is  "  </a:t>
            </a:r>
          </a:p>
          <a:p>
            <a:r>
              <a:rPr lang="en-US" dirty="0" smtClean="0">
                <a:latin typeface="Consolas" pitchFamily="49" charset="0"/>
              </a:rPr>
              <a:t>    );</a:t>
            </a:r>
          </a:p>
          <a:p>
            <a:r>
              <a:rPr lang="en-US" dirty="0" err="1" smtClean="0">
                <a:latin typeface="Consolas" pitchFamily="49" charset="0"/>
              </a:rPr>
              <a:t>document.writeln</a:t>
            </a:r>
            <a:r>
              <a:rPr lang="en-US" dirty="0" smtClean="0">
                <a:latin typeface="Consolas" pitchFamily="49" charset="0"/>
              </a:rPr>
              <a:t>( "       a  "  )</a:t>
            </a:r>
          </a:p>
          <a:p>
            <a:r>
              <a:rPr lang="en-US" dirty="0" smtClean="0">
                <a:latin typeface="Consolas" pitchFamily="49" charset="0"/>
              </a:rPr>
              <a:t> ;</a:t>
            </a:r>
          </a:p>
          <a:p>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    "line  \</a:t>
            </a:r>
          </a:p>
          <a:p>
            <a:r>
              <a:rPr lang="en-US" dirty="0" smtClean="0">
                <a:latin typeface="Consolas" pitchFamily="49" charset="0"/>
              </a:rPr>
              <a:t>                               .  \</a:t>
            </a:r>
          </a:p>
          <a:p>
            <a:r>
              <a:rPr lang="en-US" dirty="0" smtClean="0">
                <a:latin typeface="Consolas" pitchFamily="49" charset="0"/>
              </a:rPr>
              <a:t>                                " )  ;</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&lt;/script&gt; </a:t>
            </a:r>
            <a:endParaRPr lang="en-US" dirty="0">
              <a:latin typeface="Consolas" pitchFamily="49" charset="0"/>
            </a:endParaRPr>
          </a:p>
        </p:txBody>
      </p:sp>
      <p:sp>
        <p:nvSpPr>
          <p:cNvPr id="5" name="TextBox 4"/>
          <p:cNvSpPr txBox="1"/>
          <p:nvPr/>
        </p:nvSpPr>
        <p:spPr>
          <a:xfrm>
            <a:off x="4283968" y="4941168"/>
            <a:ext cx="3143681" cy="1200329"/>
          </a:xfrm>
          <a:prstGeom prst="rect">
            <a:avLst/>
          </a:prstGeom>
          <a:solidFill>
            <a:schemeClr val="accent2">
              <a:lumMod val="75000"/>
            </a:schemeClr>
          </a:solidFill>
        </p:spPr>
        <p:txBody>
          <a:bodyPr wrap="none" rtlCol="0">
            <a:spAutoFit/>
          </a:bodyPr>
          <a:lstStyle/>
          <a:p>
            <a:r>
              <a:rPr lang="en-US" dirty="0" smtClean="0">
                <a:latin typeface="+mn-lt"/>
              </a:rPr>
              <a:t>If text spans more than</a:t>
            </a:r>
          </a:p>
          <a:p>
            <a:r>
              <a:rPr lang="en-US" dirty="0" smtClean="0">
                <a:latin typeface="+mn-lt"/>
              </a:rPr>
              <a:t>one line, use the </a:t>
            </a:r>
          </a:p>
          <a:p>
            <a:r>
              <a:rPr lang="en-US" dirty="0" smtClean="0">
                <a:latin typeface="+mn-lt"/>
              </a:rPr>
              <a:t>backslash \ to continue.</a:t>
            </a:r>
            <a:endParaRPr lang="en-CA" dirty="0">
              <a:latin typeface="+mn-lt"/>
            </a:endParaRPr>
          </a:p>
        </p:txBody>
      </p:sp>
      <p:sp>
        <p:nvSpPr>
          <p:cNvPr id="6" name="Freeform 5"/>
          <p:cNvSpPr/>
          <p:nvPr/>
        </p:nvSpPr>
        <p:spPr>
          <a:xfrm>
            <a:off x="6588224" y="3284984"/>
            <a:ext cx="889686" cy="1567249"/>
          </a:xfrm>
          <a:custGeom>
            <a:avLst/>
            <a:gdLst>
              <a:gd name="connsiteX0" fmla="*/ 889686 w 889686"/>
              <a:gd name="connsiteY0" fmla="*/ 1567249 h 1567249"/>
              <a:gd name="connsiteX1" fmla="*/ 197708 w 889686"/>
              <a:gd name="connsiteY1" fmla="*/ 232719 h 1567249"/>
              <a:gd name="connsiteX2" fmla="*/ 0 w 889686"/>
              <a:gd name="connsiteY2" fmla="*/ 170935 h 1567249"/>
            </a:gdLst>
            <a:ahLst/>
            <a:cxnLst>
              <a:cxn ang="0">
                <a:pos x="connsiteX0" y="connsiteY0"/>
              </a:cxn>
              <a:cxn ang="0">
                <a:pos x="connsiteX1" y="connsiteY1"/>
              </a:cxn>
              <a:cxn ang="0">
                <a:pos x="connsiteX2" y="connsiteY2"/>
              </a:cxn>
            </a:cxnLst>
            <a:rect l="l" t="t" r="r" b="b"/>
            <a:pathLst>
              <a:path w="889686" h="1567249">
                <a:moveTo>
                  <a:pt x="889686" y="1567249"/>
                </a:moveTo>
                <a:cubicBezTo>
                  <a:pt x="617837" y="1016343"/>
                  <a:pt x="345989" y="465438"/>
                  <a:pt x="197708" y="232719"/>
                </a:cubicBezTo>
                <a:cubicBezTo>
                  <a:pt x="49427" y="0"/>
                  <a:pt x="8238" y="156519"/>
                  <a:pt x="0" y="170935"/>
                </a:cubicBezTo>
              </a:path>
            </a:pathLst>
          </a:cu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7" name="TextBox 6"/>
          <p:cNvSpPr txBox="1"/>
          <p:nvPr/>
        </p:nvSpPr>
        <p:spPr>
          <a:xfrm>
            <a:off x="5940152" y="260648"/>
            <a:ext cx="2952327" cy="1200329"/>
          </a:xfrm>
          <a:prstGeom prst="rect">
            <a:avLst/>
          </a:prstGeom>
          <a:solidFill>
            <a:schemeClr val="accent2">
              <a:lumMod val="75000"/>
            </a:schemeClr>
          </a:solidFill>
        </p:spPr>
        <p:txBody>
          <a:bodyPr wrap="square" rtlCol="0">
            <a:spAutoFit/>
          </a:bodyPr>
          <a:lstStyle/>
          <a:p>
            <a:r>
              <a:rPr lang="en-US" dirty="0" smtClean="0">
                <a:latin typeface="+mn-lt"/>
              </a:rPr>
              <a:t>Free-format demo – do not write JavaScript like this!</a:t>
            </a:r>
            <a:endParaRPr lang="en-CA" dirty="0">
              <a:latin typeface="+mn-lt"/>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23</a:t>
            </a:fld>
            <a:endParaRPr lang="en-US" dirty="0"/>
          </a:p>
        </p:txBody>
      </p:sp>
      <p:sp>
        <p:nvSpPr>
          <p:cNvPr id="3" name="Title 1"/>
          <p:cNvSpPr txBox="1">
            <a:spLocks/>
          </p:cNvSpPr>
          <p:nvPr/>
        </p:nvSpPr>
        <p:spPr>
          <a:xfrm>
            <a:off x="609600" y="4270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JavaScript tools</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609600" y="1196752"/>
            <a:ext cx="8229600" cy="5081811"/>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JSLint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is a JavaScript program that checks for problems in your JavaScript programs (improves code quality)</a:t>
            </a:r>
          </a:p>
          <a:p>
            <a:pPr marL="800100" lvl="1" indent="-342900" eaLnBrk="1" fontAlgn="auto" hangingPunct="1">
              <a:spcBef>
                <a:spcPct val="20000"/>
              </a:spcBef>
              <a:spcAft>
                <a:spcPts val="0"/>
              </a:spcAft>
              <a:buFont typeface="Arial" pitchFamily="34" charset="0"/>
              <a:buChar char="•"/>
            </a:pPr>
            <a:r>
              <a:rPr lang="en-US" sz="2800" dirty="0" smtClean="0">
                <a:solidFill>
                  <a:schemeClr val="tx1"/>
                </a:solidFill>
                <a:latin typeface="+mn-lt"/>
              </a:rPr>
              <a:t>j</a:t>
            </a:r>
            <a:r>
              <a:rPr lang="en-US" sz="2800" noProof="0" dirty="0" smtClean="0">
                <a:solidFill>
                  <a:schemeClr val="tx1"/>
                </a:solidFill>
                <a:latin typeface="+mn-lt"/>
              </a:rPr>
              <a:t>slint.com</a:t>
            </a:r>
            <a:r>
              <a:rPr kumimoji="0" lang="en-US" sz="2800" b="0" i="0" u="none" strike="noStrike" kern="1200" cap="none" spc="0" normalizeH="0" noProof="0" dirty="0" smtClean="0">
                <a:ln>
                  <a:noFill/>
                </a:ln>
                <a:solidFill>
                  <a:schemeClr val="tx1"/>
                </a:solidFill>
                <a:effectLst/>
                <a:uLnTx/>
                <a:uFillTx/>
                <a:latin typeface="+mn-lt"/>
                <a:ea typeface="+mn-ea"/>
                <a:cs typeface="+mn-cs"/>
              </a:rPr>
              <a:t> </a:t>
            </a:r>
          </a:p>
          <a:p>
            <a:pPr marL="342900" indent="-342900" eaLnBrk="1" fontAlgn="auto" hangingPunct="1">
              <a:spcBef>
                <a:spcPct val="20000"/>
              </a:spcBef>
              <a:spcAft>
                <a:spcPts val="0"/>
              </a:spcAft>
              <a:buFont typeface="Arial" pitchFamily="34" charset="0"/>
              <a:buChar char="•"/>
            </a:pPr>
            <a:r>
              <a:rPr lang="en-US" sz="2800" baseline="0" dirty="0" smtClean="0">
                <a:solidFill>
                  <a:schemeClr val="tx1"/>
                </a:solidFill>
                <a:latin typeface="+mn-lt"/>
              </a:rPr>
              <a:t>YUI</a:t>
            </a:r>
            <a:r>
              <a:rPr lang="en-US" sz="2800" dirty="0" smtClean="0">
                <a:solidFill>
                  <a:schemeClr val="tx1"/>
                </a:solidFill>
                <a:latin typeface="+mn-lt"/>
              </a:rPr>
              <a:t> Compressor minimizes JavaScript and CSS</a:t>
            </a:r>
          </a:p>
          <a:p>
            <a:pPr marL="800100" lvl="1" indent="-342900" eaLnBrk="1" fontAlgn="auto" hangingPunct="1">
              <a:spcBef>
                <a:spcPct val="20000"/>
              </a:spcBef>
              <a:spcAft>
                <a:spcPts val="0"/>
              </a:spcAft>
              <a:buFont typeface="Arial" pitchFamily="34" charset="0"/>
              <a:buChar char="•"/>
            </a:pPr>
            <a:r>
              <a:rPr lang="en-US" sz="2800" dirty="0" smtClean="0">
                <a:solidFill>
                  <a:schemeClr val="tx1"/>
                </a:solidFill>
                <a:latin typeface="+mn-lt"/>
              </a:rPr>
              <a:t>d</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eveloper.yahoo.com/</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yui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/compressor</a:t>
            </a:r>
          </a:p>
          <a:p>
            <a:pPr marL="342900" indent="-342900" eaLnBrk="1" fontAlgn="auto" hangingPunct="1">
              <a:spcBef>
                <a:spcPct val="20000"/>
              </a:spcBef>
              <a:spcAft>
                <a:spcPts val="0"/>
              </a:spcAft>
              <a:buFont typeface="Arial" pitchFamily="34" charset="0"/>
              <a:buChar char="•"/>
            </a:pPr>
            <a:r>
              <a:rPr lang="en-US" sz="2800" noProof="0" dirty="0" smtClean="0">
                <a:solidFill>
                  <a:schemeClr val="tx1"/>
                </a:solidFill>
                <a:latin typeface="+mn-lt"/>
              </a:rPr>
              <a:t>Dojo Toolkit allows you to use and build custom web page widgets for many platforms</a:t>
            </a:r>
          </a:p>
          <a:p>
            <a:pPr marL="800100" lvl="1" indent="-342900" eaLnBrk="1" fontAlgn="auto" hangingPunct="1">
              <a:spcBef>
                <a:spcPct val="20000"/>
              </a:spcBef>
              <a:spcAft>
                <a:spcPts val="0"/>
              </a:spcAft>
              <a:buFont typeface="Arial" pitchFamily="34" charset="0"/>
              <a:buChar char="•"/>
            </a:pPr>
            <a:r>
              <a:rPr lang="en-US" sz="2800" dirty="0" smtClean="0">
                <a:solidFill>
                  <a:schemeClr val="tx1"/>
                </a:solidFill>
                <a:latin typeface="+mn-lt"/>
              </a:rPr>
              <a:t>d</a:t>
            </a:r>
            <a:r>
              <a:rPr lang="en-US" sz="2800" noProof="0" dirty="0" smtClean="0">
                <a:solidFill>
                  <a:schemeClr val="tx1"/>
                </a:solidFill>
                <a:latin typeface="+mn-lt"/>
              </a:rPr>
              <a:t>ojotoolkit.org</a:t>
            </a:r>
            <a:endParaRPr kumimoji="0" lang="en-CA"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24</a:t>
            </a:fld>
            <a:endParaRPr lang="en-US" dirty="0"/>
          </a:p>
        </p:txBody>
      </p:sp>
      <p:sp>
        <p:nvSpPr>
          <p:cNvPr id="3" name="Title 1"/>
          <p:cNvSpPr txBox="1">
            <a:spLocks/>
          </p:cNvSpPr>
          <p:nvPr/>
        </p:nvSpPr>
        <p:spPr>
          <a:xfrm>
            <a:off x="609600" y="4270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JavaScript comments</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4" name="Content Placeholder 2"/>
          <p:cNvSpPr txBox="1">
            <a:spLocks/>
          </p:cNvSpPr>
          <p:nvPr/>
        </p:nvSpPr>
        <p:spPr>
          <a:xfrm>
            <a:off x="609600" y="1196752"/>
            <a:ext cx="8229600" cy="5081811"/>
          </a:xfrm>
          <a:prstGeom prst="rect">
            <a:avLst/>
          </a:prstGeom>
        </p:spPr>
        <p:txBody>
          <a:bodyPr>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CA" sz="2800" dirty="0" smtClean="0">
                <a:solidFill>
                  <a:schemeClr val="tx1"/>
                </a:solidFill>
                <a:latin typeface="+mn-lt"/>
              </a:rPr>
              <a:t>use comments in JavaScript to explain the code purpose and make it human readable.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CA" sz="2800" dirty="0" smtClean="0">
                <a:solidFill>
                  <a:schemeClr val="tx1"/>
                </a:solidFill>
                <a:latin typeface="+mn-lt"/>
              </a:rPr>
              <a:t>use // for one line comment and /*   */ for multiline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CA"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827BEBC0-12C3-4423-9BF9-E693BB4D2491}"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6" name="Rectangle 2"/>
          <p:cNvSpPr>
            <a:spLocks noChangeArrowheads="1"/>
          </p:cNvSpPr>
          <p:nvPr/>
        </p:nvSpPr>
        <p:spPr bwMode="auto">
          <a:xfrm>
            <a:off x="251520" y="2780928"/>
            <a:ext cx="8674100" cy="3461122"/>
          </a:xfrm>
          <a:prstGeom prst="rect">
            <a:avLst/>
          </a:prstGeom>
          <a:solidFill>
            <a:schemeClr val="accent1"/>
          </a:solidFill>
          <a:ln w="12700">
            <a:solidFill>
              <a:schemeClr val="tx1"/>
            </a:solidFill>
            <a:miter lim="800000"/>
            <a:headEnd/>
            <a:tailEnd/>
          </a:ln>
          <a:effectLst/>
        </p:spPr>
        <p:txBody>
          <a:bodyPr wrap="none" anchor="ctr"/>
          <a:lstStyle/>
          <a:p>
            <a:endParaRPr lang="en-CA" dirty="0"/>
          </a:p>
        </p:txBody>
      </p:sp>
      <p:sp>
        <p:nvSpPr>
          <p:cNvPr id="7" name="Rectangle 3"/>
          <p:cNvSpPr>
            <a:spLocks noChangeArrowheads="1"/>
          </p:cNvSpPr>
          <p:nvPr/>
        </p:nvSpPr>
        <p:spPr bwMode="auto">
          <a:xfrm>
            <a:off x="467544" y="2780928"/>
            <a:ext cx="8382000" cy="3416962"/>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 Use the numeric sort function.</a:t>
            </a:r>
          </a:p>
          <a:p>
            <a:r>
              <a:rPr lang="en-US" dirty="0" smtClean="0">
                <a:latin typeface="Consolas" pitchFamily="49" charset="0"/>
              </a:rPr>
              <a:t>function s(</a:t>
            </a:r>
            <a:r>
              <a:rPr lang="en-US" dirty="0" err="1" smtClean="0">
                <a:latin typeface="Consolas" pitchFamily="49" charset="0"/>
              </a:rPr>
              <a:t>a,b</a:t>
            </a:r>
            <a:r>
              <a:rPr lang="en-US" dirty="0" smtClean="0">
                <a:latin typeface="Consolas" pitchFamily="49" charset="0"/>
              </a:rPr>
              <a:t>) {</a:t>
            </a:r>
          </a:p>
          <a:p>
            <a:r>
              <a:rPr lang="en-US" dirty="0" smtClean="0">
                <a:latin typeface="Consolas" pitchFamily="49" charset="0"/>
              </a:rPr>
              <a:t>   return (a-b);</a:t>
            </a:r>
          </a:p>
          <a:p>
            <a:r>
              <a:rPr lang="en-US" dirty="0" smtClean="0">
                <a:latin typeface="Consolas" pitchFamily="49" charset="0"/>
              </a:rPr>
              <a:t>}</a:t>
            </a:r>
          </a:p>
          <a:p>
            <a:r>
              <a:rPr lang="en-US" dirty="0" smtClean="0">
                <a:latin typeface="Consolas" pitchFamily="49" charset="0"/>
              </a:rPr>
              <a:t>/*</a:t>
            </a:r>
          </a:p>
          <a:p>
            <a:r>
              <a:rPr lang="en-US" dirty="0" smtClean="0">
                <a:latin typeface="Consolas" pitchFamily="49" charset="0"/>
              </a:rPr>
              <a:t>  This code will write to a heading.</a:t>
            </a:r>
          </a:p>
          <a:p>
            <a:r>
              <a:rPr lang="en-US" dirty="0" smtClean="0">
                <a:latin typeface="Consolas" pitchFamily="49" charset="0"/>
              </a:rPr>
              <a:t>*/</a:t>
            </a:r>
          </a:p>
          <a:p>
            <a:r>
              <a:rPr lang="en-US" dirty="0" err="1" smtClean="0">
                <a:latin typeface="Consolas" pitchFamily="49" charset="0"/>
              </a:rPr>
              <a:t>document.getElementById</a:t>
            </a:r>
            <a:r>
              <a:rPr lang="en-US" dirty="0" smtClean="0">
                <a:latin typeface="Consolas" pitchFamily="49" charset="0"/>
              </a:rPr>
              <a:t>("</a:t>
            </a:r>
            <a:r>
              <a:rPr lang="en-US" dirty="0" err="1" smtClean="0">
                <a:latin typeface="Consolas" pitchFamily="49" charset="0"/>
              </a:rPr>
              <a:t>theHeading</a:t>
            </a:r>
            <a:r>
              <a:rPr lang="en-US" dirty="0" smtClean="0">
                <a:latin typeface="Consolas" pitchFamily="49" charset="0"/>
              </a:rPr>
              <a:t>").</a:t>
            </a:r>
            <a:r>
              <a:rPr lang="en-US" dirty="0" err="1" smtClean="0">
                <a:latin typeface="Consolas" pitchFamily="49" charset="0"/>
              </a:rPr>
              <a:t>innerHTML</a:t>
            </a:r>
            <a:r>
              <a:rPr lang="en-US" dirty="0" smtClean="0">
                <a:latin typeface="Consolas" pitchFamily="49" charset="0"/>
              </a:rPr>
              <a:t> = "This is the beginning.";</a:t>
            </a:r>
            <a:endParaRPr lang="en-US" dirty="0">
              <a:latin typeface="Consolas" pitchFamily="49"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noFill/>
          <a:ln/>
        </p:spPr>
        <p:txBody>
          <a:bodyPr/>
          <a:lstStyle/>
          <a:p>
            <a:r>
              <a:rPr lang="en-US" dirty="0" smtClean="0"/>
              <a:t>JavaScript methods</a:t>
            </a:r>
            <a:endParaRPr lang="en-US" dirty="0"/>
          </a:p>
        </p:txBody>
      </p:sp>
      <p:sp>
        <p:nvSpPr>
          <p:cNvPr id="55299" name="Rectangle 3"/>
          <p:cNvSpPr>
            <a:spLocks noGrp="1" noChangeArrowheads="1"/>
          </p:cNvSpPr>
          <p:nvPr>
            <p:ph idx="1"/>
          </p:nvPr>
        </p:nvSpPr>
        <p:spPr>
          <a:xfrm>
            <a:off x="457200" y="1196752"/>
            <a:ext cx="8229600" cy="4929411"/>
          </a:xfrm>
          <a:noFill/>
          <a:ln/>
        </p:spPr>
        <p:txBody>
          <a:bodyPr>
            <a:normAutofit fontScale="92500" lnSpcReduction="10000"/>
          </a:bodyPr>
          <a:lstStyle/>
          <a:p>
            <a:r>
              <a:rPr lang="en-US" dirty="0" err="1">
                <a:latin typeface="Consolas" pitchFamily="49" charset="0"/>
              </a:rPr>
              <a:t>document.writeln</a:t>
            </a:r>
            <a:r>
              <a:rPr lang="en-US" dirty="0" smtClean="0">
                <a:latin typeface="Consolas" pitchFamily="49" charset="0"/>
              </a:rPr>
              <a:t>("Hello&lt;</a:t>
            </a:r>
            <a:r>
              <a:rPr lang="en-US" dirty="0" err="1" smtClean="0">
                <a:latin typeface="Consolas" pitchFamily="49" charset="0"/>
              </a:rPr>
              <a:t>br</a:t>
            </a:r>
            <a:r>
              <a:rPr lang="en-US" dirty="0" smtClean="0">
                <a:latin typeface="Consolas" pitchFamily="49" charset="0"/>
              </a:rPr>
              <a:t> /&gt;");</a:t>
            </a:r>
            <a:endParaRPr lang="en-US" dirty="0">
              <a:latin typeface="Consolas" pitchFamily="49" charset="0"/>
            </a:endParaRPr>
          </a:p>
          <a:p>
            <a:pPr lvl="1"/>
            <a:r>
              <a:rPr lang="en-US" dirty="0"/>
              <a:t>outputs the </a:t>
            </a:r>
            <a:r>
              <a:rPr lang="en-US" dirty="0" smtClean="0"/>
              <a:t>text  </a:t>
            </a:r>
            <a:r>
              <a:rPr lang="en-US" sz="2400" dirty="0" smtClean="0">
                <a:solidFill>
                  <a:schemeClr val="accent6">
                    <a:lumMod val="50000"/>
                  </a:schemeClr>
                </a:solidFill>
                <a:latin typeface="Consolas" pitchFamily="49" charset="0"/>
                <a:cs typeface="Consolas" pitchFamily="49" charset="0"/>
              </a:rPr>
              <a:t>Hello&lt;</a:t>
            </a:r>
            <a:r>
              <a:rPr lang="en-US" sz="2400" dirty="0" err="1" smtClean="0">
                <a:solidFill>
                  <a:schemeClr val="accent6">
                    <a:lumMod val="50000"/>
                  </a:schemeClr>
                </a:solidFill>
                <a:latin typeface="Consolas" pitchFamily="49" charset="0"/>
                <a:cs typeface="Consolas" pitchFamily="49" charset="0"/>
              </a:rPr>
              <a:t>br</a:t>
            </a:r>
            <a:r>
              <a:rPr lang="en-US" sz="2400" dirty="0" smtClean="0">
                <a:solidFill>
                  <a:schemeClr val="accent6">
                    <a:lumMod val="50000"/>
                  </a:schemeClr>
                </a:solidFill>
                <a:latin typeface="Consolas" pitchFamily="49" charset="0"/>
                <a:cs typeface="Consolas" pitchFamily="49" charset="0"/>
              </a:rPr>
              <a:t> /&gt; </a:t>
            </a:r>
            <a:r>
              <a:rPr lang="en-US" dirty="0"/>
              <a:t>to the </a:t>
            </a:r>
            <a:r>
              <a:rPr lang="en-US" dirty="0" smtClean="0"/>
              <a:t>browser, </a:t>
            </a:r>
            <a:r>
              <a:rPr lang="en-US" dirty="0"/>
              <a:t>which interprets it as HTML information</a:t>
            </a:r>
          </a:p>
          <a:p>
            <a:pPr lvl="1"/>
            <a:r>
              <a:rPr lang="en-US" dirty="0" err="1">
                <a:latin typeface="Consolas" pitchFamily="49" charset="0"/>
              </a:rPr>
              <a:t>writeln</a:t>
            </a:r>
            <a:r>
              <a:rPr lang="en-US" dirty="0"/>
              <a:t> is one of many </a:t>
            </a:r>
            <a:r>
              <a:rPr lang="en-US" i="1" dirty="0"/>
              <a:t>methods</a:t>
            </a:r>
            <a:r>
              <a:rPr lang="en-US" dirty="0"/>
              <a:t> </a:t>
            </a:r>
            <a:r>
              <a:rPr lang="en-US" dirty="0" smtClean="0"/>
              <a:t>associated </a:t>
            </a:r>
            <a:r>
              <a:rPr lang="en-US" dirty="0"/>
              <a:t>with the object </a:t>
            </a:r>
            <a:r>
              <a:rPr lang="en-US" dirty="0" smtClean="0">
                <a:solidFill>
                  <a:schemeClr val="accent6">
                    <a:lumMod val="50000"/>
                  </a:schemeClr>
                </a:solidFill>
                <a:latin typeface="Consolas" pitchFamily="49" charset="0"/>
              </a:rPr>
              <a:t>document</a:t>
            </a:r>
          </a:p>
          <a:p>
            <a:r>
              <a:rPr lang="en-US" dirty="0" smtClean="0"/>
              <a:t>all methods are functions in JavaScript</a:t>
            </a:r>
          </a:p>
          <a:p>
            <a:r>
              <a:rPr lang="en-US" dirty="0" smtClean="0"/>
              <a:t>in </a:t>
            </a:r>
            <a:r>
              <a:rPr lang="en-US" dirty="0"/>
              <a:t>JavaScript, methods are called by combining the object name with the method</a:t>
            </a:r>
          </a:p>
          <a:p>
            <a:pPr lvl="1"/>
            <a:r>
              <a:rPr lang="en-US" dirty="0" err="1" smtClean="0">
                <a:solidFill>
                  <a:schemeClr val="accent5">
                    <a:lumMod val="75000"/>
                  </a:schemeClr>
                </a:solidFill>
              </a:rPr>
              <a:t>objectname</a:t>
            </a:r>
            <a:r>
              <a:rPr lang="en-US" dirty="0" err="1" smtClean="0"/>
              <a:t>.</a:t>
            </a:r>
            <a:r>
              <a:rPr lang="en-US" dirty="0" err="1" smtClean="0">
                <a:solidFill>
                  <a:srgbClr val="002060"/>
                </a:solidFill>
              </a:rPr>
              <a:t>methodname</a:t>
            </a:r>
            <a:endParaRPr lang="en-US" dirty="0" smtClean="0">
              <a:solidFill>
                <a:srgbClr val="002060"/>
              </a:solidFill>
            </a:endParaRPr>
          </a:p>
          <a:p>
            <a:r>
              <a:rPr lang="en-US" dirty="0" smtClean="0">
                <a:solidFill>
                  <a:srgbClr val="002060"/>
                </a:solidFill>
              </a:rPr>
              <a:t>if the object name is omitted, the </a:t>
            </a:r>
            <a:r>
              <a:rPr lang="en-US" i="1" dirty="0" smtClean="0">
                <a:solidFill>
                  <a:srgbClr val="002060"/>
                </a:solidFill>
              </a:rPr>
              <a:t>window</a:t>
            </a:r>
            <a:r>
              <a:rPr lang="en-US" dirty="0" smtClean="0">
                <a:solidFill>
                  <a:srgbClr val="002060"/>
                </a:solidFill>
              </a:rPr>
              <a:t> object is assumed   (e.g.   </a:t>
            </a:r>
            <a:r>
              <a:rPr lang="en-US" dirty="0" smtClean="0">
                <a:solidFill>
                  <a:srgbClr val="002060"/>
                </a:solidFill>
                <a:latin typeface="Consolas" pitchFamily="49" charset="0"/>
                <a:cs typeface="Consolas" pitchFamily="49" charset="0"/>
              </a:rPr>
              <a:t>alert </a:t>
            </a:r>
            <a:r>
              <a:rPr lang="en-US" dirty="0" smtClean="0">
                <a:solidFill>
                  <a:srgbClr val="002060"/>
                </a:solidFill>
                <a:latin typeface="Calibri" pitchFamily="34" charset="0"/>
                <a:cs typeface="Calibri" pitchFamily="34" charset="0"/>
              </a:rPr>
              <a:t>is</a:t>
            </a:r>
            <a:r>
              <a:rPr lang="en-US" dirty="0" smtClean="0">
                <a:solidFill>
                  <a:srgbClr val="002060"/>
                </a:solidFill>
                <a:latin typeface="Consolas" pitchFamily="49" charset="0"/>
                <a:cs typeface="Consolas" pitchFamily="49" charset="0"/>
              </a:rPr>
              <a:t> </a:t>
            </a:r>
            <a:r>
              <a:rPr lang="en-US" dirty="0" err="1" smtClean="0">
                <a:solidFill>
                  <a:srgbClr val="002060"/>
                </a:solidFill>
                <a:latin typeface="Consolas" pitchFamily="49" charset="0"/>
                <a:cs typeface="Consolas" pitchFamily="49" charset="0"/>
              </a:rPr>
              <a:t>window.alert</a:t>
            </a:r>
            <a:r>
              <a:rPr lang="en-US" dirty="0" smtClean="0">
                <a:solidFill>
                  <a:srgbClr val="002060"/>
                </a:solidFill>
              </a:rPr>
              <a:t>  )</a:t>
            </a:r>
            <a:endParaRPr lang="en-US" dirty="0">
              <a:solidFill>
                <a:srgbClr val="002060"/>
              </a:solidFill>
            </a:endParaRPr>
          </a:p>
        </p:txBody>
      </p:sp>
      <p:sp>
        <p:nvSpPr>
          <p:cNvPr id="4" name="Slide Number Placeholder 5"/>
          <p:cNvSpPr>
            <a:spLocks noGrp="1"/>
          </p:cNvSpPr>
          <p:nvPr>
            <p:ph type="sldNum" sz="quarter" idx="12"/>
          </p:nvPr>
        </p:nvSpPr>
        <p:spPr/>
        <p:txBody>
          <a:bodyPr/>
          <a:lstStyle/>
          <a:p>
            <a:fld id="{500726BD-5523-4748-867A-A3F999154065}" type="slidenum">
              <a:rPr lang="en-US"/>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a:ln/>
        </p:spPr>
        <p:txBody>
          <a:bodyPr/>
          <a:lstStyle/>
          <a:p>
            <a:r>
              <a:rPr lang="en-US" dirty="0" smtClean="0"/>
              <a:t>JavaScript methods</a:t>
            </a:r>
            <a:endParaRPr lang="en-US" dirty="0"/>
          </a:p>
        </p:txBody>
      </p:sp>
      <p:sp>
        <p:nvSpPr>
          <p:cNvPr id="56323" name="Rectangle 3"/>
          <p:cNvSpPr>
            <a:spLocks noGrp="1" noChangeArrowheads="1"/>
          </p:cNvSpPr>
          <p:nvPr>
            <p:ph idx="1"/>
          </p:nvPr>
        </p:nvSpPr>
        <p:spPr>
          <a:xfrm>
            <a:off x="685800" y="1340768"/>
            <a:ext cx="7772400" cy="4755232"/>
          </a:xfrm>
          <a:noFill/>
          <a:ln/>
        </p:spPr>
        <p:txBody>
          <a:bodyPr>
            <a:normAutofit fontScale="92500" lnSpcReduction="10000"/>
          </a:bodyPr>
          <a:lstStyle/>
          <a:p>
            <a:r>
              <a:rPr lang="en-US" dirty="0" smtClean="0"/>
              <a:t>data </a:t>
            </a:r>
            <a:r>
              <a:rPr lang="en-US" dirty="0"/>
              <a:t>that the method needs to perform is provided as an </a:t>
            </a:r>
            <a:r>
              <a:rPr lang="en-US" dirty="0">
                <a:solidFill>
                  <a:schemeClr val="accent2">
                    <a:lumMod val="75000"/>
                  </a:schemeClr>
                </a:solidFill>
              </a:rPr>
              <a:t>argument</a:t>
            </a:r>
            <a:r>
              <a:rPr lang="en-US" dirty="0"/>
              <a:t> </a:t>
            </a:r>
            <a:r>
              <a:rPr lang="en-US" dirty="0" smtClean="0"/>
              <a:t>within </a:t>
            </a:r>
            <a:r>
              <a:rPr lang="en-US" dirty="0"/>
              <a:t>the </a:t>
            </a:r>
            <a:r>
              <a:rPr lang="en-US" dirty="0" smtClean="0"/>
              <a:t>parenthesis:</a:t>
            </a:r>
            <a:endParaRPr lang="en-US" dirty="0"/>
          </a:p>
          <a:p>
            <a:pPr lvl="1">
              <a:buNone/>
            </a:pPr>
            <a:r>
              <a:rPr lang="en-US" dirty="0" err="1">
                <a:latin typeface="Consolas" pitchFamily="49" charset="0"/>
              </a:rPr>
              <a:t>document.write</a:t>
            </a:r>
            <a:r>
              <a:rPr lang="en-US" dirty="0" smtClean="0">
                <a:latin typeface="Consolas" pitchFamily="49" charset="0"/>
              </a:rPr>
              <a:t>( </a:t>
            </a:r>
            <a:r>
              <a:rPr lang="en-US" dirty="0" smtClean="0">
                <a:solidFill>
                  <a:schemeClr val="accent2">
                    <a:lumMod val="75000"/>
                  </a:schemeClr>
                </a:solidFill>
                <a:latin typeface="Consolas" pitchFamily="49" charset="0"/>
              </a:rPr>
              <a:t>"Welcome !" </a:t>
            </a:r>
            <a:r>
              <a:rPr lang="en-US" dirty="0" smtClean="0">
                <a:latin typeface="Consolas" pitchFamily="49" charset="0"/>
              </a:rPr>
              <a:t>);</a:t>
            </a:r>
            <a:endParaRPr lang="en-US" dirty="0">
              <a:latin typeface="Consolas" pitchFamily="49" charset="0"/>
            </a:endParaRPr>
          </a:p>
          <a:p>
            <a:pPr lvl="1">
              <a:buNone/>
            </a:pPr>
            <a:r>
              <a:rPr lang="en-US" dirty="0" err="1" smtClean="0">
                <a:latin typeface="Consolas" pitchFamily="49" charset="0"/>
              </a:rPr>
              <a:t>document.writeln</a:t>
            </a:r>
            <a:r>
              <a:rPr lang="en-US" dirty="0" smtClean="0">
                <a:latin typeface="Consolas" pitchFamily="49" charset="0"/>
              </a:rPr>
              <a:t>( </a:t>
            </a:r>
            <a:r>
              <a:rPr lang="en-US" dirty="0" smtClean="0">
                <a:solidFill>
                  <a:schemeClr val="accent2">
                    <a:lumMod val="75000"/>
                  </a:schemeClr>
                </a:solidFill>
                <a:latin typeface="Consolas" pitchFamily="49" charset="0"/>
              </a:rPr>
              <a:t>"Have </a:t>
            </a:r>
            <a:r>
              <a:rPr lang="en-US" dirty="0">
                <a:solidFill>
                  <a:schemeClr val="accent2">
                    <a:lumMod val="75000"/>
                  </a:schemeClr>
                </a:solidFill>
                <a:latin typeface="Consolas" pitchFamily="49" charset="0"/>
              </a:rPr>
              <a:t>a great day</a:t>
            </a:r>
            <a:r>
              <a:rPr lang="en-US" dirty="0" smtClean="0">
                <a:solidFill>
                  <a:schemeClr val="accent2">
                    <a:lumMod val="75000"/>
                  </a:schemeClr>
                </a:solidFill>
                <a:latin typeface="Consolas" pitchFamily="49" charset="0"/>
              </a:rPr>
              <a:t>!"</a:t>
            </a:r>
            <a:r>
              <a:rPr lang="en-US" dirty="0" smtClean="0">
                <a:latin typeface="Consolas" pitchFamily="49" charset="0"/>
              </a:rPr>
              <a:t>);</a:t>
            </a:r>
            <a:endParaRPr lang="en-US" dirty="0">
              <a:latin typeface="Consolas" pitchFamily="49" charset="0"/>
            </a:endParaRPr>
          </a:p>
          <a:p>
            <a:r>
              <a:rPr lang="en-US" dirty="0" smtClean="0"/>
              <a:t>script container </a:t>
            </a:r>
            <a:r>
              <a:rPr lang="en-US" dirty="0"/>
              <a:t>does not affect the HTML structures where it occurs, so any format tags or elements in the HTML file will affect the text produced by </a:t>
            </a:r>
            <a:r>
              <a:rPr lang="en-US" dirty="0">
                <a:latin typeface="Consolas" pitchFamily="49" charset="0"/>
                <a:cs typeface="Consolas" pitchFamily="49" charset="0"/>
              </a:rPr>
              <a:t>write</a:t>
            </a:r>
            <a:r>
              <a:rPr lang="en-US" dirty="0" smtClean="0">
                <a:latin typeface="Consolas" pitchFamily="49" charset="0"/>
                <a:cs typeface="Consolas" pitchFamily="49" charset="0"/>
              </a:rPr>
              <a:t>() </a:t>
            </a:r>
            <a:r>
              <a:rPr lang="en-US" dirty="0" smtClean="0"/>
              <a:t>and </a:t>
            </a:r>
            <a:r>
              <a:rPr lang="en-US" dirty="0" err="1" smtClean="0">
                <a:latin typeface="Consolas" pitchFamily="49" charset="0"/>
                <a:cs typeface="Consolas" pitchFamily="49" charset="0"/>
              </a:rPr>
              <a:t>writeln</a:t>
            </a:r>
            <a:r>
              <a:rPr lang="en-US" dirty="0" smtClean="0">
                <a:latin typeface="Consolas" pitchFamily="49" charset="0"/>
                <a:cs typeface="Consolas" pitchFamily="49" charset="0"/>
              </a:rPr>
              <a:t>() </a:t>
            </a:r>
            <a:r>
              <a:rPr lang="en-US" dirty="0" smtClean="0"/>
              <a:t>methods</a:t>
            </a:r>
            <a:endParaRPr lang="en-US" dirty="0"/>
          </a:p>
        </p:txBody>
      </p:sp>
      <p:sp>
        <p:nvSpPr>
          <p:cNvPr id="4" name="Slide Number Placeholder 5"/>
          <p:cNvSpPr>
            <a:spLocks noGrp="1"/>
          </p:cNvSpPr>
          <p:nvPr>
            <p:ph type="sldNum" sz="quarter" idx="12"/>
          </p:nvPr>
        </p:nvSpPr>
        <p:spPr/>
        <p:txBody>
          <a:bodyPr/>
          <a:lstStyle/>
          <a:p>
            <a:fld id="{1E19E888-C6EF-4EF8-88EE-47E7CE29B166}" type="slidenum">
              <a:rPr lang="en-US"/>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27BEBC0-12C3-4423-9BF9-E693BB4D2491}" type="slidenum">
              <a:rPr lang="en-US"/>
              <a:pPr/>
              <a:t>27</a:t>
            </a:fld>
            <a:endParaRPr lang="en-US"/>
          </a:p>
        </p:txBody>
      </p:sp>
      <p:sp>
        <p:nvSpPr>
          <p:cNvPr id="57346" name="Rectangle 2"/>
          <p:cNvSpPr>
            <a:spLocks noChangeArrowheads="1"/>
          </p:cNvSpPr>
          <p:nvPr/>
        </p:nvSpPr>
        <p:spPr bwMode="auto">
          <a:xfrm>
            <a:off x="234950" y="236538"/>
            <a:ext cx="8674100" cy="600551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7347" name="Rectangle 3"/>
          <p:cNvSpPr>
            <a:spLocks noChangeArrowheads="1"/>
          </p:cNvSpPr>
          <p:nvPr/>
        </p:nvSpPr>
        <p:spPr bwMode="auto">
          <a:xfrm>
            <a:off x="251520" y="392113"/>
            <a:ext cx="8712968" cy="5263621"/>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&lt;html&gt;</a:t>
            </a:r>
            <a:endParaRPr lang="en-US" dirty="0">
              <a:latin typeface="Consolas" pitchFamily="49" charset="0"/>
            </a:endParaRPr>
          </a:p>
          <a:p>
            <a:r>
              <a:rPr lang="en-US" dirty="0" smtClean="0">
                <a:latin typeface="Consolas" pitchFamily="49" charset="0"/>
              </a:rPr>
              <a:t>&lt;head&gt;</a:t>
            </a:r>
            <a:endParaRPr lang="en-US" dirty="0">
              <a:latin typeface="Consolas" pitchFamily="49" charset="0"/>
            </a:endParaRPr>
          </a:p>
          <a:p>
            <a:r>
              <a:rPr lang="en-US" dirty="0" smtClean="0">
                <a:latin typeface="Consolas" pitchFamily="49" charset="0"/>
              </a:rPr>
              <a:t>&lt;title&gt;JavaScript Sample 2&lt;/title&gt;</a:t>
            </a:r>
            <a:endParaRPr lang="en-US" dirty="0">
              <a:latin typeface="Consolas" pitchFamily="49" charset="0"/>
            </a:endParaRPr>
          </a:p>
          <a:p>
            <a:r>
              <a:rPr lang="en-US" dirty="0" smtClean="0">
                <a:latin typeface="Consolas" pitchFamily="49" charset="0"/>
              </a:rPr>
              <a:t>&lt;/head&gt;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&lt;body&gt;</a:t>
            </a:r>
            <a:endParaRPr lang="en-US" dirty="0">
              <a:latin typeface="Consolas" pitchFamily="49" charset="0"/>
            </a:endParaRPr>
          </a:p>
          <a:p>
            <a:r>
              <a:rPr lang="en-US" dirty="0" smtClean="0">
                <a:latin typeface="Consolas" pitchFamily="49" charset="0"/>
              </a:rPr>
              <a:t>Here is </a:t>
            </a:r>
            <a:r>
              <a:rPr lang="en-US" dirty="0">
                <a:latin typeface="Consolas" pitchFamily="49" charset="0"/>
              </a:rPr>
              <a:t>a sample JavaScript </a:t>
            </a:r>
            <a:r>
              <a:rPr lang="en-US" b="1" dirty="0" smtClean="0">
                <a:latin typeface="Consolas" pitchFamily="49" charset="0"/>
              </a:rPr>
              <a:t>&lt;b&gt;</a:t>
            </a:r>
            <a:endParaRPr lang="en-US" b="1" dirty="0">
              <a:latin typeface="Consolas" pitchFamily="49" charset="0"/>
            </a:endParaRPr>
          </a:p>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a:latin typeface="Consolas" pitchFamily="49" charset="0"/>
              </a:rPr>
              <a:t>// Display a message</a:t>
            </a:r>
          </a:p>
          <a:p>
            <a:r>
              <a:rPr lang="en-US" dirty="0" err="1">
                <a:latin typeface="Consolas" pitchFamily="49" charset="0"/>
              </a:rPr>
              <a:t>document.writeln</a:t>
            </a:r>
            <a:r>
              <a:rPr lang="en-US" dirty="0" smtClean="0">
                <a:latin typeface="Consolas" pitchFamily="49" charset="0"/>
              </a:rPr>
              <a:t>("</a:t>
            </a:r>
            <a:r>
              <a:rPr lang="en-US" b="1" dirty="0" smtClean="0">
                <a:latin typeface="Consolas" pitchFamily="49" charset="0"/>
              </a:rPr>
              <a:t>This text appears as </a:t>
            </a:r>
            <a:r>
              <a:rPr lang="en-US" b="1" dirty="0">
                <a:latin typeface="Consolas" pitchFamily="49" charset="0"/>
              </a:rPr>
              <a:t>bold</a:t>
            </a:r>
            <a:r>
              <a:rPr lang="en-US" b="1" dirty="0" smtClean="0">
                <a:latin typeface="Consolas" pitchFamily="49" charset="0"/>
              </a:rPr>
              <a:t>.</a:t>
            </a:r>
            <a:r>
              <a:rPr lang="en-US" dirty="0" smtClean="0">
                <a:latin typeface="Consolas" pitchFamily="49" charset="0"/>
              </a:rPr>
              <a:t> "</a:t>
            </a:r>
            <a:r>
              <a:rPr lang="en-US" b="1" dirty="0" smtClean="0">
                <a:latin typeface="Consolas" pitchFamily="49" charset="0"/>
              </a:rPr>
              <a:t>);</a:t>
            </a:r>
          </a:p>
          <a:p>
            <a:r>
              <a:rPr lang="en-US" dirty="0" err="1" smtClean="0">
                <a:latin typeface="Consolas" pitchFamily="49" charset="0"/>
              </a:rPr>
              <a:t>document.writeln</a:t>
            </a:r>
            <a:r>
              <a:rPr lang="en-US" dirty="0" smtClean="0">
                <a:latin typeface="Consolas" pitchFamily="49" charset="0"/>
              </a:rPr>
              <a:t>("</a:t>
            </a:r>
            <a:r>
              <a:rPr lang="en-US" b="1" dirty="0" smtClean="0">
                <a:latin typeface="Consolas" pitchFamily="49" charset="0"/>
              </a:rPr>
              <a:t> &lt;/b&gt;"</a:t>
            </a:r>
            <a:r>
              <a:rPr lang="en-US" dirty="0" smtClean="0">
                <a:latin typeface="Consolas" pitchFamily="49" charset="0"/>
              </a:rPr>
              <a:t>);</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&lt;/script&gt; &lt;/body&gt; &lt;/html&gt;</a:t>
            </a:r>
            <a:endParaRPr lang="en-US" dirty="0">
              <a:latin typeface="Consolas" pitchFamily="49"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a:lstStyle/>
          <a:p>
            <a:r>
              <a:rPr lang="en-US" dirty="0" smtClean="0"/>
              <a:t>JavaScript - prompt</a:t>
            </a:r>
            <a:endParaRPr lang="en-US" dirty="0"/>
          </a:p>
        </p:txBody>
      </p:sp>
      <p:sp>
        <p:nvSpPr>
          <p:cNvPr id="58371" name="Rectangle 3"/>
          <p:cNvSpPr>
            <a:spLocks noGrp="1" noChangeArrowheads="1"/>
          </p:cNvSpPr>
          <p:nvPr>
            <p:ph idx="1"/>
          </p:nvPr>
        </p:nvSpPr>
        <p:spPr>
          <a:xfrm>
            <a:off x="685800" y="1340768"/>
            <a:ext cx="7772400" cy="4755232"/>
          </a:xfrm>
          <a:noFill/>
          <a:ln/>
        </p:spPr>
        <p:txBody>
          <a:bodyPr>
            <a:normAutofit fontScale="92500"/>
          </a:bodyPr>
          <a:lstStyle/>
          <a:p>
            <a:r>
              <a:rPr lang="en-US" dirty="0" smtClean="0"/>
              <a:t>JavaScript can interact directly </a:t>
            </a:r>
            <a:r>
              <a:rPr lang="en-US" dirty="0"/>
              <a:t>with the user</a:t>
            </a:r>
          </a:p>
          <a:p>
            <a:r>
              <a:rPr lang="en-US" dirty="0"/>
              <a:t>simplest way is with the </a:t>
            </a:r>
            <a:r>
              <a:rPr lang="en-US" dirty="0" smtClean="0"/>
              <a:t>JavaScript </a:t>
            </a:r>
            <a:r>
              <a:rPr lang="en-US" dirty="0" smtClean="0">
                <a:latin typeface="Consolas" pitchFamily="49" charset="0"/>
              </a:rPr>
              <a:t>prompt</a:t>
            </a:r>
            <a:r>
              <a:rPr lang="en-US" dirty="0">
                <a:latin typeface="Consolas" pitchFamily="49" charset="0"/>
              </a:rPr>
              <a:t>() </a:t>
            </a:r>
            <a:r>
              <a:rPr lang="en-US" dirty="0" smtClean="0"/>
              <a:t>method </a:t>
            </a:r>
            <a:endParaRPr lang="en-US" dirty="0"/>
          </a:p>
          <a:p>
            <a:r>
              <a:rPr lang="en-US" dirty="0"/>
              <a:t>prompt displays </a:t>
            </a:r>
            <a:r>
              <a:rPr lang="en-US" dirty="0" smtClean="0"/>
              <a:t>its first </a:t>
            </a:r>
            <a:r>
              <a:rPr lang="en-US" dirty="0"/>
              <a:t>argument as the prompt text</a:t>
            </a:r>
          </a:p>
          <a:p>
            <a:r>
              <a:rPr lang="en-US" dirty="0" smtClean="0"/>
              <a:t>optional second </a:t>
            </a:r>
            <a:r>
              <a:rPr lang="en-US" dirty="0"/>
              <a:t>argument is displayed as the default value within the dialog box</a:t>
            </a:r>
          </a:p>
          <a:p>
            <a:r>
              <a:rPr lang="en-US" dirty="0" smtClean="0"/>
              <a:t>empty string is returned if user clicks OK without providing any text</a:t>
            </a:r>
            <a:endParaRPr lang="en-US" dirty="0"/>
          </a:p>
        </p:txBody>
      </p:sp>
      <p:sp>
        <p:nvSpPr>
          <p:cNvPr id="4" name="Slide Number Placeholder 5"/>
          <p:cNvSpPr>
            <a:spLocks noGrp="1"/>
          </p:cNvSpPr>
          <p:nvPr>
            <p:ph type="sldNum" sz="quarter" idx="12"/>
          </p:nvPr>
        </p:nvSpPr>
        <p:spPr/>
        <p:txBody>
          <a:bodyPr/>
          <a:lstStyle/>
          <a:p>
            <a:fld id="{CDD99780-6F61-498C-B790-B7EA6D07D349}" type="slidenum">
              <a:rPr lang="en-US"/>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845AC12-C637-464B-BF2D-E064964A458D}" type="slidenum">
              <a:rPr lang="en-US"/>
              <a:pPr/>
              <a:t>29</a:t>
            </a:fld>
            <a:endParaRPr lang="en-US"/>
          </a:p>
        </p:txBody>
      </p:sp>
      <p:sp>
        <p:nvSpPr>
          <p:cNvPr id="59394" name="Rectangle 2"/>
          <p:cNvSpPr>
            <a:spLocks noChangeArrowheads="1"/>
          </p:cNvSpPr>
          <p:nvPr/>
        </p:nvSpPr>
        <p:spPr bwMode="auto">
          <a:xfrm>
            <a:off x="234950" y="236538"/>
            <a:ext cx="8674100" cy="600551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9395" name="Rectangle 3"/>
          <p:cNvSpPr>
            <a:spLocks noChangeArrowheads="1"/>
          </p:cNvSpPr>
          <p:nvPr/>
        </p:nvSpPr>
        <p:spPr bwMode="auto">
          <a:xfrm>
            <a:off x="457200" y="392113"/>
            <a:ext cx="8382000" cy="4894290"/>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name = prompt("Enter </a:t>
            </a:r>
            <a:r>
              <a:rPr lang="en-US" dirty="0">
                <a:latin typeface="Consolas" pitchFamily="49" charset="0"/>
              </a:rPr>
              <a:t>your name</a:t>
            </a:r>
            <a:r>
              <a:rPr lang="en-US" dirty="0" smtClean="0">
                <a:latin typeface="Consolas" pitchFamily="49" charset="0"/>
              </a:rPr>
              <a:t>:", </a:t>
            </a:r>
          </a:p>
          <a:p>
            <a:r>
              <a:rPr lang="en-US" dirty="0">
                <a:latin typeface="Consolas" pitchFamily="49" charset="0"/>
              </a:rPr>
              <a:t> </a:t>
            </a:r>
            <a:r>
              <a:rPr lang="en-US" dirty="0" smtClean="0">
                <a:latin typeface="Consolas" pitchFamily="49" charset="0"/>
              </a:rPr>
              <a:t>                                   "visitor"));</a:t>
            </a:r>
            <a:endParaRPr lang="en-US" dirty="0">
              <a:latin typeface="Consolas" pitchFamily="49" charset="0"/>
            </a:endParaRPr>
          </a:p>
          <a:p>
            <a:endParaRPr lang="en-US" dirty="0">
              <a:latin typeface="Consolas" pitchFamily="49" charset="0"/>
            </a:endParaRPr>
          </a:p>
          <a:p>
            <a:r>
              <a:rPr lang="en-US" dirty="0" err="1">
                <a:latin typeface="Consolas" pitchFamily="49" charset="0"/>
              </a:rPr>
              <a:t>document.write</a:t>
            </a:r>
            <a:r>
              <a:rPr lang="en-US" dirty="0" smtClean="0">
                <a:latin typeface="Consolas" pitchFamily="49" charset="0"/>
              </a:rPr>
              <a:t>("Welcome " + name );</a:t>
            </a:r>
            <a:endParaRPr lang="en-US" dirty="0">
              <a:latin typeface="Consolas" pitchFamily="49" charset="0"/>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sign = prompt("What is your zodiac sign?");</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document.write</a:t>
            </a:r>
            <a:r>
              <a:rPr lang="en-US" dirty="0" smtClean="0">
                <a:latin typeface="Consolas" pitchFamily="49" charset="0"/>
              </a:rPr>
              <a:t>("&lt;</a:t>
            </a:r>
            <a:r>
              <a:rPr lang="en-US" dirty="0" err="1" smtClean="0">
                <a:latin typeface="Consolas" pitchFamily="49" charset="0"/>
              </a:rPr>
              <a:t>br</a:t>
            </a:r>
            <a:r>
              <a:rPr lang="en-US" dirty="0" smtClean="0">
                <a:latin typeface="Consolas" pitchFamily="49" charset="0"/>
              </a:rPr>
              <a:t> /&gt;");</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document.write</a:t>
            </a:r>
            <a:r>
              <a:rPr lang="en-US" dirty="0" smtClean="0">
                <a:latin typeface="Consolas" pitchFamily="49" charset="0"/>
              </a:rPr>
              <a:t>("Your sign is " + sign + ".");</a:t>
            </a:r>
            <a:endParaRPr lang="en-US" dirty="0">
              <a:latin typeface="Consolas" pitchFamily="49" charset="0"/>
            </a:endParaRPr>
          </a:p>
          <a:p>
            <a:r>
              <a:rPr lang="en-US" dirty="0" smtClean="0">
                <a:latin typeface="Consolas" pitchFamily="49" charset="0"/>
              </a:rPr>
              <a:t>&lt;/script&gt; </a:t>
            </a:r>
            <a:endParaRPr lang="en-US" dirty="0">
              <a:latin typeface="Consolas" pitchFamily="49"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a:lstStyle/>
          <a:p>
            <a:r>
              <a:rPr lang="en-US" dirty="0" smtClean="0"/>
              <a:t>JavaScript origins</a:t>
            </a:r>
            <a:endParaRPr lang="en-US" dirty="0"/>
          </a:p>
        </p:txBody>
      </p:sp>
      <p:sp>
        <p:nvSpPr>
          <p:cNvPr id="44035" name="Rectangle 3"/>
          <p:cNvSpPr>
            <a:spLocks noGrp="1" noChangeArrowheads="1"/>
          </p:cNvSpPr>
          <p:nvPr>
            <p:ph idx="1"/>
          </p:nvPr>
        </p:nvSpPr>
        <p:spPr>
          <a:xfrm>
            <a:off x="457200" y="1268760"/>
            <a:ext cx="8229600" cy="4857403"/>
          </a:xfrm>
          <a:noFill/>
          <a:ln/>
        </p:spPr>
        <p:txBody>
          <a:bodyPr>
            <a:normAutofit lnSpcReduction="10000"/>
          </a:bodyPr>
          <a:lstStyle/>
          <a:p>
            <a:r>
              <a:rPr lang="en-US" dirty="0"/>
              <a:t>Netscape </a:t>
            </a:r>
            <a:r>
              <a:rPr lang="en-US" dirty="0" smtClean="0"/>
              <a:t>and Sun Microsystems developed </a:t>
            </a:r>
            <a:r>
              <a:rPr lang="en-US" dirty="0"/>
              <a:t>a </a:t>
            </a:r>
            <a:r>
              <a:rPr lang="en-US" dirty="0" smtClean="0"/>
              <a:t>scripting language named JavaScript in 1995 to add new functionality within web pages</a:t>
            </a:r>
            <a:endParaRPr lang="en-US" dirty="0"/>
          </a:p>
          <a:p>
            <a:r>
              <a:rPr lang="en-US" dirty="0" smtClean="0"/>
              <a:t>originally designed for the Netscape </a:t>
            </a:r>
            <a:r>
              <a:rPr lang="en-US" dirty="0"/>
              <a:t>Navigator </a:t>
            </a:r>
            <a:r>
              <a:rPr lang="en-US" dirty="0" smtClean="0"/>
              <a:t>browser</a:t>
            </a:r>
          </a:p>
          <a:p>
            <a:r>
              <a:rPr lang="en-US" dirty="0" smtClean="0"/>
              <a:t>Brendan </a:t>
            </a:r>
            <a:r>
              <a:rPr lang="en-US" dirty="0" err="1" smtClean="0"/>
              <a:t>Eich</a:t>
            </a:r>
            <a:r>
              <a:rPr lang="en-US" dirty="0" smtClean="0"/>
              <a:t>, now CTO of Mozilla, developed JavaScript</a:t>
            </a:r>
          </a:p>
          <a:p>
            <a:pPr lvl="1"/>
            <a:r>
              <a:rPr lang="en-US" dirty="0" smtClean="0"/>
              <a:t>originally named Mocha, then </a:t>
            </a:r>
            <a:r>
              <a:rPr lang="en-US" dirty="0" err="1" smtClean="0"/>
              <a:t>LiveScript</a:t>
            </a:r>
            <a:endParaRPr lang="en-US" dirty="0" smtClean="0"/>
          </a:p>
          <a:p>
            <a:pPr lvl="1"/>
            <a:r>
              <a:rPr lang="en-US" dirty="0" smtClean="0"/>
              <a:t>Netscape changed its name to JavaScript purely for marketing due to growing Java popularity</a:t>
            </a:r>
          </a:p>
        </p:txBody>
      </p:sp>
      <p:sp>
        <p:nvSpPr>
          <p:cNvPr id="4" name="Slide Number Placeholder 5"/>
          <p:cNvSpPr>
            <a:spLocks noGrp="1"/>
          </p:cNvSpPr>
          <p:nvPr>
            <p:ph type="sldNum" sz="quarter" idx="12"/>
          </p:nvPr>
        </p:nvSpPr>
        <p:spPr/>
        <p:txBody>
          <a:bodyPr/>
          <a:lstStyle/>
          <a:p>
            <a:fld id="{B59B3DBB-EFC2-4B9A-B679-8F00299009F3}" type="slidenum">
              <a:rPr lang="en-US"/>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88024" y="4293096"/>
            <a:ext cx="1584176"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p:cNvSpPr/>
          <p:nvPr/>
        </p:nvSpPr>
        <p:spPr>
          <a:xfrm>
            <a:off x="1259632" y="4725144"/>
            <a:ext cx="1944216" cy="43204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3419872" y="4725144"/>
            <a:ext cx="936104"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2915816" y="5157192"/>
            <a:ext cx="1224136"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6588224" y="3284984"/>
            <a:ext cx="144016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Rectangle 9"/>
          <p:cNvSpPr/>
          <p:nvPr/>
        </p:nvSpPr>
        <p:spPr>
          <a:xfrm>
            <a:off x="1475656" y="1700808"/>
            <a:ext cx="1368152" cy="43204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2771800" y="2204864"/>
            <a:ext cx="1944216"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Rectangle 11"/>
          <p:cNvSpPr/>
          <p:nvPr/>
        </p:nvSpPr>
        <p:spPr>
          <a:xfrm>
            <a:off x="1907704" y="2708920"/>
            <a:ext cx="1440160"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0418" name="Rectangle 2"/>
          <p:cNvSpPr>
            <a:spLocks noGrp="1" noChangeArrowheads="1"/>
          </p:cNvSpPr>
          <p:nvPr>
            <p:ph type="title"/>
          </p:nvPr>
        </p:nvSpPr>
        <p:spPr>
          <a:noFill/>
          <a:ln/>
        </p:spPr>
        <p:txBody>
          <a:bodyPr/>
          <a:lstStyle/>
          <a:p>
            <a:r>
              <a:rPr lang="en-US" dirty="0" smtClean="0"/>
              <a:t>JavaScript - prompt</a:t>
            </a:r>
            <a:endParaRPr lang="en-US" dirty="0"/>
          </a:p>
        </p:txBody>
      </p:sp>
      <p:sp>
        <p:nvSpPr>
          <p:cNvPr id="60419" name="Rectangle 3"/>
          <p:cNvSpPr>
            <a:spLocks noGrp="1" noChangeArrowheads="1"/>
          </p:cNvSpPr>
          <p:nvPr>
            <p:ph idx="1"/>
          </p:nvPr>
        </p:nvSpPr>
        <p:spPr>
          <a:noFill/>
          <a:ln/>
        </p:spPr>
        <p:txBody>
          <a:bodyPr/>
          <a:lstStyle/>
          <a:p>
            <a:r>
              <a:rPr lang="en-US" dirty="0"/>
              <a:t>the </a:t>
            </a:r>
            <a:r>
              <a:rPr lang="en-US" dirty="0">
                <a:latin typeface="Consolas" pitchFamily="49" charset="0"/>
              </a:rPr>
              <a:t>prompt</a:t>
            </a:r>
            <a:r>
              <a:rPr lang="en-US" dirty="0"/>
              <a:t> method doesn’t need to be prefixed by </a:t>
            </a:r>
            <a:r>
              <a:rPr lang="en-US" dirty="0">
                <a:latin typeface="Consolas" pitchFamily="49" charset="0"/>
                <a:cs typeface="Consolas" pitchFamily="49" charset="0"/>
              </a:rPr>
              <a:t>document</a:t>
            </a:r>
            <a:r>
              <a:rPr lang="en-US" dirty="0"/>
              <a:t>. because it is </a:t>
            </a:r>
            <a:r>
              <a:rPr lang="en-US" dirty="0" smtClean="0"/>
              <a:t>a method of </a:t>
            </a:r>
            <a:r>
              <a:rPr lang="en-US" dirty="0"/>
              <a:t>the </a:t>
            </a:r>
            <a:r>
              <a:rPr lang="en-US" dirty="0">
                <a:latin typeface="Consolas" pitchFamily="49" charset="0"/>
              </a:rPr>
              <a:t>window</a:t>
            </a:r>
            <a:r>
              <a:rPr lang="en-US" dirty="0"/>
              <a:t> object</a:t>
            </a:r>
          </a:p>
          <a:p>
            <a:r>
              <a:rPr lang="en-US" dirty="0"/>
              <a:t>if the object name is missing, then </a:t>
            </a:r>
            <a:r>
              <a:rPr lang="en-US" dirty="0">
                <a:latin typeface="Consolas" pitchFamily="49" charset="0"/>
              </a:rPr>
              <a:t>window</a:t>
            </a:r>
            <a:r>
              <a:rPr lang="en-US" dirty="0"/>
              <a:t> object is </a:t>
            </a:r>
            <a:r>
              <a:rPr lang="en-US" dirty="0" smtClean="0"/>
              <a:t>assumed</a:t>
            </a:r>
          </a:p>
          <a:p>
            <a:pPr lvl="1"/>
            <a:r>
              <a:rPr lang="en-US" dirty="0" smtClean="0"/>
              <a:t>e.g. JavaScript functions </a:t>
            </a:r>
            <a:r>
              <a:rPr lang="en-US" dirty="0" err="1" smtClean="0">
                <a:latin typeface="Consolas" pitchFamily="49" charset="0"/>
                <a:cs typeface="Consolas" pitchFamily="49" charset="0"/>
              </a:rPr>
              <a:t>parseInt</a:t>
            </a:r>
            <a:r>
              <a:rPr lang="en-US" dirty="0" smtClean="0"/>
              <a:t>, </a:t>
            </a:r>
            <a:r>
              <a:rPr lang="en-US" dirty="0" err="1" smtClean="0">
                <a:latin typeface="Consolas" pitchFamily="49" charset="0"/>
                <a:cs typeface="Consolas" pitchFamily="49" charset="0"/>
              </a:rPr>
              <a:t>parseFloat</a:t>
            </a:r>
            <a:r>
              <a:rPr lang="en-US" dirty="0" smtClean="0"/>
              <a:t>, </a:t>
            </a:r>
            <a:r>
              <a:rPr lang="en-US" dirty="0" err="1" smtClean="0">
                <a:latin typeface="Consolas" pitchFamily="49" charset="0"/>
                <a:cs typeface="Consolas" pitchFamily="49" charset="0"/>
              </a:rPr>
              <a:t>isNaN</a:t>
            </a:r>
            <a:r>
              <a:rPr lang="en-US" dirty="0" smtClean="0"/>
              <a:t> do not require to be prefixed by </a:t>
            </a:r>
            <a:r>
              <a:rPr lang="en-US" dirty="0" smtClean="0">
                <a:latin typeface="Consolas" pitchFamily="49" charset="0"/>
                <a:cs typeface="Consolas" pitchFamily="49" charset="0"/>
              </a:rPr>
              <a:t>window</a:t>
            </a:r>
            <a:r>
              <a:rPr lang="en-US" dirty="0" smtClean="0"/>
              <a:t>.</a:t>
            </a:r>
          </a:p>
          <a:p>
            <a:pPr lvl="1"/>
            <a:endParaRPr lang="en-US" dirty="0"/>
          </a:p>
        </p:txBody>
      </p:sp>
      <p:sp>
        <p:nvSpPr>
          <p:cNvPr id="4" name="Slide Number Placeholder 5"/>
          <p:cNvSpPr>
            <a:spLocks noGrp="1"/>
          </p:cNvSpPr>
          <p:nvPr>
            <p:ph type="sldNum" sz="quarter" idx="12"/>
          </p:nvPr>
        </p:nvSpPr>
        <p:spPr/>
        <p:txBody>
          <a:bodyPr/>
          <a:lstStyle/>
          <a:p>
            <a:fld id="{E8ADC0EE-C56A-49DE-A960-A285AE1BF6FA}" type="slidenum">
              <a:rPr lang="en-US"/>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827584" y="1700808"/>
            <a:ext cx="864096"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1442" name="Rectangle 2"/>
          <p:cNvSpPr>
            <a:spLocks noGrp="1" noChangeArrowheads="1"/>
          </p:cNvSpPr>
          <p:nvPr>
            <p:ph type="title"/>
          </p:nvPr>
        </p:nvSpPr>
        <p:spPr>
          <a:noFill/>
          <a:ln/>
        </p:spPr>
        <p:txBody>
          <a:bodyPr/>
          <a:lstStyle/>
          <a:p>
            <a:r>
              <a:rPr lang="en-US" dirty="0" smtClean="0"/>
              <a:t>JavaScript - alert</a:t>
            </a:r>
            <a:endParaRPr lang="en-US" dirty="0"/>
          </a:p>
        </p:txBody>
      </p:sp>
      <p:sp>
        <p:nvSpPr>
          <p:cNvPr id="61443" name="Rectangle 3"/>
          <p:cNvSpPr>
            <a:spLocks noGrp="1" noChangeArrowheads="1"/>
          </p:cNvSpPr>
          <p:nvPr>
            <p:ph idx="1"/>
          </p:nvPr>
        </p:nvSpPr>
        <p:spPr>
          <a:noFill/>
          <a:ln/>
        </p:spPr>
        <p:txBody>
          <a:bodyPr/>
          <a:lstStyle/>
          <a:p>
            <a:r>
              <a:rPr lang="en-US" dirty="0"/>
              <a:t>alert dialog box</a:t>
            </a:r>
          </a:p>
          <a:p>
            <a:r>
              <a:rPr lang="en-US" dirty="0"/>
              <a:t>useful to show some information in a dialog box</a:t>
            </a:r>
          </a:p>
          <a:p>
            <a:r>
              <a:rPr lang="en-US" dirty="0">
                <a:latin typeface="Consolas" pitchFamily="49" charset="0"/>
              </a:rPr>
              <a:t>alert</a:t>
            </a:r>
            <a:r>
              <a:rPr lang="en-US" dirty="0" smtClean="0">
                <a:latin typeface="Consolas" pitchFamily="49" charset="0"/>
              </a:rPr>
              <a:t>("Click </a:t>
            </a:r>
            <a:r>
              <a:rPr lang="en-US" dirty="0">
                <a:latin typeface="Consolas" pitchFamily="49" charset="0"/>
              </a:rPr>
              <a:t>OK to continue</a:t>
            </a:r>
            <a:r>
              <a:rPr lang="en-US" dirty="0" smtClean="0">
                <a:latin typeface="Consolas" pitchFamily="49" charset="0"/>
              </a:rPr>
              <a:t>.");</a:t>
            </a:r>
            <a:endParaRPr lang="en-US" dirty="0">
              <a:latin typeface="Consolas" pitchFamily="49" charset="0"/>
            </a:endParaRPr>
          </a:p>
          <a:p>
            <a:r>
              <a:rPr lang="en-US" dirty="0"/>
              <a:t>useful to point out</a:t>
            </a:r>
          </a:p>
          <a:p>
            <a:pPr lvl="1"/>
            <a:r>
              <a:rPr lang="en-US" dirty="0"/>
              <a:t>incorrect information in a form</a:t>
            </a:r>
          </a:p>
          <a:p>
            <a:pPr lvl="1"/>
            <a:r>
              <a:rPr lang="en-US" dirty="0"/>
              <a:t>invalid result from a calculation</a:t>
            </a:r>
          </a:p>
          <a:p>
            <a:pPr lvl="1"/>
            <a:r>
              <a:rPr lang="en-US" dirty="0"/>
              <a:t>other </a:t>
            </a:r>
            <a:r>
              <a:rPr lang="en-US" dirty="0" smtClean="0"/>
              <a:t>immediate messages</a:t>
            </a:r>
            <a:endParaRPr lang="en-US" dirty="0"/>
          </a:p>
        </p:txBody>
      </p:sp>
      <p:sp>
        <p:nvSpPr>
          <p:cNvPr id="4" name="Slide Number Placeholder 5"/>
          <p:cNvSpPr>
            <a:spLocks noGrp="1"/>
          </p:cNvSpPr>
          <p:nvPr>
            <p:ph type="sldNum" sz="quarter" idx="12"/>
          </p:nvPr>
        </p:nvSpPr>
        <p:spPr/>
        <p:txBody>
          <a:bodyPr/>
          <a:lstStyle/>
          <a:p>
            <a:fld id="{5C474824-BBE8-46F8-BF1E-FE2730BC39AD}" type="slidenum">
              <a:rPr lang="en-US"/>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04211A4-9435-482C-9DBB-F9949025DB4B}" type="slidenum">
              <a:rPr lang="en-US"/>
              <a:pPr/>
              <a:t>32</a:t>
            </a:fld>
            <a:endParaRPr lang="en-US"/>
          </a:p>
        </p:txBody>
      </p:sp>
      <p:sp>
        <p:nvSpPr>
          <p:cNvPr id="62466" name="Rectangle 2"/>
          <p:cNvSpPr>
            <a:spLocks noChangeArrowheads="1"/>
          </p:cNvSpPr>
          <p:nvPr/>
        </p:nvSpPr>
        <p:spPr bwMode="auto">
          <a:xfrm>
            <a:off x="233363" y="236538"/>
            <a:ext cx="8674100" cy="312045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2467" name="Rectangle 3"/>
          <p:cNvSpPr>
            <a:spLocks noChangeArrowheads="1"/>
          </p:cNvSpPr>
          <p:nvPr/>
        </p:nvSpPr>
        <p:spPr bwMode="auto">
          <a:xfrm>
            <a:off x="457200" y="392113"/>
            <a:ext cx="8382000" cy="2678298"/>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err="1">
                <a:latin typeface="Consolas" pitchFamily="49" charset="0"/>
              </a:rPr>
              <a:t>document.write</a:t>
            </a:r>
            <a:r>
              <a:rPr lang="en-US" dirty="0" smtClean="0">
                <a:latin typeface="Consolas" pitchFamily="49" charset="0"/>
              </a:rPr>
              <a:t>(</a:t>
            </a:r>
            <a:r>
              <a:rPr lang="en-US" dirty="0" smtClean="0">
                <a:solidFill>
                  <a:schemeClr val="bg1"/>
                </a:solidFill>
                <a:latin typeface="Consolas" pitchFamily="49" charset="0"/>
              </a:rPr>
              <a:t>'</a:t>
            </a:r>
            <a:r>
              <a:rPr lang="en-US" dirty="0" smtClean="0">
                <a:latin typeface="Consolas" pitchFamily="49" charset="0"/>
              </a:rPr>
              <a:t>&lt;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="welcome.gif"&gt;</a:t>
            </a:r>
            <a:r>
              <a:rPr lang="en-US" dirty="0" smtClean="0">
                <a:solidFill>
                  <a:schemeClr val="bg1"/>
                </a:solidFill>
                <a:latin typeface="Consolas" pitchFamily="49" charset="0"/>
              </a:rPr>
              <a:t>'</a:t>
            </a:r>
            <a:r>
              <a:rPr lang="en-US" dirty="0" smtClean="0">
                <a:latin typeface="Consolas" pitchFamily="49" charset="0"/>
              </a:rPr>
              <a:t>);</a:t>
            </a:r>
            <a:endParaRPr lang="en-US" dirty="0">
              <a:latin typeface="Consolas" pitchFamily="49" charset="0"/>
            </a:endParaRPr>
          </a:p>
          <a:p>
            <a:endParaRPr lang="en-US" b="1" dirty="0" smtClean="0">
              <a:latin typeface="Consolas" pitchFamily="49" charset="0"/>
            </a:endParaRPr>
          </a:p>
          <a:p>
            <a:r>
              <a:rPr lang="en-US" b="1" dirty="0" smtClean="0">
                <a:latin typeface="Consolas" pitchFamily="49" charset="0"/>
              </a:rPr>
              <a:t>alert("Attention !");</a:t>
            </a:r>
            <a:endParaRPr lang="en-US" b="1" dirty="0">
              <a:latin typeface="Consolas" pitchFamily="49" charset="0"/>
            </a:endParaRPr>
          </a:p>
          <a:p>
            <a:endParaRPr lang="en-US" dirty="0">
              <a:latin typeface="Consolas" pitchFamily="49" charset="0"/>
            </a:endParaRPr>
          </a:p>
          <a:p>
            <a:r>
              <a:rPr lang="en-US" dirty="0" smtClean="0">
                <a:latin typeface="Consolas" pitchFamily="49" charset="0"/>
              </a:rPr>
              <a:t>&lt;/script&gt; </a:t>
            </a:r>
            <a:endParaRPr lang="en-US" dirty="0">
              <a:latin typeface="Consolas" pitchFamily="49" charset="0"/>
            </a:endParaRPr>
          </a:p>
        </p:txBody>
      </p:sp>
      <p:pic>
        <p:nvPicPr>
          <p:cNvPr id="1026" name="Picture 2"/>
          <p:cNvPicPr>
            <a:picLocks noChangeAspect="1" noChangeArrowheads="1"/>
          </p:cNvPicPr>
          <p:nvPr/>
        </p:nvPicPr>
        <p:blipFill>
          <a:blip r:embed="rId3" cstate="print"/>
          <a:srcRect/>
          <a:stretch>
            <a:fillRect/>
          </a:stretch>
        </p:blipFill>
        <p:spPr bwMode="auto">
          <a:xfrm>
            <a:off x="4283968" y="4221088"/>
            <a:ext cx="3505200" cy="1247775"/>
          </a:xfrm>
          <a:prstGeom prst="rect">
            <a:avLst/>
          </a:prstGeom>
          <a:noFill/>
          <a:ln w="9525">
            <a:noFill/>
            <a:miter lim="800000"/>
            <a:headEnd/>
            <a:tailEnd/>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noFill/>
          <a:ln/>
        </p:spPr>
        <p:txBody>
          <a:bodyPr/>
          <a:lstStyle/>
          <a:p>
            <a:r>
              <a:rPr lang="en-US" dirty="0"/>
              <a:t>JavaScript - </a:t>
            </a:r>
            <a:r>
              <a:rPr lang="en-US" dirty="0" smtClean="0"/>
              <a:t>variables</a:t>
            </a:r>
            <a:endParaRPr lang="en-US" dirty="0"/>
          </a:p>
        </p:txBody>
      </p:sp>
      <p:sp>
        <p:nvSpPr>
          <p:cNvPr id="66563" name="Rectangle 3"/>
          <p:cNvSpPr>
            <a:spLocks noGrp="1" noChangeArrowheads="1"/>
          </p:cNvSpPr>
          <p:nvPr>
            <p:ph idx="1"/>
          </p:nvPr>
        </p:nvSpPr>
        <p:spPr>
          <a:xfrm>
            <a:off x="685800" y="1340768"/>
            <a:ext cx="8062664" cy="4755232"/>
          </a:xfrm>
          <a:noFill/>
          <a:ln/>
        </p:spPr>
        <p:txBody>
          <a:bodyPr>
            <a:normAutofit fontScale="92500" lnSpcReduction="10000"/>
          </a:bodyPr>
          <a:lstStyle/>
          <a:p>
            <a:r>
              <a:rPr lang="en-US" dirty="0" smtClean="0"/>
              <a:t>variable </a:t>
            </a:r>
            <a:r>
              <a:rPr lang="en-US" dirty="0"/>
              <a:t>names are case </a:t>
            </a:r>
            <a:r>
              <a:rPr lang="en-US" u="sng" dirty="0"/>
              <a:t>sensitive</a:t>
            </a:r>
            <a:r>
              <a:rPr lang="en-US" dirty="0"/>
              <a:t> and must start with a </a:t>
            </a:r>
            <a:r>
              <a:rPr lang="en-US" dirty="0" smtClean="0"/>
              <a:t>letter, dollar sign, or underscore; subsequent characters can be digits 0-9; no reserved JavaScript keywords* allowed</a:t>
            </a:r>
          </a:p>
          <a:p>
            <a:r>
              <a:rPr lang="en-US" dirty="0" smtClean="0"/>
              <a:t>best practice: variable name starts with a-z</a:t>
            </a:r>
          </a:p>
          <a:p>
            <a:r>
              <a:rPr lang="en-US" dirty="0" smtClean="0"/>
              <a:t>valid JavaScript variable names:</a:t>
            </a:r>
            <a:br>
              <a:rPr lang="en-US" dirty="0" smtClean="0"/>
            </a:br>
            <a:r>
              <a:rPr lang="en-US" dirty="0" smtClean="0">
                <a:solidFill>
                  <a:schemeClr val="accent5">
                    <a:lumMod val="50000"/>
                  </a:schemeClr>
                </a:solidFill>
              </a:rPr>
              <a:t>a</a:t>
            </a:r>
            <a:r>
              <a:rPr lang="en-US" dirty="0" smtClean="0"/>
              <a:t>	</a:t>
            </a:r>
            <a:r>
              <a:rPr lang="en-US" dirty="0" err="1" smtClean="0">
                <a:solidFill>
                  <a:srgbClr val="0070C0"/>
                </a:solidFill>
              </a:rPr>
              <a:t>rangeRow</a:t>
            </a:r>
            <a:r>
              <a:rPr lang="en-US" dirty="0" smtClean="0"/>
              <a:t>	  </a:t>
            </a:r>
            <a:r>
              <a:rPr lang="en-US" dirty="0" smtClean="0">
                <a:solidFill>
                  <a:schemeClr val="accent5">
                    <a:lumMod val="50000"/>
                  </a:schemeClr>
                </a:solidFill>
              </a:rPr>
              <a:t>x1</a:t>
            </a:r>
            <a:r>
              <a:rPr lang="en-US" dirty="0" smtClean="0"/>
              <a:t>	</a:t>
            </a:r>
            <a:r>
              <a:rPr lang="en-US" dirty="0" err="1" smtClean="0">
                <a:solidFill>
                  <a:schemeClr val="accent3">
                    <a:lumMod val="75000"/>
                  </a:schemeClr>
                </a:solidFill>
              </a:rPr>
              <a:t>p_input</a:t>
            </a:r>
            <a:r>
              <a:rPr lang="en-US" dirty="0" smtClean="0"/>
              <a:t>	</a:t>
            </a:r>
            <a:r>
              <a:rPr lang="en-US" dirty="0" smtClean="0">
                <a:solidFill>
                  <a:srgbClr val="00B050"/>
                </a:solidFill>
              </a:rPr>
              <a:t>salary2012</a:t>
            </a:r>
          </a:p>
          <a:p>
            <a:r>
              <a:rPr lang="en-US" dirty="0" smtClean="0"/>
              <a:t>invalid JavaScript variable names:</a:t>
            </a:r>
            <a:br>
              <a:rPr lang="en-US" dirty="0" smtClean="0"/>
            </a:br>
            <a:r>
              <a:rPr lang="en-US" dirty="0" smtClean="0">
                <a:solidFill>
                  <a:schemeClr val="accent6">
                    <a:lumMod val="75000"/>
                  </a:schemeClr>
                </a:solidFill>
              </a:rPr>
              <a:t>a#</a:t>
            </a:r>
            <a:r>
              <a:rPr lang="en-US" dirty="0" smtClean="0"/>
              <a:t>	  </a:t>
            </a:r>
            <a:r>
              <a:rPr lang="en-US" dirty="0" smtClean="0">
                <a:solidFill>
                  <a:srgbClr val="C00000"/>
                </a:solidFill>
              </a:rPr>
              <a:t>@tag</a:t>
            </a:r>
            <a:r>
              <a:rPr lang="en-US" dirty="0" smtClean="0"/>
              <a:t>	</a:t>
            </a:r>
            <a:r>
              <a:rPr lang="en-US" dirty="0" smtClean="0">
                <a:solidFill>
                  <a:srgbClr val="FF0000"/>
                </a:solidFill>
              </a:rPr>
              <a:t>4H</a:t>
            </a:r>
            <a:r>
              <a:rPr lang="en-US" dirty="0" smtClean="0"/>
              <a:t>	</a:t>
            </a:r>
            <a:r>
              <a:rPr lang="en-US" dirty="0" smtClean="0">
                <a:solidFill>
                  <a:schemeClr val="accent4">
                    <a:lumMod val="75000"/>
                  </a:schemeClr>
                </a:solidFill>
              </a:rPr>
              <a:t>X factor</a:t>
            </a:r>
            <a:r>
              <a:rPr lang="en-US" dirty="0" smtClean="0"/>
              <a:t>	</a:t>
            </a:r>
            <a:r>
              <a:rPr lang="en-US" dirty="0" smtClean="0">
                <a:solidFill>
                  <a:schemeClr val="accent6">
                    <a:lumMod val="75000"/>
                  </a:schemeClr>
                </a:solidFill>
              </a:rPr>
              <a:t>true</a:t>
            </a:r>
          </a:p>
          <a:p>
            <a:r>
              <a:rPr lang="en-CA" sz="1800" dirty="0" smtClean="0">
                <a:hlinkClick r:id="rId3"/>
              </a:rPr>
              <a:t>* https://developer.mozilla.org/en/JavaScript/Reference/Reserved_Words</a:t>
            </a:r>
            <a:endParaRPr lang="en-US" sz="1800" dirty="0"/>
          </a:p>
        </p:txBody>
      </p:sp>
      <p:sp>
        <p:nvSpPr>
          <p:cNvPr id="4" name="Slide Number Placeholder 5"/>
          <p:cNvSpPr>
            <a:spLocks noGrp="1"/>
          </p:cNvSpPr>
          <p:nvPr>
            <p:ph type="sldNum" sz="quarter" idx="12"/>
          </p:nvPr>
        </p:nvSpPr>
        <p:spPr/>
        <p:txBody>
          <a:bodyPr/>
          <a:lstStyle/>
          <a:p>
            <a:fld id="{AF114458-FC1C-4F16-9AED-7E1D50FACF28}" type="slidenum">
              <a:rPr lang="en-US"/>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251520" y="2924944"/>
            <a:ext cx="8674100" cy="281305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 name="Rectangle 4"/>
          <p:cNvSpPr/>
          <p:nvPr/>
        </p:nvSpPr>
        <p:spPr>
          <a:xfrm>
            <a:off x="2339752" y="1412776"/>
            <a:ext cx="792088" cy="36004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p:cNvSpPr>
            <a:spLocks noGrp="1"/>
          </p:cNvSpPr>
          <p:nvPr>
            <p:ph type="title"/>
          </p:nvPr>
        </p:nvSpPr>
        <p:spPr/>
        <p:txBody>
          <a:bodyPr/>
          <a:lstStyle/>
          <a:p>
            <a:r>
              <a:rPr lang="en-US" dirty="0" smtClean="0"/>
              <a:t>JavaScript - variables</a:t>
            </a:r>
            <a:endParaRPr lang="en-CA" dirty="0"/>
          </a:p>
        </p:txBody>
      </p:sp>
      <p:sp>
        <p:nvSpPr>
          <p:cNvPr id="3" name="Content Placeholder 2"/>
          <p:cNvSpPr>
            <a:spLocks noGrp="1"/>
          </p:cNvSpPr>
          <p:nvPr>
            <p:ph idx="1"/>
          </p:nvPr>
        </p:nvSpPr>
        <p:spPr>
          <a:xfrm>
            <a:off x="457200" y="1268760"/>
            <a:ext cx="8229600" cy="4857403"/>
          </a:xfrm>
        </p:spPr>
        <p:txBody>
          <a:bodyPr/>
          <a:lstStyle/>
          <a:p>
            <a:r>
              <a:rPr lang="en-US" dirty="0" smtClean="0"/>
              <a:t>keyword </a:t>
            </a:r>
            <a:r>
              <a:rPr lang="en-US" dirty="0" err="1" smtClean="0">
                <a:latin typeface="Consolas" pitchFamily="49" charset="0"/>
                <a:cs typeface="Consolas" pitchFamily="49" charset="0"/>
              </a:rPr>
              <a:t>var</a:t>
            </a:r>
            <a:r>
              <a:rPr lang="en-US" dirty="0" smtClean="0"/>
              <a:t>  declares variables</a:t>
            </a:r>
          </a:p>
          <a:p>
            <a:r>
              <a:rPr lang="en-US" dirty="0" smtClean="0"/>
              <a:t>subsequent use of </a:t>
            </a:r>
            <a:r>
              <a:rPr lang="en-US" dirty="0" err="1" smtClean="0">
                <a:latin typeface="Consolas" pitchFamily="49" charset="0"/>
                <a:cs typeface="Consolas" pitchFamily="49" charset="0"/>
              </a:rPr>
              <a:t>var</a:t>
            </a:r>
            <a:r>
              <a:rPr lang="en-US" dirty="0" smtClean="0"/>
              <a:t> for the same variable within the same script block is unnecessary </a:t>
            </a:r>
          </a:p>
          <a:p>
            <a:pPr>
              <a:buNone/>
            </a:pPr>
            <a:r>
              <a:rPr lang="en-US" dirty="0" smtClean="0">
                <a:solidFill>
                  <a:schemeClr val="bg1"/>
                </a:solidFill>
              </a:rPr>
              <a:t>          </a:t>
            </a: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a:t>
            </a:r>
            <a:r>
              <a:rPr lang="en-US" b="1" dirty="0" smtClean="0">
                <a:solidFill>
                  <a:schemeClr val="bg1"/>
                </a:solidFill>
                <a:latin typeface="Consolas" pitchFamily="49" charset="0"/>
                <a:cs typeface="Consolas" pitchFamily="49" charset="0"/>
              </a:rPr>
              <a:t>a;</a:t>
            </a:r>
          </a:p>
          <a:p>
            <a:pPr>
              <a:buNone/>
            </a:pPr>
            <a:r>
              <a:rPr lang="en-US" b="1"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var</a:t>
            </a:r>
            <a:r>
              <a:rPr lang="en-US" b="1" dirty="0" smtClean="0">
                <a:solidFill>
                  <a:schemeClr val="bg1"/>
                </a:solidFill>
                <a:latin typeface="Consolas" pitchFamily="49" charset="0"/>
                <a:cs typeface="Consolas" pitchFamily="49" charset="0"/>
              </a:rPr>
              <a:t> selection;</a:t>
            </a:r>
          </a:p>
          <a:p>
            <a:pPr>
              <a:buNone/>
            </a:pPr>
            <a:r>
              <a:rPr lang="en-US" b="1" dirty="0" smtClean="0">
                <a:solidFill>
                  <a:schemeClr val="bg1"/>
                </a:solidFill>
                <a:latin typeface="Consolas" pitchFamily="49" charset="0"/>
                <a:cs typeface="Consolas" pitchFamily="49" charset="0"/>
              </a:rPr>
              <a:t>    </a:t>
            </a:r>
            <a:r>
              <a:rPr lang="en-US" dirty="0" err="1" smtClean="0">
                <a:solidFill>
                  <a:schemeClr val="bg1"/>
                </a:solidFill>
                <a:latin typeface="Consolas" pitchFamily="49" charset="0"/>
                <a:cs typeface="Consolas" pitchFamily="49" charset="0"/>
              </a:rPr>
              <a:t>var</a:t>
            </a:r>
            <a:r>
              <a:rPr lang="en-US" b="1" dirty="0" smtClean="0">
                <a:solidFill>
                  <a:schemeClr val="bg1"/>
                </a:solidFill>
                <a:latin typeface="Consolas" pitchFamily="49" charset="0"/>
                <a:cs typeface="Consolas" pitchFamily="49" charset="0"/>
              </a:rPr>
              <a:t> b, c, d;</a:t>
            </a:r>
            <a:endParaRPr lang="en-US" dirty="0" smtClean="0">
              <a:solidFill>
                <a:schemeClr val="bg1"/>
              </a:solidFill>
              <a:latin typeface="Consolas" pitchFamily="49" charset="0"/>
              <a:cs typeface="Consolas" pitchFamily="49" charset="0"/>
            </a:endParaRPr>
          </a:p>
          <a:p>
            <a:pPr>
              <a:buNone/>
            </a:pPr>
            <a:r>
              <a:rPr lang="en-CA" dirty="0" smtClean="0"/>
              <a:t>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23528" y="5013176"/>
            <a:ext cx="8280920" cy="122413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CA" dirty="0" smtClean="0"/>
              <a:t>JavaScript - constants</a:t>
            </a:r>
            <a:endParaRPr lang="en-CA" dirty="0"/>
          </a:p>
        </p:txBody>
      </p:sp>
      <p:sp>
        <p:nvSpPr>
          <p:cNvPr id="3" name="Content Placeholder 2"/>
          <p:cNvSpPr>
            <a:spLocks noGrp="1"/>
          </p:cNvSpPr>
          <p:nvPr>
            <p:ph idx="1"/>
          </p:nvPr>
        </p:nvSpPr>
        <p:spPr>
          <a:xfrm>
            <a:off x="457200" y="1268760"/>
            <a:ext cx="8229600" cy="4857403"/>
          </a:xfrm>
        </p:spPr>
        <p:txBody>
          <a:bodyPr/>
          <a:lstStyle/>
          <a:p>
            <a:r>
              <a:rPr lang="en-CA" dirty="0" smtClean="0"/>
              <a:t>a read-only named constant is created with the </a:t>
            </a:r>
            <a:r>
              <a:rPr lang="en-CA" dirty="0" smtClean="0">
                <a:latin typeface="Consolas" pitchFamily="49" charset="0"/>
                <a:cs typeface="Consolas" pitchFamily="49" charset="0"/>
              </a:rPr>
              <a:t>const</a:t>
            </a:r>
            <a:r>
              <a:rPr lang="en-CA" dirty="0" smtClean="0"/>
              <a:t> keyword</a:t>
            </a:r>
          </a:p>
          <a:p>
            <a:r>
              <a:rPr lang="en-CA" dirty="0" smtClean="0"/>
              <a:t>same name rules as for variables</a:t>
            </a:r>
          </a:p>
          <a:p>
            <a:r>
              <a:rPr lang="en-CA" dirty="0" smtClean="0"/>
              <a:t>constants cannot change value or be re-declared</a:t>
            </a:r>
          </a:p>
          <a:p>
            <a:r>
              <a:rPr lang="en-CA" dirty="0" smtClean="0"/>
              <a:t>cannot use same name as an existing function or variable</a:t>
            </a:r>
          </a:p>
          <a:p>
            <a:pPr>
              <a:buNone/>
            </a:pPr>
            <a:r>
              <a:rPr lang="en-CA" dirty="0" smtClean="0"/>
              <a:t>	</a:t>
            </a:r>
            <a:r>
              <a:rPr lang="en-CA" dirty="0" smtClean="0">
                <a:solidFill>
                  <a:schemeClr val="bg1"/>
                </a:solidFill>
                <a:latin typeface="Consolas" pitchFamily="49" charset="0"/>
                <a:cs typeface="Consolas" pitchFamily="49" charset="0"/>
              </a:rPr>
              <a:t>const g = 10.5;</a:t>
            </a:r>
            <a:endParaRPr lang="en-CA" dirty="0">
              <a:solidFill>
                <a:schemeClr val="bg1"/>
              </a:solidFill>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23528" y="3717032"/>
            <a:ext cx="8280920" cy="252028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JavaScript - assignment</a:t>
            </a:r>
            <a:endParaRPr kumimoji="0" lang="en-CA"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8" name="Content Placeholder 2"/>
          <p:cNvSpPr txBox="1">
            <a:spLocks/>
          </p:cNvSpPr>
          <p:nvPr/>
        </p:nvSpPr>
        <p:spPr>
          <a:xfrm>
            <a:off x="609600" y="1421160"/>
            <a:ext cx="8229600" cy="4857403"/>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the</a:t>
            </a:r>
            <a:r>
              <a:rPr kumimoji="0" lang="en-US" sz="3200" b="0" i="0" u="none" strike="noStrike" kern="1200" cap="none" spc="0" normalizeH="0" noProof="0" dirty="0" smtClean="0">
                <a:ln>
                  <a:noFill/>
                </a:ln>
                <a:solidFill>
                  <a:schemeClr val="tx1"/>
                </a:solidFill>
                <a:effectLst/>
                <a:uLnTx/>
                <a:uFillTx/>
                <a:latin typeface="+mn-lt"/>
                <a:ea typeface="+mn-ea"/>
                <a:cs typeface="+mn-cs"/>
              </a:rPr>
              <a:t> single equals sign = is the assignment operator  e.g. </a:t>
            </a:r>
            <a:r>
              <a:rPr kumimoji="0" lang="en-US" sz="3200" b="0" i="1" u="none" strike="noStrike" kern="1200" cap="none" spc="0" normalizeH="0" noProof="0" dirty="0" smtClean="0">
                <a:ln>
                  <a:noFill/>
                </a:ln>
                <a:solidFill>
                  <a:schemeClr val="tx1"/>
                </a:solidFill>
                <a:effectLst/>
                <a:uLnTx/>
                <a:uFillTx/>
                <a:latin typeface="+mn-lt"/>
                <a:ea typeface="+mn-ea"/>
                <a:cs typeface="+mn-cs"/>
              </a:rPr>
              <a:t>variable</a:t>
            </a:r>
            <a:r>
              <a:rPr kumimoji="0" lang="en-US" sz="3200" b="0" i="0" u="none" strike="noStrike" kern="1200" cap="none" spc="0" normalizeH="0" noProof="0" dirty="0" smtClean="0">
                <a:ln>
                  <a:noFill/>
                </a:ln>
                <a:solidFill>
                  <a:schemeClr val="tx1"/>
                </a:solidFill>
                <a:effectLst/>
                <a:uLnTx/>
                <a:uFillTx/>
                <a:latin typeface="+mn-lt"/>
                <a:ea typeface="+mn-ea"/>
                <a:cs typeface="+mn-cs"/>
              </a:rPr>
              <a:t> = </a:t>
            </a:r>
            <a:r>
              <a:rPr kumimoji="0" lang="en-US" sz="3200" b="0" i="1" u="none" strike="noStrike" kern="1200" cap="none" spc="0" normalizeH="0" noProof="0" dirty="0" smtClean="0">
                <a:ln>
                  <a:noFill/>
                </a:ln>
                <a:solidFill>
                  <a:schemeClr val="tx1"/>
                </a:solidFill>
                <a:effectLst/>
                <a:uLnTx/>
                <a:uFillTx/>
                <a:latin typeface="+mn-lt"/>
                <a:ea typeface="+mn-ea"/>
                <a:cs typeface="+mn-cs"/>
              </a:rPr>
              <a:t>expression</a:t>
            </a:r>
            <a:r>
              <a:rPr kumimoji="0" lang="en-US" sz="3200" b="0" i="0" u="none" strike="noStrike" kern="1200" cap="none" spc="0" normalizeH="0" noProof="0" dirty="0" smtClean="0">
                <a:ln>
                  <a:noFill/>
                </a:ln>
                <a:solidFill>
                  <a:schemeClr val="tx1"/>
                </a:solidFill>
                <a:effectLst/>
                <a:uLnTx/>
                <a:uFillTx/>
                <a:latin typeface="+mn-lt"/>
                <a:ea typeface="+mn-ea"/>
                <a:cs typeface="+mn-cs"/>
              </a:rPr>
              <a:t>;</a:t>
            </a:r>
          </a:p>
          <a:p>
            <a:pPr marL="800100" lvl="1" indent="-342900" eaLnBrk="1" fontAlgn="auto" hangingPunct="1">
              <a:spcBef>
                <a:spcPct val="20000"/>
              </a:spcBef>
              <a:spcAft>
                <a:spcPts val="0"/>
              </a:spcAft>
              <a:buFont typeface="Arial" pitchFamily="34" charset="0"/>
              <a:buChar char="•"/>
            </a:pPr>
            <a:r>
              <a:rPr lang="en-US" sz="3200" dirty="0" smtClean="0">
                <a:solidFill>
                  <a:schemeClr val="tx1"/>
                </a:solidFill>
                <a:latin typeface="+mn-lt"/>
              </a:rPr>
              <a:t>expression on the right is evaluated and the variable name on the left represents that value</a:t>
            </a:r>
            <a:endParaRPr kumimoji="0" lang="en-US" sz="3200" b="0" i="0" u="none" strike="noStrike" kern="1200" cap="none" spc="0" normalizeH="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err="1" smtClean="0">
                <a:ln>
                  <a:noFill/>
                </a:ln>
                <a:solidFill>
                  <a:schemeClr val="bg1"/>
                </a:solidFill>
                <a:effectLst/>
                <a:uLnTx/>
                <a:uFillTx/>
                <a:latin typeface="Consolas" pitchFamily="49" charset="0"/>
                <a:cs typeface="Consolas" pitchFamily="49" charset="0"/>
              </a:rPr>
              <a:t>var</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a:t>
            </a: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a</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0;  // </a:t>
            </a:r>
            <a:r>
              <a:rPr kumimoji="0" lang="en-US" b="0" i="0" u="none" strike="noStrike" kern="1200" cap="none" spc="0" normalizeH="0" baseline="0" noProof="0" dirty="0" smtClean="0">
                <a:ln>
                  <a:noFill/>
                </a:ln>
                <a:solidFill>
                  <a:schemeClr val="bg1"/>
                </a:solidFill>
                <a:effectLst/>
                <a:uLnTx/>
                <a:uFillTx/>
                <a:latin typeface="+mn-lt"/>
                <a:cs typeface="Consolas" pitchFamily="49" charset="0"/>
              </a:rPr>
              <a:t>declare variable a having value 0</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a</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100+1;   // </a:t>
            </a:r>
            <a:r>
              <a:rPr kumimoji="0" lang="en-US" b="0" i="0" u="none" strike="noStrike" kern="1200" cap="none" spc="0" normalizeH="0" baseline="0" noProof="0" dirty="0" smtClean="0">
                <a:ln>
                  <a:noFill/>
                </a:ln>
                <a:solidFill>
                  <a:schemeClr val="bg1"/>
                </a:solidFill>
                <a:effectLst/>
                <a:uLnTx/>
                <a:uFillTx/>
                <a:latin typeface="Calibri" pitchFamily="34" charset="0"/>
                <a:cs typeface="Calibri" pitchFamily="34" charset="0"/>
              </a:rPr>
              <a:t>variable a now has value 101</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a</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"cat";    // </a:t>
            </a:r>
            <a:r>
              <a:rPr kumimoji="0" lang="en-US" b="0" i="0" u="none" strike="noStrike" kern="1200" cap="none" spc="0" normalizeH="0" baseline="0" noProof="0" dirty="0" smtClean="0">
                <a:ln>
                  <a:noFill/>
                </a:ln>
                <a:solidFill>
                  <a:schemeClr val="bg1"/>
                </a:solidFill>
                <a:effectLst/>
                <a:uLnTx/>
                <a:uFillTx/>
                <a:latin typeface="Calibri" pitchFamily="34" charset="0"/>
                <a:cs typeface="Calibri" pitchFamily="34" charset="0"/>
              </a:rPr>
              <a:t>variable a now has value </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"cat"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0" i="0" u="none" strike="noStrike" kern="1200" cap="none" spc="0" normalizeH="0" baseline="0" noProof="0" dirty="0" err="1" smtClean="0">
                <a:ln>
                  <a:noFill/>
                </a:ln>
                <a:solidFill>
                  <a:schemeClr val="bg1"/>
                </a:solidFill>
                <a:effectLst/>
                <a:uLnTx/>
                <a:uFillTx/>
                <a:latin typeface="Consolas" pitchFamily="49" charset="0"/>
                <a:cs typeface="Consolas" pitchFamily="49" charset="0"/>
              </a:rPr>
              <a:t>var</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a:t>
            </a: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b</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0, </a:t>
            </a: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c</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true, </a:t>
            </a: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d </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"atom";  // </a:t>
            </a:r>
            <a:r>
              <a:rPr kumimoji="0" lang="en-US" b="0" i="0" u="none" strike="noStrike" kern="1200" cap="none" spc="0" normalizeH="0" baseline="0" noProof="0" dirty="0" smtClean="0">
                <a:ln>
                  <a:noFill/>
                </a:ln>
                <a:solidFill>
                  <a:schemeClr val="bg1"/>
                </a:solidFill>
                <a:effectLst/>
                <a:uLnTx/>
                <a:uFillTx/>
                <a:latin typeface="Calibri" pitchFamily="34" charset="0"/>
                <a:cs typeface="Calibri" pitchFamily="34" charset="0"/>
              </a:rPr>
              <a:t>3 variables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a</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a:t>
            </a:r>
            <a:r>
              <a:rPr kumimoji="0" lang="en-US" b="1" i="0" u="none" strike="noStrike" kern="1200" cap="none" spc="0" normalizeH="0" baseline="0" noProof="0" dirty="0" smtClean="0">
                <a:ln>
                  <a:noFill/>
                </a:ln>
                <a:solidFill>
                  <a:schemeClr val="bg1"/>
                </a:solidFill>
                <a:effectLst/>
                <a:uLnTx/>
                <a:uFillTx/>
                <a:latin typeface="Consolas" pitchFamily="49" charset="0"/>
                <a:cs typeface="Consolas" pitchFamily="49" charset="0"/>
              </a:rPr>
              <a:t>b</a:t>
            </a:r>
            <a:r>
              <a:rPr kumimoji="0" lang="en-US" b="0" i="0" u="none" strike="noStrike" kern="1200" cap="none" spc="0" normalizeH="0" baseline="0" noProof="0" dirty="0" smtClean="0">
                <a:ln>
                  <a:noFill/>
                </a:ln>
                <a:solidFill>
                  <a:schemeClr val="bg1"/>
                </a:solidFill>
                <a:effectLst/>
                <a:uLnTx/>
                <a:uFillTx/>
                <a:latin typeface="Consolas" pitchFamily="49" charset="0"/>
                <a:cs typeface="Consolas" pitchFamily="49" charset="0"/>
              </a:rPr>
              <a:t>;         // </a:t>
            </a:r>
            <a:r>
              <a:rPr kumimoji="0" lang="en-US" b="0" i="0" u="none" strike="noStrike" kern="1200" cap="none" spc="0" normalizeH="0" baseline="0" noProof="0" dirty="0" smtClean="0">
                <a:ln>
                  <a:noFill/>
                </a:ln>
                <a:solidFill>
                  <a:schemeClr val="bg1"/>
                </a:solidFill>
                <a:effectLst/>
                <a:uLnTx/>
                <a:uFillTx/>
                <a:latin typeface="Calibri" pitchFamily="34" charset="0"/>
                <a:cs typeface="Calibri" pitchFamily="34" charset="0"/>
              </a:rPr>
              <a:t>variable a now has value zero</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CA"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06B5975B-265B-4329-BBA9-397B0FF963AC}"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scope rules</a:t>
            </a:r>
            <a:endParaRPr lang="en-CA" dirty="0"/>
          </a:p>
        </p:txBody>
      </p:sp>
      <p:sp>
        <p:nvSpPr>
          <p:cNvPr id="3" name="Content Placeholder 2"/>
          <p:cNvSpPr>
            <a:spLocks noGrp="1"/>
          </p:cNvSpPr>
          <p:nvPr>
            <p:ph idx="1"/>
          </p:nvPr>
        </p:nvSpPr>
        <p:spPr>
          <a:xfrm>
            <a:off x="457200" y="1196752"/>
            <a:ext cx="8229600" cy="5184576"/>
          </a:xfrm>
        </p:spPr>
        <p:txBody>
          <a:bodyPr>
            <a:normAutofit/>
          </a:bodyPr>
          <a:lstStyle/>
          <a:p>
            <a:r>
              <a:rPr lang="en-US" dirty="0" smtClean="0"/>
              <a:t>in general, always preface the declaration of new variables with the </a:t>
            </a:r>
            <a:r>
              <a:rPr lang="en-US" dirty="0" err="1" smtClean="0">
                <a:latin typeface="Consolas" pitchFamily="49" charset="0"/>
                <a:cs typeface="Consolas" pitchFamily="49" charset="0"/>
              </a:rPr>
              <a:t>var</a:t>
            </a:r>
            <a:r>
              <a:rPr lang="en-US" dirty="0" smtClean="0"/>
              <a:t> keyword</a:t>
            </a:r>
          </a:p>
          <a:p>
            <a:r>
              <a:rPr lang="en-US" dirty="0" smtClean="0"/>
              <a:t>if you declare a new variable without the </a:t>
            </a:r>
            <a:r>
              <a:rPr lang="en-US" dirty="0" err="1" smtClean="0">
                <a:latin typeface="Consolas" pitchFamily="49" charset="0"/>
                <a:cs typeface="Consolas" pitchFamily="49" charset="0"/>
              </a:rPr>
              <a:t>var</a:t>
            </a:r>
            <a:r>
              <a:rPr lang="en-US" dirty="0" smtClean="0"/>
              <a:t> keyword </a:t>
            </a:r>
            <a:r>
              <a:rPr lang="en-US" i="1" dirty="0" smtClean="0"/>
              <a:t>(implicit declaration),</a:t>
            </a:r>
            <a:r>
              <a:rPr lang="en-US" dirty="0" smtClean="0"/>
              <a:t> you may be accidentally changing the value of the same variable name found in a higher scope…but you are permitted to use </a:t>
            </a:r>
            <a:r>
              <a:rPr lang="en-US" dirty="0" smtClean="0">
                <a:latin typeface="Consolas" pitchFamily="49" charset="0"/>
                <a:cs typeface="Consolas" pitchFamily="49" charset="0"/>
              </a:rPr>
              <a:t>delete</a:t>
            </a:r>
            <a:r>
              <a:rPr lang="en-US" dirty="0" smtClean="0"/>
              <a:t> statement on it … not so if you use the </a:t>
            </a:r>
            <a:r>
              <a:rPr lang="en-US" dirty="0" err="1" smtClean="0"/>
              <a:t>var</a:t>
            </a:r>
            <a:r>
              <a:rPr lang="en-US" dirty="0" smtClean="0"/>
              <a:t> keyword</a:t>
            </a:r>
          </a:p>
          <a:p>
            <a:r>
              <a:rPr lang="en-US" dirty="0" smtClean="0"/>
              <a:t>more about this later in the scoping section in functions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block</a:t>
            </a:r>
            <a:endParaRPr lang="en-CA" dirty="0"/>
          </a:p>
        </p:txBody>
      </p:sp>
      <p:sp>
        <p:nvSpPr>
          <p:cNvPr id="3" name="Content Placeholder 2"/>
          <p:cNvSpPr>
            <a:spLocks noGrp="1"/>
          </p:cNvSpPr>
          <p:nvPr>
            <p:ph idx="1"/>
          </p:nvPr>
        </p:nvSpPr>
        <p:spPr>
          <a:xfrm>
            <a:off x="457200" y="1340768"/>
            <a:ext cx="8229600" cy="4785395"/>
          </a:xfrm>
        </p:spPr>
        <p:txBody>
          <a:bodyPr/>
          <a:lstStyle/>
          <a:p>
            <a:r>
              <a:rPr lang="en-CA" dirty="0" smtClean="0"/>
              <a:t>a block statement is used to group one or more statements within braces { }</a:t>
            </a:r>
          </a:p>
          <a:p>
            <a:r>
              <a:rPr lang="en-CA" dirty="0" smtClean="0"/>
              <a:t>commonly used with control flow as in loops</a:t>
            </a:r>
          </a:p>
        </p:txBody>
      </p:sp>
      <p:sp>
        <p:nvSpPr>
          <p:cNvPr id="4" name="Slide Number Placeholder 3"/>
          <p:cNvSpPr>
            <a:spLocks noGrp="1"/>
          </p:cNvSpPr>
          <p:nvPr>
            <p:ph type="sldNum" sz="quarter" idx="12"/>
          </p:nvPr>
        </p:nvSpPr>
        <p:spPr/>
        <p:txBody>
          <a:bodyPr/>
          <a:lstStyle/>
          <a:p>
            <a:fld id="{06B5975B-265B-4329-BBA9-397B0FF963AC}" type="slidenum">
              <a:rPr lang="en-US" smtClean="0"/>
              <a:pPr/>
              <a:t>38</a:t>
            </a:fld>
            <a:endParaRPr lang="en-US"/>
          </a:p>
        </p:txBody>
      </p:sp>
      <p:sp>
        <p:nvSpPr>
          <p:cNvPr id="5" name="Rectangle 2"/>
          <p:cNvSpPr>
            <a:spLocks noChangeArrowheads="1"/>
          </p:cNvSpPr>
          <p:nvPr/>
        </p:nvSpPr>
        <p:spPr bwMode="auto">
          <a:xfrm>
            <a:off x="755576" y="3284984"/>
            <a:ext cx="6696745" cy="266429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1115617" y="3501008"/>
            <a:ext cx="7128792" cy="2308966"/>
          </a:xfrm>
          <a:prstGeom prst="rect">
            <a:avLst/>
          </a:prstGeom>
          <a:noFill/>
          <a:ln w="9525">
            <a:noFill/>
            <a:miter lim="800000"/>
            <a:headEnd/>
            <a:tailEnd/>
          </a:ln>
          <a:effectLst/>
        </p:spPr>
        <p:txBody>
          <a:bodyPr wrap="square" lIns="92075" tIns="46038" rIns="92075" bIns="46038">
            <a:spAutoFit/>
          </a:bodyPr>
          <a:lstStyle/>
          <a:p>
            <a:r>
              <a:rPr lang="en-US" dirty="0" smtClean="0">
                <a:latin typeface="Consolas" pitchFamily="49" charset="0"/>
              </a:rPr>
              <a:t>{</a:t>
            </a:r>
          </a:p>
          <a:p>
            <a:r>
              <a:rPr lang="en-US" dirty="0" smtClean="0">
                <a:latin typeface="Consolas" pitchFamily="49" charset="0"/>
              </a:rPr>
              <a:t>   statement_1;</a:t>
            </a:r>
            <a:br>
              <a:rPr lang="en-US" dirty="0" smtClean="0">
                <a:latin typeface="Consolas" pitchFamily="49" charset="0"/>
              </a:rPr>
            </a:br>
            <a:r>
              <a:rPr lang="en-US" dirty="0" smtClean="0">
                <a:latin typeface="Consolas" pitchFamily="49" charset="0"/>
              </a:rPr>
              <a:t>   statement_2;</a:t>
            </a:r>
            <a:br>
              <a:rPr lang="en-US" dirty="0" smtClean="0">
                <a:latin typeface="Consolas" pitchFamily="49" charset="0"/>
              </a:rPr>
            </a:b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statement_n</a:t>
            </a:r>
            <a:r>
              <a:rPr lang="en-US" dirty="0" smtClean="0">
                <a:latin typeface="Consolas" pitchFamily="49" charset="0"/>
              </a:rPr>
              <a:t>;</a:t>
            </a:r>
            <a:br>
              <a:rPr lang="en-US" dirty="0" smtClean="0">
                <a:latin typeface="Consolas" pitchFamily="49" charset="0"/>
              </a:rPr>
            </a:br>
            <a:r>
              <a:rPr lang="en-US" dirty="0" smtClean="0">
                <a:latin typeface="Consolas" pitchFamily="49" charset="0"/>
              </a:rPr>
              <a:t>}</a:t>
            </a:r>
            <a:endParaRPr lang="en-US" dirty="0">
              <a:latin typeface="Consolas" pitchFamily="49"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block</a:t>
            </a:r>
            <a:endParaRPr lang="en-CA" dirty="0"/>
          </a:p>
        </p:txBody>
      </p:sp>
      <p:sp>
        <p:nvSpPr>
          <p:cNvPr id="3" name="Content Placeholder 2"/>
          <p:cNvSpPr>
            <a:spLocks noGrp="1"/>
          </p:cNvSpPr>
          <p:nvPr>
            <p:ph idx="1"/>
          </p:nvPr>
        </p:nvSpPr>
        <p:spPr>
          <a:xfrm>
            <a:off x="467544" y="1268760"/>
            <a:ext cx="8229600" cy="2736304"/>
          </a:xfrm>
        </p:spPr>
        <p:txBody>
          <a:bodyPr>
            <a:normAutofit fontScale="92500" lnSpcReduction="10000"/>
          </a:bodyPr>
          <a:lstStyle/>
          <a:p>
            <a:r>
              <a:rPr lang="en-CA" dirty="0" smtClean="0"/>
              <a:t>JavaScript does </a:t>
            </a:r>
            <a:r>
              <a:rPr lang="en-CA" b="1" dirty="0" smtClean="0"/>
              <a:t>not</a:t>
            </a:r>
            <a:r>
              <a:rPr lang="en-CA" dirty="0" smtClean="0"/>
              <a:t> have block scope.  Variables declared within a block are scoped to the containing function or script, and any assignment of values to them continue beyond the block itself.  </a:t>
            </a:r>
            <a:r>
              <a:rPr lang="en-CA" sz="2600" dirty="0" smtClean="0"/>
              <a:t>(v1.7 JavaScript introduces a </a:t>
            </a:r>
            <a:r>
              <a:rPr lang="en-CA" sz="2600" dirty="0" smtClean="0">
                <a:latin typeface="Consolas" pitchFamily="49" charset="0"/>
                <a:cs typeface="Consolas" pitchFamily="49" charset="0"/>
              </a:rPr>
              <a:t>let</a:t>
            </a:r>
            <a:r>
              <a:rPr lang="en-CA" sz="2600" dirty="0" smtClean="0"/>
              <a:t> keyword which changes this – to be discussed later)</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39</a:t>
            </a:fld>
            <a:endParaRPr lang="en-US"/>
          </a:p>
        </p:txBody>
      </p:sp>
      <p:sp>
        <p:nvSpPr>
          <p:cNvPr id="5" name="Rectangle 2"/>
          <p:cNvSpPr>
            <a:spLocks noChangeArrowheads="1"/>
          </p:cNvSpPr>
          <p:nvPr/>
        </p:nvSpPr>
        <p:spPr bwMode="auto">
          <a:xfrm>
            <a:off x="827584" y="3861048"/>
            <a:ext cx="6696745" cy="266429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1187625" y="4077072"/>
            <a:ext cx="7128792" cy="1939635"/>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1;</a:t>
            </a:r>
          </a:p>
          <a:p>
            <a:r>
              <a:rPr lang="en-US" dirty="0" smtClean="0">
                <a:latin typeface="Consolas" pitchFamily="49" charset="0"/>
              </a:rPr>
              <a:t>{</a:t>
            </a:r>
          </a:p>
          <a:p>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 = 5;</a:t>
            </a:r>
            <a:br>
              <a:rPr lang="en-US" dirty="0" smtClean="0">
                <a:latin typeface="Consolas" pitchFamily="49" charset="0"/>
              </a:rPr>
            </a:br>
            <a:r>
              <a:rPr lang="en-US" dirty="0" smtClean="0">
                <a:latin typeface="Consolas" pitchFamily="49" charset="0"/>
              </a:rPr>
              <a:t>}</a:t>
            </a:r>
            <a:br>
              <a:rPr lang="en-US" dirty="0" smtClean="0">
                <a:latin typeface="Consolas" pitchFamily="49" charset="0"/>
              </a:rPr>
            </a:br>
            <a:r>
              <a:rPr lang="en-US" dirty="0" smtClean="0">
                <a:latin typeface="Consolas" pitchFamily="49" charset="0"/>
              </a:rPr>
              <a:t> // </a:t>
            </a:r>
            <a:r>
              <a:rPr lang="en-US" dirty="0" smtClean="0">
                <a:latin typeface="Calibri" pitchFamily="34" charset="0"/>
                <a:cs typeface="Calibri" pitchFamily="34" charset="0"/>
              </a:rPr>
              <a:t>variable</a:t>
            </a:r>
            <a:r>
              <a:rPr lang="en-US" dirty="0" smtClean="0">
                <a:latin typeface="Consolas" pitchFamily="49" charset="0"/>
              </a:rPr>
              <a:t> a </a:t>
            </a:r>
            <a:r>
              <a:rPr lang="en-US" dirty="0" smtClean="0">
                <a:latin typeface="+mn-lt"/>
              </a:rPr>
              <a:t>is  5</a:t>
            </a:r>
            <a:endParaRPr lang="en-US" dirty="0">
              <a:latin typeface="+mn-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noFill/>
          <a:ln/>
        </p:spPr>
        <p:txBody>
          <a:bodyPr/>
          <a:lstStyle/>
          <a:p>
            <a:r>
              <a:rPr lang="en-US" dirty="0" smtClean="0"/>
              <a:t>JavaScript origins</a:t>
            </a:r>
            <a:endParaRPr lang="en-US" dirty="0"/>
          </a:p>
        </p:txBody>
      </p:sp>
      <p:sp>
        <p:nvSpPr>
          <p:cNvPr id="44035" name="Rectangle 3"/>
          <p:cNvSpPr>
            <a:spLocks noGrp="1" noChangeArrowheads="1"/>
          </p:cNvSpPr>
          <p:nvPr>
            <p:ph idx="1"/>
          </p:nvPr>
        </p:nvSpPr>
        <p:spPr>
          <a:xfrm>
            <a:off x="457200" y="1412776"/>
            <a:ext cx="8229600" cy="4713387"/>
          </a:xfrm>
          <a:noFill/>
          <a:ln/>
        </p:spPr>
        <p:txBody>
          <a:bodyPr>
            <a:normAutofit fontScale="85000" lnSpcReduction="10000"/>
          </a:bodyPr>
          <a:lstStyle/>
          <a:p>
            <a:r>
              <a:rPr lang="en-US" dirty="0" smtClean="0"/>
              <a:t>JavaScript is not Java, a complex programming language designed for diverse computing purposes</a:t>
            </a:r>
          </a:p>
          <a:p>
            <a:pPr lvl="1"/>
            <a:r>
              <a:rPr lang="en-US" dirty="0" smtClean="0"/>
              <a:t>Java uses static binding not dynamic binding </a:t>
            </a:r>
            <a:endParaRPr lang="en-US" dirty="0"/>
          </a:p>
          <a:p>
            <a:r>
              <a:rPr lang="en-US" dirty="0" smtClean="0"/>
              <a:t>all major browsers support JavaScript, now one of the most popular web languages</a:t>
            </a:r>
            <a:endParaRPr lang="en-US" dirty="0"/>
          </a:p>
          <a:p>
            <a:r>
              <a:rPr lang="en-US" dirty="0"/>
              <a:t>JavaScript </a:t>
            </a:r>
            <a:r>
              <a:rPr lang="en-US" dirty="0" smtClean="0"/>
              <a:t>was originally designed with a simpler Java-like syntax just for browsers</a:t>
            </a:r>
          </a:p>
          <a:p>
            <a:r>
              <a:rPr lang="en-US" dirty="0" smtClean="0"/>
              <a:t>many language syntax similarities with Java and C </a:t>
            </a:r>
          </a:p>
          <a:p>
            <a:r>
              <a:rPr lang="en-US" dirty="0" smtClean="0"/>
              <a:t>JavaScript is an implementation of the </a:t>
            </a:r>
            <a:r>
              <a:rPr lang="en-US" dirty="0" err="1" smtClean="0"/>
              <a:t>ECMAScript</a:t>
            </a:r>
            <a:r>
              <a:rPr lang="en-US" dirty="0" smtClean="0"/>
              <a:t> language standard (ECMA International organization – European Computer Manufacturers Association)</a:t>
            </a:r>
            <a:endParaRPr lang="en-US" dirty="0"/>
          </a:p>
        </p:txBody>
      </p:sp>
      <p:sp>
        <p:nvSpPr>
          <p:cNvPr id="4" name="Slide Number Placeholder 5"/>
          <p:cNvSpPr>
            <a:spLocks noGrp="1"/>
          </p:cNvSpPr>
          <p:nvPr>
            <p:ph type="sldNum" sz="quarter" idx="12"/>
          </p:nvPr>
        </p:nvSpPr>
        <p:spPr/>
        <p:txBody>
          <a:bodyPr/>
          <a:lstStyle/>
          <a:p>
            <a:fld id="{B59B3DBB-EFC2-4B9A-B679-8F00299009F3}" type="slidenum">
              <a:rPr lang="en-US"/>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variables</a:t>
            </a:r>
            <a:endParaRPr lang="en-CA" dirty="0"/>
          </a:p>
        </p:txBody>
      </p:sp>
      <p:sp>
        <p:nvSpPr>
          <p:cNvPr id="3" name="Content Placeholder 2"/>
          <p:cNvSpPr>
            <a:spLocks noGrp="1"/>
          </p:cNvSpPr>
          <p:nvPr>
            <p:ph idx="1"/>
          </p:nvPr>
        </p:nvSpPr>
        <p:spPr>
          <a:xfrm>
            <a:off x="457200" y="1268760"/>
            <a:ext cx="8229600" cy="5040560"/>
          </a:xfrm>
        </p:spPr>
        <p:txBody>
          <a:bodyPr>
            <a:normAutofit/>
          </a:bodyPr>
          <a:lstStyle/>
          <a:p>
            <a:r>
              <a:rPr lang="en-US" dirty="0" smtClean="0"/>
              <a:t>multiple variables may be declared with one </a:t>
            </a:r>
            <a:r>
              <a:rPr lang="en-US" dirty="0" err="1" smtClean="0"/>
              <a:t>var</a:t>
            </a:r>
            <a:r>
              <a:rPr lang="en-US" dirty="0" smtClean="0"/>
              <a:t> statement – each separated by a comma</a:t>
            </a:r>
          </a:p>
          <a:p>
            <a:pPr lvl="1">
              <a:buNone/>
            </a:pP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a = 0</a:t>
            </a:r>
            <a:r>
              <a:rPr lang="en-US" sz="2400" dirty="0" smtClean="0">
                <a:solidFill>
                  <a:schemeClr val="accent3">
                    <a:lumMod val="75000"/>
                  </a:schemeClr>
                </a:solidFill>
                <a:latin typeface="Consolas" pitchFamily="49" charset="0"/>
                <a:cs typeface="Consolas" pitchFamily="49" charset="0"/>
              </a:rPr>
              <a:t>,</a:t>
            </a:r>
            <a:r>
              <a:rPr lang="en-US" sz="2400" dirty="0" smtClean="0">
                <a:latin typeface="Consolas" pitchFamily="49" charset="0"/>
                <a:cs typeface="Consolas" pitchFamily="49" charset="0"/>
              </a:rPr>
              <a:t> b</a:t>
            </a:r>
            <a:r>
              <a:rPr lang="en-US" sz="2400" dirty="0" smtClean="0">
                <a:solidFill>
                  <a:schemeClr val="accent3">
                    <a:lumMod val="75000"/>
                  </a:schemeClr>
                </a:solidFill>
                <a:latin typeface="Consolas" pitchFamily="49" charset="0"/>
                <a:cs typeface="Consolas" pitchFamily="49" charset="0"/>
              </a:rPr>
              <a:t>,</a:t>
            </a:r>
            <a:r>
              <a:rPr lang="en-US" sz="2400" dirty="0" smtClean="0">
                <a:latin typeface="Consolas" pitchFamily="49" charset="0"/>
                <a:cs typeface="Consolas" pitchFamily="49" charset="0"/>
              </a:rPr>
              <a:t> c = 100</a:t>
            </a:r>
            <a:r>
              <a:rPr lang="en-US" sz="2400" dirty="0" smtClean="0">
                <a:solidFill>
                  <a:schemeClr val="accent3">
                    <a:lumMod val="75000"/>
                  </a:schemeClr>
                </a:solidFill>
                <a:latin typeface="Consolas" pitchFamily="49" charset="0"/>
                <a:cs typeface="Consolas" pitchFamily="49" charset="0"/>
              </a:rPr>
              <a:t>,</a:t>
            </a:r>
            <a:r>
              <a:rPr lang="en-US" sz="2400" dirty="0" smtClean="0">
                <a:latin typeface="Consolas" pitchFamily="49" charset="0"/>
                <a:cs typeface="Consolas" pitchFamily="49" charset="0"/>
              </a:rPr>
              <a:t> d = "blue sky"</a:t>
            </a:r>
            <a:r>
              <a:rPr lang="en-US" sz="2400" dirty="0" smtClean="0">
                <a:solidFill>
                  <a:schemeClr val="accent3">
                    <a:lumMod val="75000"/>
                  </a:schemeClr>
                </a:solidFill>
                <a:latin typeface="Consolas" pitchFamily="49" charset="0"/>
                <a:cs typeface="Consolas" pitchFamily="49" charset="0"/>
              </a:rPr>
              <a:t>,</a:t>
            </a:r>
            <a:r>
              <a:rPr lang="en-US" sz="2400" dirty="0" smtClean="0">
                <a:latin typeface="Consolas" pitchFamily="49" charset="0"/>
                <a:cs typeface="Consolas" pitchFamily="49" charset="0"/>
              </a:rPr>
              <a:t> e = a;</a:t>
            </a:r>
          </a:p>
          <a:p>
            <a:r>
              <a:rPr lang="en-US" dirty="0" smtClean="0"/>
              <a:t>this practice is slightly more execution efficient than declaring each variable with a separate </a:t>
            </a:r>
            <a:r>
              <a:rPr lang="en-US" dirty="0" err="1" smtClean="0">
                <a:latin typeface="Consolas" pitchFamily="49" charset="0"/>
                <a:cs typeface="Consolas" pitchFamily="49" charset="0"/>
              </a:rPr>
              <a:t>var</a:t>
            </a:r>
            <a:r>
              <a:rPr lang="en-US" dirty="0" smtClean="0"/>
              <a:t> but not as maintainable</a:t>
            </a:r>
          </a:p>
          <a:p>
            <a:pPr lvl="1"/>
            <a:r>
              <a:rPr lang="en-US" dirty="0" smtClean="0"/>
              <a:t>potentially, an error will occur if you remove a declared variable and the comma separator </a:t>
            </a:r>
          </a:p>
          <a:p>
            <a:pPr lvl="1"/>
            <a:r>
              <a:rPr lang="en-US" dirty="0" err="1" smtClean="0"/>
              <a:t>e.g</a:t>
            </a:r>
            <a:r>
              <a:rPr lang="en-US" dirty="0" smtClean="0"/>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a = 0 , </a:t>
            </a:r>
            <a:r>
              <a:rPr lang="en-US" sz="2400" dirty="0" smtClean="0">
                <a:solidFill>
                  <a:schemeClr val="accent3">
                    <a:lumMod val="75000"/>
                  </a:schemeClr>
                </a:solidFill>
                <a:latin typeface="Consolas" pitchFamily="49" charset="0"/>
                <a:cs typeface="Consolas" pitchFamily="49" charset="0"/>
              </a:rPr>
              <a:t>b d</a:t>
            </a:r>
            <a:r>
              <a:rPr lang="en-US" sz="2400" dirty="0" smtClean="0">
                <a:latin typeface="Consolas" pitchFamily="49" charset="0"/>
                <a:cs typeface="Consolas" pitchFamily="49" charset="0"/>
              </a:rPr>
              <a:t> = "blue sky", e = a;</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noFill/>
          <a:ln/>
        </p:spPr>
        <p:txBody>
          <a:bodyPr/>
          <a:lstStyle/>
          <a:p>
            <a:r>
              <a:rPr lang="en-US" dirty="0"/>
              <a:t>JavaScript </a:t>
            </a:r>
            <a:r>
              <a:rPr lang="en-US" dirty="0" smtClean="0"/>
              <a:t>– data types</a:t>
            </a:r>
            <a:endParaRPr lang="en-US" dirty="0"/>
          </a:p>
        </p:txBody>
      </p:sp>
      <p:sp>
        <p:nvSpPr>
          <p:cNvPr id="63491" name="Rectangle 3"/>
          <p:cNvSpPr>
            <a:spLocks noGrp="1" noChangeArrowheads="1"/>
          </p:cNvSpPr>
          <p:nvPr>
            <p:ph idx="1"/>
          </p:nvPr>
        </p:nvSpPr>
        <p:spPr>
          <a:noFill/>
          <a:ln/>
        </p:spPr>
        <p:txBody>
          <a:bodyPr/>
          <a:lstStyle/>
          <a:p>
            <a:r>
              <a:rPr lang="en-US" dirty="0"/>
              <a:t>JavaScript provides </a:t>
            </a:r>
            <a:r>
              <a:rPr lang="en-US" dirty="0" smtClean="0"/>
              <a:t>five primitive data </a:t>
            </a:r>
            <a:r>
              <a:rPr lang="en-US" dirty="0"/>
              <a:t>types</a:t>
            </a:r>
          </a:p>
          <a:p>
            <a:pPr lvl="1"/>
            <a:r>
              <a:rPr lang="en-US" dirty="0" smtClean="0"/>
              <a:t>numeric  </a:t>
            </a:r>
            <a:r>
              <a:rPr lang="en-US" dirty="0"/>
              <a:t>as in </a:t>
            </a:r>
            <a:r>
              <a:rPr lang="en-US" dirty="0" smtClean="0"/>
              <a:t>0, -21, and 32.62</a:t>
            </a:r>
            <a:endParaRPr lang="en-US" dirty="0"/>
          </a:p>
          <a:p>
            <a:pPr lvl="1"/>
            <a:r>
              <a:rPr lang="en-US" dirty="0"/>
              <a:t>s</a:t>
            </a:r>
            <a:r>
              <a:rPr lang="en-US" dirty="0" smtClean="0"/>
              <a:t>trings  </a:t>
            </a:r>
            <a:r>
              <a:rPr lang="en-US" dirty="0"/>
              <a:t>as in </a:t>
            </a:r>
            <a:r>
              <a:rPr lang="en-US" dirty="0" smtClean="0">
                <a:solidFill>
                  <a:srgbClr val="002060"/>
                </a:solidFill>
              </a:rPr>
              <a:t>"</a:t>
            </a:r>
            <a:r>
              <a:rPr lang="en-US" dirty="0" smtClean="0"/>
              <a:t>Hello</a:t>
            </a:r>
            <a:r>
              <a:rPr lang="en-US" dirty="0" smtClean="0">
                <a:solidFill>
                  <a:srgbClr val="002060"/>
                </a:solidFill>
              </a:rPr>
              <a:t>"</a:t>
            </a:r>
            <a:r>
              <a:rPr lang="en-US" dirty="0" smtClean="0"/>
              <a:t> </a:t>
            </a:r>
            <a:r>
              <a:rPr lang="en-US" dirty="0"/>
              <a:t>and ‘There’</a:t>
            </a:r>
          </a:p>
          <a:p>
            <a:pPr lvl="1"/>
            <a:r>
              <a:rPr lang="en-US" dirty="0" smtClean="0"/>
              <a:t>Boolean (logical)  </a:t>
            </a:r>
            <a:r>
              <a:rPr lang="en-US" dirty="0"/>
              <a:t>either </a:t>
            </a:r>
            <a:r>
              <a:rPr lang="en-US" dirty="0">
                <a:latin typeface="Consolas" pitchFamily="49" charset="0"/>
              </a:rPr>
              <a:t>true</a:t>
            </a:r>
            <a:r>
              <a:rPr lang="en-US" dirty="0"/>
              <a:t> or </a:t>
            </a:r>
            <a:r>
              <a:rPr lang="en-US" dirty="0">
                <a:latin typeface="Consolas" pitchFamily="49" charset="0"/>
              </a:rPr>
              <a:t>false</a:t>
            </a:r>
          </a:p>
          <a:p>
            <a:pPr lvl="1"/>
            <a:r>
              <a:rPr lang="en-US" dirty="0" smtClean="0">
                <a:solidFill>
                  <a:schemeClr val="accent3">
                    <a:lumMod val="50000"/>
                  </a:schemeClr>
                </a:solidFill>
                <a:latin typeface="Consolas" pitchFamily="49" charset="0"/>
              </a:rPr>
              <a:t>null</a:t>
            </a:r>
            <a:r>
              <a:rPr lang="en-US" dirty="0" smtClean="0"/>
              <a:t>  </a:t>
            </a:r>
            <a:r>
              <a:rPr lang="en-US" dirty="0"/>
              <a:t>special keyword for a nothing </a:t>
            </a:r>
            <a:r>
              <a:rPr lang="en-US" dirty="0" smtClean="0"/>
              <a:t>value; null is primitive and case-sensitive (not NULL or Null)</a:t>
            </a:r>
          </a:p>
          <a:p>
            <a:pPr lvl="1"/>
            <a:r>
              <a:rPr lang="en-US" dirty="0" smtClean="0">
                <a:solidFill>
                  <a:srgbClr val="0070C0"/>
                </a:solidFill>
                <a:latin typeface="Consolas" pitchFamily="49" charset="0"/>
              </a:rPr>
              <a:t>undefined</a:t>
            </a:r>
            <a:r>
              <a:rPr lang="en-US" dirty="0" smtClean="0"/>
              <a:t> for something not yet assigned a value or an unknown variable; also primitive</a:t>
            </a:r>
            <a:endParaRPr lang="en-US" dirty="0"/>
          </a:p>
        </p:txBody>
      </p:sp>
      <p:sp>
        <p:nvSpPr>
          <p:cNvPr id="4" name="Slide Number Placeholder 5"/>
          <p:cNvSpPr>
            <a:spLocks noGrp="1"/>
          </p:cNvSpPr>
          <p:nvPr>
            <p:ph type="sldNum" sz="quarter" idx="12"/>
          </p:nvPr>
        </p:nvSpPr>
        <p:spPr/>
        <p:txBody>
          <a:bodyPr/>
          <a:lstStyle/>
          <a:p>
            <a:fld id="{FFE1B815-685E-4F15-B120-3BE98DA60AD9}" type="slidenum">
              <a:rPr lang="en-US"/>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numeric</a:t>
            </a:r>
            <a:endParaRPr lang="en-CA" dirty="0"/>
          </a:p>
        </p:txBody>
      </p:sp>
      <p:sp>
        <p:nvSpPr>
          <p:cNvPr id="3" name="Content Placeholder 2"/>
          <p:cNvSpPr>
            <a:spLocks noGrp="1"/>
          </p:cNvSpPr>
          <p:nvPr>
            <p:ph idx="1"/>
          </p:nvPr>
        </p:nvSpPr>
        <p:spPr>
          <a:xfrm>
            <a:off x="539552" y="1196752"/>
            <a:ext cx="8229600" cy="2260848"/>
          </a:xfrm>
        </p:spPr>
        <p:txBody>
          <a:bodyPr>
            <a:normAutofit fontScale="85000" lnSpcReduction="10000"/>
          </a:bodyPr>
          <a:lstStyle/>
          <a:p>
            <a:r>
              <a:rPr lang="en-CA" dirty="0" smtClean="0"/>
              <a:t>an integer number is a sequence of digits</a:t>
            </a:r>
          </a:p>
          <a:p>
            <a:pPr lvl="1"/>
            <a:r>
              <a:rPr lang="en-CA" dirty="0" smtClean="0"/>
              <a:t>range is -2</a:t>
            </a:r>
            <a:r>
              <a:rPr lang="en-CA" baseline="30000" dirty="0" smtClean="0"/>
              <a:t>53</a:t>
            </a:r>
            <a:r>
              <a:rPr lang="en-CA" dirty="0" smtClean="0"/>
              <a:t> to 2</a:t>
            </a:r>
            <a:r>
              <a:rPr lang="en-CA" baseline="30000" dirty="0" smtClean="0"/>
              <a:t>53 </a:t>
            </a:r>
            <a:r>
              <a:rPr lang="en-CA" dirty="0" smtClean="0"/>
              <a:t> </a:t>
            </a:r>
            <a:r>
              <a:rPr lang="en-CA" sz="1900" dirty="0" smtClean="0"/>
              <a:t>( -9007199254740992 to 9007199254740992 inclusive )</a:t>
            </a:r>
            <a:r>
              <a:rPr lang="en-CA" sz="1900" baseline="30000" dirty="0" smtClean="0"/>
              <a:t>  </a:t>
            </a:r>
            <a:endParaRPr lang="en-CA" baseline="30000" dirty="0" smtClean="0"/>
          </a:p>
          <a:p>
            <a:pPr lvl="1"/>
            <a:r>
              <a:rPr lang="en-CA" dirty="0" smtClean="0"/>
              <a:t>base 10 integers (decimal) do not start with a zero</a:t>
            </a:r>
          </a:p>
          <a:p>
            <a:pPr lvl="1"/>
            <a:r>
              <a:rPr lang="en-CA" dirty="0" smtClean="0"/>
              <a:t>base 8 integers (octal) start with a zero (deprecated)</a:t>
            </a:r>
          </a:p>
          <a:p>
            <a:pPr lvl="1"/>
            <a:r>
              <a:rPr lang="en-CA" dirty="0" smtClean="0"/>
              <a:t>base 16 integers (hexadecimal) start with 0x</a:t>
            </a:r>
          </a:p>
        </p:txBody>
      </p:sp>
      <p:sp>
        <p:nvSpPr>
          <p:cNvPr id="4" name="Slide Number Placeholder 3"/>
          <p:cNvSpPr>
            <a:spLocks noGrp="1"/>
          </p:cNvSpPr>
          <p:nvPr>
            <p:ph type="sldNum" sz="quarter" idx="12"/>
          </p:nvPr>
        </p:nvSpPr>
        <p:spPr/>
        <p:txBody>
          <a:bodyPr/>
          <a:lstStyle/>
          <a:p>
            <a:fld id="{06B5975B-265B-4329-BBA9-397B0FF963AC}" type="slidenum">
              <a:rPr lang="en-US" smtClean="0"/>
              <a:pPr/>
              <a:t>42</a:t>
            </a:fld>
            <a:endParaRPr lang="en-US" dirty="0"/>
          </a:p>
        </p:txBody>
      </p:sp>
      <p:sp>
        <p:nvSpPr>
          <p:cNvPr id="5" name="Rectangle 2"/>
          <p:cNvSpPr>
            <a:spLocks noChangeArrowheads="1"/>
          </p:cNvSpPr>
          <p:nvPr/>
        </p:nvSpPr>
        <p:spPr bwMode="auto">
          <a:xfrm>
            <a:off x="971600" y="3573016"/>
            <a:ext cx="6696745" cy="266429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1331641" y="3789040"/>
            <a:ext cx="7128792" cy="2308966"/>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0100;  // a is 64</a:t>
            </a:r>
          </a:p>
          <a:p>
            <a:r>
              <a:rPr lang="en-US" dirty="0" err="1" smtClean="0">
                <a:latin typeface="Consolas" pitchFamily="49" charset="0"/>
              </a:rPr>
              <a:t>var</a:t>
            </a:r>
            <a:r>
              <a:rPr lang="en-US" dirty="0" smtClean="0">
                <a:latin typeface="Consolas" pitchFamily="49" charset="0"/>
              </a:rPr>
              <a:t> b = 100;   // b is 100</a:t>
            </a:r>
          </a:p>
          <a:p>
            <a:r>
              <a:rPr lang="en-US" dirty="0" err="1" smtClean="0">
                <a:latin typeface="Consolas" pitchFamily="49" charset="0"/>
              </a:rPr>
              <a:t>var</a:t>
            </a:r>
            <a:r>
              <a:rPr lang="en-US" dirty="0" smtClean="0">
                <a:latin typeface="Consolas" pitchFamily="49" charset="0"/>
              </a:rPr>
              <a:t> c = 0x010; // c is 16</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d = 0x3a – 0200;  // d is -70</a:t>
            </a:r>
          </a:p>
          <a:p>
            <a:r>
              <a:rPr lang="en-US" dirty="0" err="1" smtClean="0">
                <a:latin typeface="Consolas" pitchFamily="49" charset="0"/>
              </a:rPr>
              <a:t>var</a:t>
            </a:r>
            <a:r>
              <a:rPr lang="en-US" dirty="0" smtClean="0">
                <a:latin typeface="Consolas" pitchFamily="49" charset="0"/>
              </a:rPr>
              <a:t> e = -073 – 0x0b;  // e is -68  </a:t>
            </a:r>
            <a:endParaRPr lang="en-US" dirty="0">
              <a:latin typeface="Consolas" pitchFamily="49"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numeric</a:t>
            </a:r>
            <a:endParaRPr lang="en-CA" dirty="0"/>
          </a:p>
        </p:txBody>
      </p:sp>
      <p:sp>
        <p:nvSpPr>
          <p:cNvPr id="3" name="Content Placeholder 2"/>
          <p:cNvSpPr>
            <a:spLocks noGrp="1"/>
          </p:cNvSpPr>
          <p:nvPr>
            <p:ph idx="1"/>
          </p:nvPr>
        </p:nvSpPr>
        <p:spPr>
          <a:xfrm>
            <a:off x="467544" y="1124744"/>
            <a:ext cx="8229600" cy="4525963"/>
          </a:xfrm>
        </p:spPr>
        <p:txBody>
          <a:bodyPr/>
          <a:lstStyle/>
          <a:p>
            <a:r>
              <a:rPr lang="en-CA" dirty="0" smtClean="0"/>
              <a:t>floating point literals</a:t>
            </a:r>
          </a:p>
          <a:p>
            <a:pPr lvl="1"/>
            <a:r>
              <a:rPr lang="en-CA" dirty="0" smtClean="0"/>
              <a:t>floating-point literals must have at least one digit and either a decimal point or "e" (or "E")</a:t>
            </a:r>
          </a:p>
          <a:p>
            <a:pPr lvl="1"/>
            <a:r>
              <a:rPr lang="en-CA" dirty="0" smtClean="0"/>
              <a:t>range is  5e-324 to 1.797e308</a:t>
            </a:r>
          </a:p>
          <a:p>
            <a:pPr lvl="1"/>
            <a:r>
              <a:rPr lang="en-CA" dirty="0" smtClean="0"/>
              <a:t>JavaScript keyword: Infinity or –Infinity</a:t>
            </a:r>
          </a:p>
          <a:p>
            <a:pPr lvl="1"/>
            <a:r>
              <a:rPr lang="en-CA" sz="2000" dirty="0" err="1" smtClean="0">
                <a:latin typeface="Consolas" pitchFamily="49" charset="0"/>
                <a:cs typeface="Consolas" pitchFamily="49" charset="0"/>
              </a:rPr>
              <a:t>Number.POSITIVE_INFINITY</a:t>
            </a:r>
            <a:r>
              <a:rPr lang="en-CA" sz="2000" dirty="0" smtClean="0">
                <a:latin typeface="Consolas" pitchFamily="49" charset="0"/>
                <a:cs typeface="Consolas" pitchFamily="49" charset="0"/>
              </a:rPr>
              <a:t>, </a:t>
            </a:r>
            <a:r>
              <a:rPr lang="en-CA" sz="2000" dirty="0" err="1" smtClean="0">
                <a:latin typeface="Consolas" pitchFamily="49" charset="0"/>
                <a:cs typeface="Consolas" pitchFamily="49" charset="0"/>
              </a:rPr>
              <a:t>Number.NEGATIVE_INFINITY</a:t>
            </a:r>
            <a:r>
              <a:rPr lang="en-CA" sz="2000" dirty="0" smtClean="0">
                <a:latin typeface="Consolas" pitchFamily="49" charset="0"/>
                <a:cs typeface="Consolas" pitchFamily="49" charset="0"/>
              </a:rPr>
              <a:t> and </a:t>
            </a:r>
            <a:r>
              <a:rPr lang="en-CA" sz="2000" dirty="0" err="1" smtClean="0">
                <a:latin typeface="Consolas" pitchFamily="49" charset="0"/>
                <a:cs typeface="Consolas" pitchFamily="49" charset="0"/>
              </a:rPr>
              <a:t>Number.MAX_VALUE</a:t>
            </a:r>
            <a:r>
              <a:rPr lang="en-CA" sz="2000" dirty="0" smtClean="0">
                <a:latin typeface="Consolas" pitchFamily="49" charset="0"/>
                <a:cs typeface="Consolas" pitchFamily="49" charset="0"/>
              </a:rPr>
              <a:t>, </a:t>
            </a:r>
            <a:r>
              <a:rPr lang="en-CA" sz="2000" dirty="0" err="1" smtClean="0">
                <a:latin typeface="Consolas" pitchFamily="49" charset="0"/>
                <a:cs typeface="Consolas" pitchFamily="49" charset="0"/>
              </a:rPr>
              <a:t>Number.MIN_VALUE</a:t>
            </a:r>
            <a:endParaRPr lang="en-CA" sz="2000" dirty="0" smtClean="0">
              <a:latin typeface="Consolas" pitchFamily="49" charset="0"/>
              <a:cs typeface="Consolas" pitchFamily="49" charset="0"/>
            </a:endParaRPr>
          </a:p>
          <a:p>
            <a:pPr lvl="1"/>
            <a:endParaRPr lang="en-CA"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43</a:t>
            </a:fld>
            <a:endParaRPr lang="en-US" dirty="0"/>
          </a:p>
        </p:txBody>
      </p:sp>
      <p:sp>
        <p:nvSpPr>
          <p:cNvPr id="5" name="Rectangle 2"/>
          <p:cNvSpPr>
            <a:spLocks noChangeArrowheads="1"/>
          </p:cNvSpPr>
          <p:nvPr/>
        </p:nvSpPr>
        <p:spPr bwMode="auto">
          <a:xfrm>
            <a:off x="899592" y="4365104"/>
            <a:ext cx="7416824" cy="216024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1043608" y="4437112"/>
            <a:ext cx="7128792" cy="1939635"/>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10.010101;</a:t>
            </a:r>
          </a:p>
          <a:p>
            <a:r>
              <a:rPr lang="en-US" dirty="0" err="1" smtClean="0">
                <a:latin typeface="Consolas" pitchFamily="49" charset="0"/>
              </a:rPr>
              <a:t>var</a:t>
            </a:r>
            <a:r>
              <a:rPr lang="en-US" dirty="0" smtClean="0">
                <a:latin typeface="Consolas" pitchFamily="49" charset="0"/>
              </a:rPr>
              <a:t> b = -0.99;</a:t>
            </a:r>
          </a:p>
          <a:p>
            <a:r>
              <a:rPr lang="en-US" dirty="0" err="1" smtClean="0">
                <a:latin typeface="Consolas" pitchFamily="49" charset="0"/>
              </a:rPr>
              <a:t>var</a:t>
            </a:r>
            <a:r>
              <a:rPr lang="en-US" dirty="0" smtClean="0">
                <a:latin typeface="Consolas" pitchFamily="49" charset="0"/>
              </a:rPr>
              <a:t> c = 1.45E10;</a:t>
            </a:r>
          </a:p>
          <a:p>
            <a:r>
              <a:rPr lang="en-US" dirty="0" err="1" smtClean="0">
                <a:latin typeface="Consolas" pitchFamily="49" charset="0"/>
              </a:rPr>
              <a:t>var</a:t>
            </a:r>
            <a:r>
              <a:rPr lang="en-US" dirty="0" smtClean="0">
                <a:latin typeface="Consolas" pitchFamily="49" charset="0"/>
              </a:rPr>
              <a:t> d = 2e-2;</a:t>
            </a:r>
          </a:p>
          <a:p>
            <a:r>
              <a:rPr lang="en-US" dirty="0" err="1" smtClean="0">
                <a:latin typeface="Consolas" pitchFamily="49" charset="0"/>
              </a:rPr>
              <a:t>var</a:t>
            </a:r>
            <a:r>
              <a:rPr lang="en-US" dirty="0" smtClean="0">
                <a:latin typeface="Consolas" pitchFamily="49" charset="0"/>
              </a:rPr>
              <a:t> </a:t>
            </a:r>
            <a:r>
              <a:rPr lang="en-US" dirty="0" err="1" smtClean="0">
                <a:latin typeface="Consolas" pitchFamily="49" charset="0"/>
              </a:rPr>
              <a:t>bigNum</a:t>
            </a:r>
            <a:r>
              <a:rPr lang="en-US" dirty="0" smtClean="0">
                <a:latin typeface="Consolas" pitchFamily="49" charset="0"/>
              </a:rPr>
              <a:t> = 2/0;  // </a:t>
            </a:r>
            <a:r>
              <a:rPr lang="en-US" dirty="0" err="1" smtClean="0">
                <a:latin typeface="Consolas" pitchFamily="49" charset="0"/>
              </a:rPr>
              <a:t>bigNum</a:t>
            </a:r>
            <a:r>
              <a:rPr lang="en-US" dirty="0" smtClean="0">
                <a:latin typeface="Consolas" pitchFamily="49" charset="0"/>
              </a:rPr>
              <a:t> </a:t>
            </a:r>
            <a:r>
              <a:rPr lang="en-US" dirty="0" smtClean="0">
                <a:latin typeface="+mj-lt"/>
              </a:rPr>
              <a:t>is</a:t>
            </a:r>
            <a:r>
              <a:rPr lang="en-US" dirty="0" smtClean="0">
                <a:latin typeface="Consolas" pitchFamily="49" charset="0"/>
              </a:rPr>
              <a:t> Infinity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string</a:t>
            </a:r>
            <a:endParaRPr lang="en-CA" dirty="0"/>
          </a:p>
        </p:txBody>
      </p:sp>
      <p:sp>
        <p:nvSpPr>
          <p:cNvPr id="3" name="Content Placeholder 2"/>
          <p:cNvSpPr>
            <a:spLocks noGrp="1"/>
          </p:cNvSpPr>
          <p:nvPr>
            <p:ph idx="1"/>
          </p:nvPr>
        </p:nvSpPr>
        <p:spPr>
          <a:xfrm>
            <a:off x="457200" y="1196752"/>
            <a:ext cx="8229600" cy="4929411"/>
          </a:xfrm>
        </p:spPr>
        <p:txBody>
          <a:bodyPr>
            <a:normAutofit fontScale="92500" lnSpcReduction="10000"/>
          </a:bodyPr>
          <a:lstStyle/>
          <a:p>
            <a:r>
              <a:rPr lang="en-US" dirty="0" smtClean="0"/>
              <a:t>strings store a piece of text</a:t>
            </a:r>
          </a:p>
          <a:p>
            <a:r>
              <a:rPr lang="en-US" dirty="0" smtClean="0"/>
              <a:t>JavaScript has two kinds of strings: </a:t>
            </a:r>
            <a:r>
              <a:rPr lang="en-US" dirty="0" smtClean="0">
                <a:solidFill>
                  <a:schemeClr val="accent5">
                    <a:lumMod val="50000"/>
                  </a:schemeClr>
                </a:solidFill>
              </a:rPr>
              <a:t>primitives</a:t>
            </a:r>
            <a:r>
              <a:rPr lang="en-US" dirty="0" smtClean="0"/>
              <a:t> and </a:t>
            </a:r>
            <a:r>
              <a:rPr lang="en-US" dirty="0" smtClean="0">
                <a:solidFill>
                  <a:schemeClr val="accent6">
                    <a:lumMod val="50000"/>
                  </a:schemeClr>
                </a:solidFill>
              </a:rPr>
              <a:t>objects</a:t>
            </a:r>
          </a:p>
          <a:p>
            <a:r>
              <a:rPr lang="en-US" dirty="0" smtClean="0">
                <a:solidFill>
                  <a:schemeClr val="accent5">
                    <a:lumMod val="50000"/>
                  </a:schemeClr>
                </a:solidFill>
              </a:rPr>
              <a:t>primitives</a:t>
            </a:r>
            <a:r>
              <a:rPr lang="en-US" dirty="0" smtClean="0"/>
              <a:t>: can use JavaScript  String() or assignment</a:t>
            </a:r>
            <a:br>
              <a:rPr lang="en-US" dirty="0" smtClean="0"/>
            </a:b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txt = String("Hello");</a:t>
            </a:r>
            <a:br>
              <a:rPr lang="en-US" dirty="0" smtClean="0">
                <a:latin typeface="Consolas" pitchFamily="49" charset="0"/>
                <a:cs typeface="Consolas" pitchFamily="49" charset="0"/>
              </a:rPr>
            </a:b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txt = "Hello";</a:t>
            </a:r>
          </a:p>
          <a:p>
            <a:r>
              <a:rPr lang="en-US" dirty="0" smtClean="0">
                <a:solidFill>
                  <a:schemeClr val="accent6">
                    <a:lumMod val="50000"/>
                  </a:schemeClr>
                </a:solidFill>
              </a:rPr>
              <a:t>objects</a:t>
            </a:r>
            <a:r>
              <a:rPr lang="en-US" dirty="0" smtClean="0"/>
              <a:t>: use  </a:t>
            </a:r>
            <a:r>
              <a:rPr lang="en-US" dirty="0" smtClean="0">
                <a:solidFill>
                  <a:schemeClr val="accent6">
                    <a:lumMod val="50000"/>
                  </a:schemeClr>
                </a:solidFill>
              </a:rPr>
              <a:t>new</a:t>
            </a:r>
            <a:r>
              <a:rPr lang="en-US" dirty="0" smtClean="0"/>
              <a:t> String() </a:t>
            </a:r>
            <a:br>
              <a:rPr lang="en-US" dirty="0" smtClean="0"/>
            </a:b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txt = </a:t>
            </a:r>
            <a:r>
              <a:rPr lang="en-US" dirty="0" smtClean="0">
                <a:solidFill>
                  <a:schemeClr val="accent6">
                    <a:lumMod val="50000"/>
                  </a:schemeClr>
                </a:solidFill>
                <a:latin typeface="Consolas" pitchFamily="49" charset="0"/>
                <a:cs typeface="Consolas" pitchFamily="49" charset="0"/>
              </a:rPr>
              <a:t>new</a:t>
            </a:r>
            <a:r>
              <a:rPr lang="en-US" dirty="0" smtClean="0">
                <a:latin typeface="Consolas" pitchFamily="49" charset="0"/>
                <a:cs typeface="Consolas" pitchFamily="49" charset="0"/>
              </a:rPr>
              <a:t> String("Hello");</a:t>
            </a:r>
          </a:p>
          <a:p>
            <a:r>
              <a:rPr lang="en-US" dirty="0" smtClean="0">
                <a:cs typeface="Consolas" pitchFamily="49" charset="0"/>
              </a:rPr>
              <a:t>use </a:t>
            </a:r>
            <a:r>
              <a:rPr lang="en-US" dirty="0" smtClean="0">
                <a:solidFill>
                  <a:schemeClr val="accent5">
                    <a:lumMod val="50000"/>
                  </a:schemeClr>
                </a:solidFill>
                <a:cs typeface="Consolas" pitchFamily="49" charset="0"/>
              </a:rPr>
              <a:t>primitive</a:t>
            </a:r>
            <a:r>
              <a:rPr lang="en-US" dirty="0" smtClean="0">
                <a:cs typeface="Consolas" pitchFamily="49" charset="0"/>
              </a:rPr>
              <a:t> form unless object form is required.</a:t>
            </a:r>
            <a:endParaRPr lang="en-US"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string</a:t>
            </a:r>
            <a:endParaRPr lang="en-CA" dirty="0"/>
          </a:p>
        </p:txBody>
      </p:sp>
      <p:sp>
        <p:nvSpPr>
          <p:cNvPr id="3" name="Content Placeholder 2"/>
          <p:cNvSpPr>
            <a:spLocks noGrp="1"/>
          </p:cNvSpPr>
          <p:nvPr>
            <p:ph idx="1"/>
          </p:nvPr>
        </p:nvSpPr>
        <p:spPr>
          <a:xfrm>
            <a:off x="457200" y="1196752"/>
            <a:ext cx="8229600" cy="4929411"/>
          </a:xfrm>
        </p:spPr>
        <p:txBody>
          <a:bodyPr>
            <a:normAutofit/>
          </a:bodyPr>
          <a:lstStyle/>
          <a:p>
            <a:r>
              <a:rPr lang="en-US" dirty="0" smtClean="0"/>
              <a:t>string length displayed using </a:t>
            </a:r>
            <a:r>
              <a:rPr lang="en-US" sz="2600" dirty="0" smtClean="0">
                <a:latin typeface="Consolas" pitchFamily="49" charset="0"/>
                <a:cs typeface="Consolas" pitchFamily="49" charset="0"/>
              </a:rPr>
              <a:t>length</a:t>
            </a:r>
            <a:r>
              <a:rPr lang="en-US" dirty="0" smtClean="0"/>
              <a:t> method</a:t>
            </a:r>
          </a:p>
          <a:p>
            <a:pPr>
              <a:buNone/>
            </a:pPr>
            <a:r>
              <a:rPr lang="en-US" dirty="0" smtClean="0"/>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a:t>
            </a:r>
            <a:r>
              <a:rPr lang="en-US" sz="2400" dirty="0" err="1" smtClean="0">
                <a:latin typeface="Consolas" pitchFamily="49" charset="0"/>
                <a:cs typeface="Consolas" pitchFamily="49" charset="0"/>
              </a:rPr>
              <a:t>txt_len</a:t>
            </a:r>
            <a:r>
              <a:rPr lang="en-US" sz="2400" dirty="0" smtClean="0">
                <a:latin typeface="Consolas" pitchFamily="49" charset="0"/>
                <a:cs typeface="Consolas" pitchFamily="49" charset="0"/>
              </a:rPr>
              <a:t> = "</a:t>
            </a:r>
            <a:r>
              <a:rPr lang="en-US" sz="2400" dirty="0" err="1" smtClean="0">
                <a:latin typeface="Consolas" pitchFamily="49" charset="0"/>
                <a:cs typeface="Consolas" pitchFamily="49" charset="0"/>
              </a:rPr>
              <a:t>hello".length</a:t>
            </a:r>
            <a:r>
              <a:rPr lang="en-US" sz="2400" dirty="0" smtClean="0">
                <a:latin typeface="Consolas" pitchFamily="49" charset="0"/>
                <a:cs typeface="Consolas" pitchFamily="49" charset="0"/>
              </a:rPr>
              <a:t>;   </a:t>
            </a:r>
            <a:r>
              <a:rPr lang="en-US" sz="2000" dirty="0" smtClean="0"/>
              <a:t>// </a:t>
            </a:r>
            <a:r>
              <a:rPr lang="en-US" sz="2000" dirty="0" err="1" smtClean="0"/>
              <a:t>txt_len</a:t>
            </a:r>
            <a:r>
              <a:rPr lang="en-US" sz="2000" dirty="0" smtClean="0"/>
              <a:t> is 5 </a:t>
            </a:r>
            <a:endParaRPr lang="en-US" dirty="0" smtClean="0"/>
          </a:p>
          <a:p>
            <a:r>
              <a:rPr lang="en-US" dirty="0" smtClean="0"/>
              <a:t>empty string </a:t>
            </a:r>
            <a:r>
              <a:rPr lang="en-US" sz="2800" dirty="0" smtClean="0">
                <a:latin typeface="Consolas" pitchFamily="49" charset="0"/>
                <a:cs typeface="Consolas" pitchFamily="49" charset="0"/>
              </a:rPr>
              <a:t>""</a:t>
            </a:r>
            <a:r>
              <a:rPr lang="en-US" dirty="0" smtClean="0"/>
              <a:t> has a length of zero</a:t>
            </a:r>
          </a:p>
          <a:p>
            <a:r>
              <a:rPr lang="en-US" dirty="0" smtClean="0"/>
              <a:t>special characters such as </a:t>
            </a:r>
            <a:r>
              <a:rPr lang="en-US" dirty="0" smtClean="0">
                <a:solidFill>
                  <a:srgbClr val="0070C0"/>
                </a:solidFill>
              </a:rPr>
              <a:t>"</a:t>
            </a:r>
            <a:r>
              <a:rPr lang="en-US" dirty="0" smtClean="0">
                <a:solidFill>
                  <a:schemeClr val="accent3">
                    <a:lumMod val="75000"/>
                  </a:schemeClr>
                </a:solidFill>
                <a:latin typeface="Consolas" pitchFamily="49" charset="0"/>
              </a:rPr>
              <a:t>'</a:t>
            </a:r>
            <a:r>
              <a:rPr lang="en-US" dirty="0" smtClean="0">
                <a:solidFill>
                  <a:srgbClr val="7030A0"/>
                </a:solidFill>
              </a:rPr>
              <a:t>\</a:t>
            </a:r>
            <a:r>
              <a:rPr lang="en-US" dirty="0" smtClean="0"/>
              <a:t> and </a:t>
            </a:r>
            <a:r>
              <a:rPr lang="en-US" dirty="0" smtClean="0">
                <a:solidFill>
                  <a:schemeClr val="accent6">
                    <a:lumMod val="50000"/>
                  </a:schemeClr>
                </a:solidFill>
              </a:rPr>
              <a:t>backspace</a:t>
            </a:r>
            <a:r>
              <a:rPr lang="en-US" dirty="0" smtClean="0"/>
              <a:t>, </a:t>
            </a:r>
            <a:r>
              <a:rPr lang="en-US" dirty="0" smtClean="0">
                <a:solidFill>
                  <a:schemeClr val="bg2">
                    <a:lumMod val="50000"/>
                  </a:schemeClr>
                </a:solidFill>
              </a:rPr>
              <a:t>newline</a:t>
            </a:r>
            <a:r>
              <a:rPr lang="en-US" dirty="0" smtClean="0"/>
              <a:t>, </a:t>
            </a:r>
            <a:r>
              <a:rPr lang="en-US" dirty="0" smtClean="0">
                <a:solidFill>
                  <a:srgbClr val="00B050"/>
                </a:solidFill>
              </a:rPr>
              <a:t>tab</a:t>
            </a:r>
            <a:r>
              <a:rPr lang="en-US" dirty="0" smtClean="0"/>
              <a:t>, </a:t>
            </a:r>
            <a:r>
              <a:rPr lang="en-US" dirty="0" smtClean="0">
                <a:solidFill>
                  <a:srgbClr val="C00000"/>
                </a:solidFill>
              </a:rPr>
              <a:t>carriage return </a:t>
            </a:r>
            <a:r>
              <a:rPr lang="en-US" dirty="0" smtClean="0"/>
              <a:t>can be defined within a string this way: "</a:t>
            </a:r>
            <a:r>
              <a:rPr lang="en-US" dirty="0" smtClean="0">
                <a:solidFill>
                  <a:schemeClr val="accent6">
                    <a:lumMod val="50000"/>
                  </a:schemeClr>
                </a:solidFill>
              </a:rPr>
              <a:t>\b</a:t>
            </a:r>
            <a:r>
              <a:rPr lang="en-US" dirty="0" smtClean="0"/>
              <a:t>"  " </a:t>
            </a:r>
            <a:r>
              <a:rPr lang="en-US" dirty="0" smtClean="0">
                <a:solidFill>
                  <a:srgbClr val="0070C0"/>
                </a:solidFill>
              </a:rPr>
              <a:t>\"</a:t>
            </a:r>
            <a:r>
              <a:rPr lang="en-US" dirty="0" smtClean="0"/>
              <a:t> ", </a:t>
            </a:r>
            <a:r>
              <a:rPr lang="en-US" dirty="0" smtClean="0">
                <a:latin typeface="Consolas" pitchFamily="49" charset="0"/>
              </a:rPr>
              <a:t>'</a:t>
            </a:r>
            <a:r>
              <a:rPr lang="en-US" dirty="0" smtClean="0"/>
              <a:t> </a:t>
            </a:r>
            <a:r>
              <a:rPr lang="en-US" dirty="0" smtClean="0">
                <a:solidFill>
                  <a:schemeClr val="accent3">
                    <a:lumMod val="75000"/>
                  </a:schemeClr>
                </a:solidFill>
              </a:rPr>
              <a:t>\</a:t>
            </a:r>
            <a:r>
              <a:rPr lang="en-US" dirty="0" smtClean="0">
                <a:solidFill>
                  <a:schemeClr val="accent3">
                    <a:lumMod val="75000"/>
                  </a:schemeClr>
                </a:solidFill>
                <a:latin typeface="Consolas" pitchFamily="49" charset="0"/>
              </a:rPr>
              <a:t>'</a:t>
            </a:r>
            <a:r>
              <a:rPr lang="en-US" dirty="0" smtClean="0">
                <a:latin typeface="Consolas" pitchFamily="49" charset="0"/>
              </a:rPr>
              <a:t>'</a:t>
            </a:r>
            <a:r>
              <a:rPr lang="en-US" dirty="0" smtClean="0"/>
              <a:t>, "</a:t>
            </a:r>
            <a:r>
              <a:rPr lang="en-US" dirty="0" smtClean="0">
                <a:solidFill>
                  <a:srgbClr val="7030A0"/>
                </a:solidFill>
              </a:rPr>
              <a:t>\\</a:t>
            </a:r>
            <a:r>
              <a:rPr lang="en-US" dirty="0" smtClean="0"/>
              <a:t>",   " </a:t>
            </a:r>
            <a:r>
              <a:rPr lang="en-US" dirty="0" smtClean="0">
                <a:solidFill>
                  <a:schemeClr val="bg2">
                    <a:lumMod val="50000"/>
                  </a:schemeClr>
                </a:solidFill>
              </a:rPr>
              <a:t>\n</a:t>
            </a:r>
            <a:r>
              <a:rPr lang="en-US" dirty="0" smtClean="0"/>
              <a:t>", "</a:t>
            </a:r>
            <a:r>
              <a:rPr lang="en-US" dirty="0" smtClean="0">
                <a:solidFill>
                  <a:srgbClr val="00B050"/>
                </a:solidFill>
              </a:rPr>
              <a:t>\t</a:t>
            </a:r>
            <a:r>
              <a:rPr lang="en-US" dirty="0" smtClean="0"/>
              <a:t>", "</a:t>
            </a:r>
            <a:r>
              <a:rPr lang="en-US" dirty="0" smtClean="0">
                <a:solidFill>
                  <a:srgbClr val="C00000"/>
                </a:solidFill>
              </a:rPr>
              <a:t>\r</a:t>
            </a:r>
            <a:r>
              <a:rPr lang="en-US" dirty="0" smtClean="0"/>
              <a:t>" respectively</a:t>
            </a:r>
          </a:p>
          <a:p>
            <a:pPr>
              <a:buNone/>
            </a:pPr>
            <a:r>
              <a:rPr lang="en-US" dirty="0" smtClean="0"/>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t = "He said, \</a:t>
            </a:r>
            <a:r>
              <a:rPr lang="en-US" dirty="0" smtClean="0">
                <a:solidFill>
                  <a:srgbClr val="0070C0"/>
                </a:solidFill>
                <a:latin typeface="Consolas" pitchFamily="49" charset="0"/>
                <a:cs typeface="Consolas" pitchFamily="49" charset="0"/>
              </a:rPr>
              <a:t>"</a:t>
            </a:r>
            <a:r>
              <a:rPr lang="en-US" dirty="0" smtClean="0">
                <a:latin typeface="Consolas" pitchFamily="49" charset="0"/>
                <a:cs typeface="Consolas" pitchFamily="49" charset="0"/>
              </a:rPr>
              <a:t>Welcome\</a:t>
            </a:r>
            <a:r>
              <a:rPr lang="en-US" dirty="0" smtClean="0">
                <a:solidFill>
                  <a:srgbClr val="0070C0"/>
                </a:solidFill>
                <a:latin typeface="Consolas" pitchFamily="49" charset="0"/>
                <a:cs typeface="Consolas" pitchFamily="49" charset="0"/>
              </a:rPr>
              <a:t>"</a:t>
            </a:r>
            <a:r>
              <a:rPr lang="en-US" dirty="0" smtClean="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06B5975B-265B-4329-BBA9-397B0FF963AC}"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899592" y="4797152"/>
            <a:ext cx="7359799" cy="1444897"/>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3730" name="Rectangle 2"/>
          <p:cNvSpPr>
            <a:spLocks noGrp="1" noChangeArrowheads="1"/>
          </p:cNvSpPr>
          <p:nvPr>
            <p:ph type="title"/>
          </p:nvPr>
        </p:nvSpPr>
        <p:spPr>
          <a:noFill/>
          <a:ln/>
        </p:spPr>
        <p:txBody>
          <a:bodyPr/>
          <a:lstStyle/>
          <a:p>
            <a:r>
              <a:rPr lang="en-US" dirty="0"/>
              <a:t>JavaScript - </a:t>
            </a:r>
            <a:r>
              <a:rPr lang="en-US" dirty="0" smtClean="0"/>
              <a:t>string</a:t>
            </a:r>
            <a:endParaRPr lang="en-US" dirty="0"/>
          </a:p>
        </p:txBody>
      </p:sp>
      <p:sp>
        <p:nvSpPr>
          <p:cNvPr id="73731" name="Rectangle 3"/>
          <p:cNvSpPr>
            <a:spLocks noGrp="1" noChangeArrowheads="1"/>
          </p:cNvSpPr>
          <p:nvPr>
            <p:ph idx="1"/>
          </p:nvPr>
        </p:nvSpPr>
        <p:spPr>
          <a:xfrm>
            <a:off x="457200" y="1340768"/>
            <a:ext cx="8229600" cy="4785395"/>
          </a:xfrm>
          <a:noFill/>
          <a:ln/>
        </p:spPr>
        <p:txBody>
          <a:bodyPr>
            <a:normAutofit lnSpcReduction="10000"/>
          </a:bodyPr>
          <a:lstStyle/>
          <a:p>
            <a:r>
              <a:rPr lang="en-US" dirty="0"/>
              <a:t>concatenation </a:t>
            </a:r>
            <a:r>
              <a:rPr lang="en-US" dirty="0" smtClean="0"/>
              <a:t>operators  are  </a:t>
            </a:r>
            <a:r>
              <a:rPr lang="en-US" b="1" dirty="0" smtClean="0"/>
              <a:t>+</a:t>
            </a:r>
            <a:r>
              <a:rPr lang="en-US" dirty="0" smtClean="0"/>
              <a:t>  and  </a:t>
            </a:r>
            <a:r>
              <a:rPr lang="en-US" b="1" dirty="0" smtClean="0"/>
              <a:t>+=</a:t>
            </a:r>
            <a:endParaRPr lang="en-US" b="1" dirty="0"/>
          </a:p>
          <a:p>
            <a:pPr lvl="1">
              <a:buNone/>
            </a:pPr>
            <a:r>
              <a:rPr lang="en-US" dirty="0" smtClean="0">
                <a:latin typeface="Consolas" pitchFamily="49" charset="0"/>
              </a:rPr>
              <a:t>"Welcome </a:t>
            </a:r>
            <a:r>
              <a:rPr lang="en-US" dirty="0">
                <a:latin typeface="Consolas" pitchFamily="49" charset="0"/>
              </a:rPr>
              <a:t>to </a:t>
            </a:r>
            <a:r>
              <a:rPr lang="en-US" dirty="0" smtClean="0">
                <a:latin typeface="Consolas" pitchFamily="49" charset="0"/>
              </a:rPr>
              <a:t>" </a:t>
            </a:r>
            <a:r>
              <a:rPr lang="en-US" b="1" dirty="0">
                <a:latin typeface="Consolas" pitchFamily="49" charset="0"/>
              </a:rPr>
              <a:t>+</a:t>
            </a:r>
            <a:r>
              <a:rPr lang="en-US" dirty="0">
                <a:latin typeface="Consolas" pitchFamily="49" charset="0"/>
              </a:rPr>
              <a:t> </a:t>
            </a:r>
            <a:r>
              <a:rPr lang="en-US" dirty="0" smtClean="0">
                <a:latin typeface="Consolas" pitchFamily="49" charset="0"/>
              </a:rPr>
              <a:t>"my house"  </a:t>
            </a:r>
            <a:r>
              <a:rPr lang="en-US" dirty="0" smtClean="0"/>
              <a:t>makes the string </a:t>
            </a:r>
            <a:r>
              <a:rPr lang="en-US" dirty="0" smtClean="0">
                <a:latin typeface="Consolas" pitchFamily="49" charset="0"/>
              </a:rPr>
              <a:t>"Welcome </a:t>
            </a:r>
            <a:r>
              <a:rPr lang="en-US" dirty="0">
                <a:latin typeface="Consolas" pitchFamily="49" charset="0"/>
              </a:rPr>
              <a:t>to my </a:t>
            </a:r>
            <a:r>
              <a:rPr lang="en-US" dirty="0" smtClean="0">
                <a:latin typeface="Consolas" pitchFamily="49" charset="0"/>
              </a:rPr>
              <a:t>house"</a:t>
            </a:r>
            <a:br>
              <a:rPr lang="en-US" dirty="0" smtClean="0">
                <a:latin typeface="Consolas" pitchFamily="49" charset="0"/>
              </a:rPr>
            </a:br>
            <a:endParaRPr lang="en-US" dirty="0">
              <a:latin typeface="Consolas" pitchFamily="49" charset="0"/>
            </a:endParaRPr>
          </a:p>
          <a:p>
            <a:pPr lvl="1">
              <a:buNone/>
            </a:pPr>
            <a:r>
              <a:rPr lang="en-US" dirty="0">
                <a:latin typeface="Consolas" pitchFamily="49" charset="0"/>
              </a:rPr>
              <a:t>welcome </a:t>
            </a:r>
            <a:r>
              <a:rPr lang="en-US" b="1" dirty="0">
                <a:latin typeface="Consolas" pitchFamily="49" charset="0"/>
              </a:rPr>
              <a:t>+=</a:t>
            </a:r>
            <a:r>
              <a:rPr lang="en-US" dirty="0">
                <a:latin typeface="Consolas" pitchFamily="49" charset="0"/>
              </a:rPr>
              <a:t> </a:t>
            </a:r>
            <a:r>
              <a:rPr lang="en-US" dirty="0" smtClean="0">
                <a:latin typeface="Consolas" pitchFamily="49" charset="0"/>
              </a:rPr>
              <a:t>" </a:t>
            </a:r>
            <a:r>
              <a:rPr lang="en-US" dirty="0">
                <a:latin typeface="Consolas" pitchFamily="49" charset="0"/>
              </a:rPr>
              <a:t>Thank-you</a:t>
            </a:r>
            <a:r>
              <a:rPr lang="en-US" dirty="0" smtClean="0">
                <a:latin typeface="Consolas" pitchFamily="49" charset="0"/>
              </a:rPr>
              <a:t>."  </a:t>
            </a:r>
            <a:r>
              <a:rPr lang="en-US" dirty="0"/>
              <a:t>adds the string </a:t>
            </a:r>
            <a:r>
              <a:rPr lang="en-US" dirty="0" smtClean="0"/>
              <a:t>"Thank-you." </a:t>
            </a:r>
            <a:r>
              <a:rPr lang="en-US" dirty="0"/>
              <a:t>to the </a:t>
            </a:r>
            <a:r>
              <a:rPr lang="en-US" u="sng" dirty="0"/>
              <a:t>end</a:t>
            </a:r>
            <a:r>
              <a:rPr lang="en-US" dirty="0"/>
              <a:t> of the string variable </a:t>
            </a:r>
            <a:r>
              <a:rPr lang="en-US" dirty="0" smtClean="0"/>
              <a:t>named </a:t>
            </a:r>
            <a:r>
              <a:rPr lang="en-US" dirty="0" smtClean="0">
                <a:latin typeface="Consolas" pitchFamily="49" charset="0"/>
                <a:cs typeface="Consolas" pitchFamily="49" charset="0"/>
              </a:rPr>
              <a:t>welcome </a:t>
            </a:r>
          </a:p>
          <a:p>
            <a:pPr lvl="1">
              <a:buNone/>
            </a:pPr>
            <a:r>
              <a:rPr lang="en-US" dirty="0" smtClean="0"/>
              <a:t>also, </a:t>
            </a:r>
            <a:r>
              <a:rPr lang="en-US" i="1" dirty="0" smtClean="0"/>
              <a:t>string1</a:t>
            </a:r>
            <a:r>
              <a:rPr lang="en-US" dirty="0" smtClean="0"/>
              <a:t>.</a:t>
            </a:r>
            <a:r>
              <a:rPr lang="en-US" dirty="0" smtClean="0">
                <a:latin typeface="Consolas" pitchFamily="49" charset="0"/>
                <a:cs typeface="Consolas" pitchFamily="49" charset="0"/>
              </a:rPr>
              <a:t>concat</a:t>
            </a:r>
            <a:r>
              <a:rPr lang="en-US" dirty="0" smtClean="0"/>
              <a:t>(</a:t>
            </a:r>
            <a:r>
              <a:rPr lang="en-US" i="1" dirty="0" smtClean="0"/>
              <a:t>string2</a:t>
            </a:r>
            <a:r>
              <a:rPr lang="en-US" dirty="0" smtClean="0"/>
              <a:t>) method</a:t>
            </a:r>
          </a:p>
          <a:p>
            <a:pPr lvl="1">
              <a:buNone/>
            </a:pPr>
            <a:r>
              <a:rPr lang="en-US" dirty="0" smtClean="0"/>
              <a:t>	</a:t>
            </a: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n = "</a:t>
            </a:r>
            <a:r>
              <a:rPr lang="en-US" dirty="0" err="1" smtClean="0">
                <a:solidFill>
                  <a:schemeClr val="bg1"/>
                </a:solidFill>
                <a:latin typeface="Consolas" pitchFamily="49" charset="0"/>
                <a:cs typeface="Consolas" pitchFamily="49" charset="0"/>
              </a:rPr>
              <a:t>abc</a:t>
            </a:r>
            <a:r>
              <a:rPr lang="en-US" dirty="0" smtClean="0">
                <a:solidFill>
                  <a:schemeClr val="bg1"/>
                </a:solidFill>
                <a:latin typeface="Consolas" pitchFamily="49" charset="0"/>
                <a:cs typeface="Consolas" pitchFamily="49" charset="0"/>
              </a:rPr>
              <a:t>";</a:t>
            </a:r>
            <a:br>
              <a:rPr lang="en-US" dirty="0" smtClean="0">
                <a:solidFill>
                  <a:schemeClr val="bg1"/>
                </a:solidFill>
                <a:latin typeface="Consolas" pitchFamily="49" charset="0"/>
                <a:cs typeface="Consolas" pitchFamily="49" charset="0"/>
              </a:rPr>
            </a:b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t = </a:t>
            </a:r>
            <a:r>
              <a:rPr lang="en-US" dirty="0" err="1" smtClean="0">
                <a:solidFill>
                  <a:schemeClr val="bg1"/>
                </a:solidFill>
                <a:latin typeface="Consolas" pitchFamily="49" charset="0"/>
                <a:cs typeface="Consolas" pitchFamily="49" charset="0"/>
              </a:rPr>
              <a:t>n.concat</a:t>
            </a:r>
            <a:r>
              <a:rPr lang="en-US" dirty="0" smtClean="0">
                <a:solidFill>
                  <a:schemeClr val="bg1"/>
                </a:solidFill>
                <a:latin typeface="Consolas" pitchFamily="49" charset="0"/>
                <a:cs typeface="Consolas" pitchFamily="49" charset="0"/>
              </a:rPr>
              <a:t>("xyz");  </a:t>
            </a:r>
            <a:r>
              <a:rPr lang="en-US" dirty="0" smtClean="0">
                <a:solidFill>
                  <a:schemeClr val="bg1"/>
                </a:solidFill>
              </a:rPr>
              <a:t/>
            </a:r>
            <a:br>
              <a:rPr lang="en-US" dirty="0" smtClean="0">
                <a:solidFill>
                  <a:schemeClr val="bg1"/>
                </a:solidFill>
              </a:rPr>
            </a:br>
            <a:r>
              <a:rPr lang="en-US" dirty="0" smtClean="0">
                <a:solidFill>
                  <a:schemeClr val="bg1"/>
                </a:solidFill>
              </a:rPr>
              <a:t>                                  // t is </a:t>
            </a:r>
            <a:r>
              <a:rPr lang="en-US" dirty="0" smtClean="0">
                <a:solidFill>
                  <a:schemeClr val="bg1"/>
                </a:solidFill>
                <a:latin typeface="Consolas" pitchFamily="49" charset="0"/>
              </a:rPr>
              <a:t>"</a:t>
            </a:r>
            <a:r>
              <a:rPr lang="en-US" dirty="0" err="1" smtClean="0">
                <a:solidFill>
                  <a:schemeClr val="bg1"/>
                </a:solidFill>
              </a:rPr>
              <a:t>abcxyz</a:t>
            </a:r>
            <a:r>
              <a:rPr lang="en-US" dirty="0" smtClean="0">
                <a:solidFill>
                  <a:schemeClr val="bg1"/>
                </a:solidFill>
                <a:latin typeface="Consolas" pitchFamily="49" charset="0"/>
              </a:rPr>
              <a:t>"</a:t>
            </a:r>
            <a:r>
              <a:rPr lang="en-US" dirty="0" smtClean="0">
                <a:solidFill>
                  <a:schemeClr val="bg1"/>
                </a:solidFill>
              </a:rPr>
              <a:t>; n is </a:t>
            </a:r>
            <a:r>
              <a:rPr lang="en-US" dirty="0" smtClean="0">
                <a:solidFill>
                  <a:schemeClr val="bg1"/>
                </a:solidFill>
                <a:latin typeface="Consolas" pitchFamily="49" charset="0"/>
              </a:rPr>
              <a:t>"</a:t>
            </a:r>
            <a:r>
              <a:rPr lang="en-US" dirty="0" err="1" smtClean="0">
                <a:solidFill>
                  <a:schemeClr val="bg1"/>
                </a:solidFill>
              </a:rPr>
              <a:t>abc</a:t>
            </a:r>
            <a:r>
              <a:rPr lang="en-US" dirty="0" smtClean="0">
                <a:solidFill>
                  <a:schemeClr val="bg1"/>
                </a:solidFill>
                <a:latin typeface="Consolas" pitchFamily="49" charset="0"/>
              </a:rPr>
              <a:t>"</a:t>
            </a:r>
            <a:endParaRPr lang="en-US" dirty="0">
              <a:solidFill>
                <a:schemeClr val="bg1"/>
              </a:solidFill>
            </a:endParaRPr>
          </a:p>
        </p:txBody>
      </p:sp>
      <p:sp>
        <p:nvSpPr>
          <p:cNvPr id="4" name="Slide Number Placeholder 5"/>
          <p:cNvSpPr>
            <a:spLocks noGrp="1"/>
          </p:cNvSpPr>
          <p:nvPr>
            <p:ph type="sldNum" sz="quarter" idx="12"/>
          </p:nvPr>
        </p:nvSpPr>
        <p:spPr/>
        <p:txBody>
          <a:bodyPr/>
          <a:lstStyle/>
          <a:p>
            <a:fld id="{1A6B336F-54E7-4520-9A7B-2AD4B8812C3A}" type="slidenum">
              <a:rPr lang="en-US"/>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string</a:t>
            </a:r>
            <a:endParaRPr lang="en-CA" dirty="0"/>
          </a:p>
        </p:txBody>
      </p:sp>
      <p:sp>
        <p:nvSpPr>
          <p:cNvPr id="3" name="Content Placeholder 2"/>
          <p:cNvSpPr>
            <a:spLocks noGrp="1"/>
          </p:cNvSpPr>
          <p:nvPr>
            <p:ph idx="1"/>
          </p:nvPr>
        </p:nvSpPr>
        <p:spPr>
          <a:xfrm>
            <a:off x="467544" y="1484784"/>
            <a:ext cx="8229600" cy="4525963"/>
          </a:xfrm>
        </p:spPr>
        <p:txBody>
          <a:bodyPr/>
          <a:lstStyle/>
          <a:p>
            <a:r>
              <a:rPr lang="en-US" dirty="0" smtClean="0"/>
              <a:t>access an individual character within a string in two ways, using the </a:t>
            </a:r>
            <a:r>
              <a:rPr lang="en-US" sz="2800" dirty="0" err="1" smtClean="0">
                <a:latin typeface="Consolas" pitchFamily="49" charset="0"/>
                <a:cs typeface="Consolas" pitchFamily="49" charset="0"/>
              </a:rPr>
              <a:t>charAt</a:t>
            </a:r>
            <a:r>
              <a:rPr lang="en-US" sz="2800" dirty="0" smtClean="0"/>
              <a:t> </a:t>
            </a:r>
            <a:r>
              <a:rPr lang="en-US" dirty="0" smtClean="0"/>
              <a:t>method or as an array (first character is index zero)</a:t>
            </a:r>
          </a:p>
          <a:p>
            <a:pPr lvl="1"/>
            <a:r>
              <a:rPr lang="en-US" dirty="0" smtClean="0">
                <a:latin typeface="Consolas" pitchFamily="49" charset="0"/>
                <a:cs typeface="Consolas" pitchFamily="49" charset="0"/>
              </a:rPr>
              <a:t>"</a:t>
            </a:r>
            <a:r>
              <a:rPr lang="en-US" dirty="0" err="1" smtClean="0">
                <a:latin typeface="Consolas" pitchFamily="49" charset="0"/>
                <a:cs typeface="Consolas" pitchFamily="49" charset="0"/>
              </a:rPr>
              <a:t>mouse".charAt</a:t>
            </a:r>
            <a:r>
              <a:rPr lang="en-US" dirty="0" smtClean="0">
                <a:latin typeface="Consolas" pitchFamily="49" charset="0"/>
                <a:cs typeface="Consolas" pitchFamily="49" charset="0"/>
              </a:rPr>
              <a:t>(1) </a:t>
            </a:r>
            <a:r>
              <a:rPr lang="en-US" dirty="0" smtClean="0"/>
              <a:t>is </a:t>
            </a:r>
            <a:r>
              <a:rPr lang="en-US" dirty="0" smtClean="0">
                <a:latin typeface="Consolas" pitchFamily="49" charset="0"/>
                <a:cs typeface="Consolas" pitchFamily="49" charset="0"/>
              </a:rPr>
              <a:t>"o"</a:t>
            </a:r>
          </a:p>
          <a:p>
            <a:pPr lvl="1"/>
            <a:r>
              <a:rPr lang="en-US" dirty="0" smtClean="0">
                <a:latin typeface="Consolas" pitchFamily="49" charset="0"/>
                <a:cs typeface="Consolas" pitchFamily="49" charset="0"/>
              </a:rPr>
              <a:t>"mouse"[1] </a:t>
            </a:r>
            <a:r>
              <a:rPr lang="en-US" dirty="0" smtClean="0"/>
              <a:t>is </a:t>
            </a:r>
            <a:r>
              <a:rPr lang="en-US" dirty="0" smtClean="0">
                <a:latin typeface="Consolas" pitchFamily="49" charset="0"/>
                <a:cs typeface="Consolas" pitchFamily="49" charset="0"/>
              </a:rPr>
              <a:t>"o"</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47</a:t>
            </a:fld>
            <a:endParaRPr lang="en-US"/>
          </a:p>
        </p:txBody>
      </p:sp>
      <p:sp>
        <p:nvSpPr>
          <p:cNvPr id="5" name="Rectangle 2"/>
          <p:cNvSpPr>
            <a:spLocks noChangeArrowheads="1"/>
          </p:cNvSpPr>
          <p:nvPr/>
        </p:nvSpPr>
        <p:spPr bwMode="auto">
          <a:xfrm>
            <a:off x="827584" y="4509120"/>
            <a:ext cx="7359799" cy="137288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899592" y="4581128"/>
            <a:ext cx="7111958" cy="1200971"/>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pet = "mouse";</a:t>
            </a:r>
          </a:p>
          <a:p>
            <a:r>
              <a:rPr lang="en-US" dirty="0" err="1" smtClean="0">
                <a:latin typeface="Consolas" pitchFamily="49" charset="0"/>
              </a:rPr>
              <a:t>var</a:t>
            </a:r>
            <a:r>
              <a:rPr lang="en-US" dirty="0" smtClean="0">
                <a:latin typeface="Consolas" pitchFamily="49" charset="0"/>
              </a:rPr>
              <a:t> c = </a:t>
            </a:r>
            <a:r>
              <a:rPr lang="en-US" dirty="0" err="1" smtClean="0">
                <a:latin typeface="Consolas" pitchFamily="49" charset="0"/>
              </a:rPr>
              <a:t>pet.charAt</a:t>
            </a:r>
            <a:r>
              <a:rPr lang="en-US" dirty="0" smtClean="0">
                <a:latin typeface="Consolas" pitchFamily="49" charset="0"/>
              </a:rPr>
              <a:t>(1);  // c is "o"</a:t>
            </a:r>
          </a:p>
          <a:p>
            <a:r>
              <a:rPr lang="en-US" dirty="0" smtClean="0">
                <a:latin typeface="Consolas" pitchFamily="49" charset="0"/>
              </a:rPr>
              <a:t>c = pet[1];             // c is "o"</a:t>
            </a:r>
            <a:endParaRPr lang="en-US" dirty="0">
              <a:latin typeface="Consolas" pitchFamily="49"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string</a:t>
            </a:r>
            <a:endParaRPr lang="en-CA" dirty="0"/>
          </a:p>
        </p:txBody>
      </p:sp>
      <p:sp>
        <p:nvSpPr>
          <p:cNvPr id="3" name="Content Placeholder 2"/>
          <p:cNvSpPr>
            <a:spLocks noGrp="1"/>
          </p:cNvSpPr>
          <p:nvPr>
            <p:ph idx="1"/>
          </p:nvPr>
        </p:nvSpPr>
        <p:spPr>
          <a:xfrm>
            <a:off x="539552" y="1124744"/>
            <a:ext cx="8229600" cy="1584176"/>
          </a:xfrm>
        </p:spPr>
        <p:txBody>
          <a:bodyPr>
            <a:normAutofit fontScale="92500" lnSpcReduction="20000"/>
          </a:bodyPr>
          <a:lstStyle/>
          <a:p>
            <a:r>
              <a:rPr lang="en-US" dirty="0" err="1" smtClean="0">
                <a:latin typeface="Consolas" pitchFamily="49" charset="0"/>
                <a:cs typeface="Consolas" pitchFamily="49" charset="0"/>
              </a:rPr>
              <a:t>substr</a:t>
            </a:r>
            <a:r>
              <a:rPr lang="en-US" dirty="0" smtClean="0"/>
              <a:t> method returns a portion of a string</a:t>
            </a:r>
          </a:p>
          <a:p>
            <a:pPr lvl="1"/>
            <a:r>
              <a:rPr lang="en-US" i="1" dirty="0" err="1" smtClean="0">
                <a:cs typeface="Consolas" pitchFamily="49" charset="0"/>
              </a:rPr>
              <a:t>string</a:t>
            </a:r>
            <a:r>
              <a:rPr lang="en-US" dirty="0" err="1" smtClean="0">
                <a:latin typeface="Consolas" pitchFamily="49" charset="0"/>
                <a:cs typeface="Consolas" pitchFamily="49" charset="0"/>
              </a:rPr>
              <a:t>.substr</a:t>
            </a:r>
            <a:r>
              <a:rPr lang="en-US" dirty="0" smtClean="0"/>
              <a:t>( </a:t>
            </a:r>
            <a:r>
              <a:rPr lang="en-US" i="1" dirty="0" err="1" smtClean="0"/>
              <a:t>start_index</a:t>
            </a:r>
            <a:r>
              <a:rPr lang="en-US" dirty="0" smtClean="0"/>
              <a:t>,  </a:t>
            </a:r>
            <a:r>
              <a:rPr lang="en-US" i="1" dirty="0" smtClean="0"/>
              <a:t>length</a:t>
            </a:r>
            <a:r>
              <a:rPr lang="en-US" dirty="0" smtClean="0"/>
              <a:t> )    length is optional but if not provided, extract characters until end of string</a:t>
            </a:r>
          </a:p>
          <a:p>
            <a:pPr lvl="1">
              <a:buNone/>
            </a:pP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48</a:t>
            </a:fld>
            <a:endParaRPr lang="en-US"/>
          </a:p>
        </p:txBody>
      </p:sp>
      <p:sp>
        <p:nvSpPr>
          <p:cNvPr id="5" name="Rectangle 2"/>
          <p:cNvSpPr>
            <a:spLocks noChangeArrowheads="1"/>
          </p:cNvSpPr>
          <p:nvPr/>
        </p:nvSpPr>
        <p:spPr bwMode="auto">
          <a:xfrm>
            <a:off x="827584" y="2852936"/>
            <a:ext cx="7359799" cy="3029073"/>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971600" y="2852936"/>
            <a:ext cx="7111958" cy="3416962"/>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answer = "quick";</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n1 = </a:t>
            </a:r>
            <a:r>
              <a:rPr lang="en-US" dirty="0" err="1" smtClean="0">
                <a:latin typeface="Consolas" pitchFamily="49" charset="0"/>
              </a:rPr>
              <a:t>answer.substr</a:t>
            </a:r>
            <a:r>
              <a:rPr lang="en-US" dirty="0" smtClean="0">
                <a:latin typeface="Consolas" pitchFamily="49" charset="0"/>
              </a:rPr>
              <a:t>(1, 2); // </a:t>
            </a:r>
            <a:r>
              <a:rPr lang="en-US" dirty="0" err="1" smtClean="0">
                <a:latin typeface="Consolas" pitchFamily="49" charset="0"/>
              </a:rPr>
              <a:t>ui</a:t>
            </a:r>
            <a:endParaRPr lang="en-US" dirty="0" smtClean="0">
              <a:latin typeface="Consolas" pitchFamily="49" charset="0"/>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n2 = </a:t>
            </a:r>
            <a:r>
              <a:rPr lang="en-US" dirty="0" err="1" smtClean="0">
                <a:latin typeface="Consolas" pitchFamily="49" charset="0"/>
              </a:rPr>
              <a:t>answer.substr</a:t>
            </a:r>
            <a:r>
              <a:rPr lang="en-US" dirty="0" smtClean="0">
                <a:latin typeface="Consolas" pitchFamily="49" charset="0"/>
              </a:rPr>
              <a:t>(2);   // </a:t>
            </a:r>
            <a:r>
              <a:rPr lang="en-US" dirty="0" err="1" smtClean="0">
                <a:latin typeface="Consolas" pitchFamily="49" charset="0"/>
              </a:rPr>
              <a:t>ick</a:t>
            </a:r>
            <a:endParaRPr lang="en-US" dirty="0" smtClean="0">
              <a:latin typeface="Consolas" pitchFamily="49" charset="0"/>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n3 = </a:t>
            </a:r>
            <a:r>
              <a:rPr lang="en-US" dirty="0" err="1" smtClean="0">
                <a:latin typeface="Consolas" pitchFamily="49" charset="0"/>
              </a:rPr>
              <a:t>answer.substr</a:t>
            </a:r>
            <a:r>
              <a:rPr lang="en-US" dirty="0" smtClean="0">
                <a:latin typeface="Consolas" pitchFamily="49" charset="0"/>
              </a:rPr>
              <a:t>(-1);  // k</a:t>
            </a:r>
            <a:br>
              <a:rPr lang="en-US" dirty="0" smtClean="0">
                <a:latin typeface="Consolas" pitchFamily="49" charset="0"/>
              </a:rPr>
            </a:br>
            <a:r>
              <a:rPr lang="en-US" dirty="0" smtClean="0">
                <a:latin typeface="Consolas" pitchFamily="49" charset="0"/>
              </a:rPr>
              <a:t/>
            </a:r>
            <a:br>
              <a:rPr lang="en-US" dirty="0" smtClean="0">
                <a:latin typeface="Consolas" pitchFamily="49" charset="0"/>
              </a:rPr>
            </a:br>
            <a:endParaRPr lang="en-US" dirty="0">
              <a:latin typeface="Consolas" pitchFamily="49" charset="0"/>
            </a:endParaRPr>
          </a:p>
        </p:txBody>
      </p:sp>
      <p:sp>
        <p:nvSpPr>
          <p:cNvPr id="7" name="TextBox 6"/>
          <p:cNvSpPr txBox="1"/>
          <p:nvPr/>
        </p:nvSpPr>
        <p:spPr>
          <a:xfrm>
            <a:off x="467544" y="5949280"/>
            <a:ext cx="8366393" cy="276999"/>
          </a:xfrm>
          <a:prstGeom prst="rect">
            <a:avLst/>
          </a:prstGeom>
          <a:noFill/>
        </p:spPr>
        <p:txBody>
          <a:bodyPr wrap="none" rtlCol="0">
            <a:spAutoFit/>
          </a:bodyPr>
          <a:lstStyle/>
          <a:p>
            <a:r>
              <a:rPr lang="en-CA" sz="1200" u="sng" dirty="0" smtClean="0">
                <a:hlinkClick r:id="rId2"/>
              </a:rPr>
              <a:t>https://developer.mozilla.org/en/JavaScript/Reference/Global_Objects/String#Properties_2</a:t>
            </a:r>
            <a:endParaRPr lang="en-CA" sz="1200" u="sng"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string</a:t>
            </a:r>
            <a:endParaRPr lang="en-CA" dirty="0"/>
          </a:p>
        </p:txBody>
      </p:sp>
      <p:sp>
        <p:nvSpPr>
          <p:cNvPr id="3" name="Content Placeholder 2"/>
          <p:cNvSpPr>
            <a:spLocks noGrp="1"/>
          </p:cNvSpPr>
          <p:nvPr>
            <p:ph idx="1"/>
          </p:nvPr>
        </p:nvSpPr>
        <p:spPr>
          <a:xfrm>
            <a:off x="457200" y="1268760"/>
            <a:ext cx="8229600" cy="4857403"/>
          </a:xfrm>
        </p:spPr>
        <p:txBody>
          <a:bodyPr/>
          <a:lstStyle/>
          <a:p>
            <a:r>
              <a:rPr lang="en-CA" dirty="0" smtClean="0">
                <a:latin typeface="Consolas" pitchFamily="49" charset="0"/>
                <a:cs typeface="Consolas" pitchFamily="49" charset="0"/>
              </a:rPr>
              <a:t>replace</a:t>
            </a:r>
            <a:r>
              <a:rPr lang="en-CA" dirty="0" smtClean="0"/>
              <a:t> method substitutes one substring with another</a:t>
            </a:r>
          </a:p>
          <a:p>
            <a:pPr lvl="1"/>
            <a:r>
              <a:rPr lang="en-CA" i="1" dirty="0" err="1" smtClean="0"/>
              <a:t>string</a:t>
            </a:r>
            <a:r>
              <a:rPr lang="en-CA" dirty="0" err="1" smtClean="0"/>
              <a:t>.</a:t>
            </a:r>
            <a:r>
              <a:rPr lang="en-CA" dirty="0" err="1" smtClean="0">
                <a:latin typeface="Consolas" pitchFamily="49" charset="0"/>
                <a:cs typeface="Consolas" pitchFamily="49" charset="0"/>
              </a:rPr>
              <a:t>replace</a:t>
            </a:r>
            <a:r>
              <a:rPr lang="en-CA" dirty="0" smtClean="0"/>
              <a:t>(</a:t>
            </a:r>
            <a:r>
              <a:rPr lang="en-CA" i="1" dirty="0" smtClean="0"/>
              <a:t> </a:t>
            </a:r>
            <a:r>
              <a:rPr lang="en-CA" i="1" dirty="0" err="1" smtClean="0"/>
              <a:t>search_string</a:t>
            </a:r>
            <a:r>
              <a:rPr lang="en-CA" dirty="0" smtClean="0"/>
              <a:t>, </a:t>
            </a:r>
            <a:r>
              <a:rPr lang="en-CA" i="1" dirty="0" err="1" smtClean="0"/>
              <a:t>new_string</a:t>
            </a:r>
            <a:r>
              <a:rPr lang="en-CA" dirty="0" smtClean="0"/>
              <a:t>)</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49</a:t>
            </a:fld>
            <a:endParaRPr lang="en-US"/>
          </a:p>
        </p:txBody>
      </p:sp>
      <p:sp>
        <p:nvSpPr>
          <p:cNvPr id="5" name="Rectangle 2"/>
          <p:cNvSpPr>
            <a:spLocks noChangeArrowheads="1"/>
          </p:cNvSpPr>
          <p:nvPr/>
        </p:nvSpPr>
        <p:spPr bwMode="auto">
          <a:xfrm>
            <a:off x="755576" y="2924944"/>
            <a:ext cx="7359799" cy="3029073"/>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899592" y="2924944"/>
            <a:ext cx="7111958" cy="3047630"/>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t = "white car with white seat";</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 = </a:t>
            </a:r>
            <a:r>
              <a:rPr lang="en-US" dirty="0" err="1" smtClean="0">
                <a:latin typeface="Consolas" pitchFamily="49" charset="0"/>
              </a:rPr>
              <a:t>t.replace</a:t>
            </a:r>
            <a:r>
              <a:rPr lang="en-US" dirty="0" smtClean="0">
                <a:latin typeface="Consolas" pitchFamily="49" charset="0"/>
              </a:rPr>
              <a:t>("white", "blue");</a:t>
            </a:r>
          </a:p>
          <a:p>
            <a:r>
              <a:rPr lang="en-US" dirty="0" err="1" smtClean="0">
                <a:latin typeface="Consolas" pitchFamily="49" charset="0"/>
              </a:rPr>
              <a:t>var</a:t>
            </a:r>
            <a:r>
              <a:rPr lang="en-US" dirty="0" smtClean="0">
                <a:latin typeface="Consolas" pitchFamily="49" charset="0"/>
              </a:rPr>
              <a:t> p = </a:t>
            </a:r>
            <a:r>
              <a:rPr lang="en-US" dirty="0" err="1" smtClean="0">
                <a:latin typeface="Consolas" pitchFamily="49" charset="0"/>
              </a:rPr>
              <a:t>t.replace</a:t>
            </a:r>
            <a:r>
              <a:rPr lang="en-US" dirty="0" smtClean="0">
                <a:latin typeface="Consolas" pitchFamily="49" charset="0"/>
              </a:rPr>
              <a:t>(/white/g, "red"); </a:t>
            </a:r>
          </a:p>
          <a:p>
            <a:r>
              <a:rPr lang="en-US" dirty="0" smtClean="0">
                <a:latin typeface="Consolas" pitchFamily="49" charset="0"/>
              </a:rPr>
              <a:t>    // </a:t>
            </a:r>
            <a:r>
              <a:rPr lang="en-US" dirty="0" smtClean="0">
                <a:latin typeface="+mn-lt"/>
              </a:rPr>
              <a:t>n is</a:t>
            </a:r>
            <a:r>
              <a:rPr lang="en-US" dirty="0" smtClean="0">
                <a:latin typeface="Consolas" pitchFamily="49" charset="0"/>
              </a:rPr>
              <a:t> "blue car with white seat"</a:t>
            </a:r>
          </a:p>
          <a:p>
            <a:r>
              <a:rPr lang="en-US" dirty="0" smtClean="0">
                <a:latin typeface="Consolas" pitchFamily="49" charset="0"/>
              </a:rPr>
              <a:t>    // </a:t>
            </a:r>
            <a:r>
              <a:rPr lang="en-US" dirty="0" smtClean="0">
                <a:latin typeface="+mn-lt"/>
              </a:rPr>
              <a:t>p is </a:t>
            </a:r>
            <a:r>
              <a:rPr lang="en-US" dirty="0" smtClean="0">
                <a:latin typeface="Consolas" pitchFamily="49" charset="0"/>
              </a:rPr>
              <a:t>"red car with red seat"</a:t>
            </a:r>
          </a:p>
          <a:p>
            <a:r>
              <a:rPr lang="en-US" dirty="0" smtClean="0">
                <a:latin typeface="Consolas" pitchFamily="49" charset="0"/>
              </a:rPr>
              <a:t>    // </a:t>
            </a:r>
            <a:r>
              <a:rPr lang="en-US" dirty="0" smtClean="0">
                <a:latin typeface="+mn-lt"/>
              </a:rPr>
              <a:t>t is </a:t>
            </a:r>
            <a:r>
              <a:rPr lang="en-US" dirty="0" smtClean="0">
                <a:latin typeface="Consolas" pitchFamily="49" charset="0"/>
              </a:rPr>
              <a:t>"white car with white seat"</a:t>
            </a:r>
            <a:br>
              <a:rPr lang="en-US" dirty="0" smtClean="0">
                <a:latin typeface="Consolas" pitchFamily="49" charset="0"/>
              </a:rPr>
            </a:br>
            <a:endParaRPr lang="en-US" dirty="0">
              <a:latin typeface="Consolas" pitchFamily="49"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origins</a:t>
            </a:r>
            <a:endParaRPr lang="en-CA" dirty="0"/>
          </a:p>
        </p:txBody>
      </p:sp>
      <p:sp>
        <p:nvSpPr>
          <p:cNvPr id="3" name="Content Placeholder 2"/>
          <p:cNvSpPr>
            <a:spLocks noGrp="1"/>
          </p:cNvSpPr>
          <p:nvPr>
            <p:ph idx="1"/>
          </p:nvPr>
        </p:nvSpPr>
        <p:spPr/>
        <p:txBody>
          <a:bodyPr>
            <a:normAutofit fontScale="92500"/>
          </a:bodyPr>
          <a:lstStyle/>
          <a:p>
            <a:r>
              <a:rPr lang="en-US" dirty="0" smtClean="0"/>
              <a:t>prior to JavaScript, web pages used server-side programs (</a:t>
            </a:r>
            <a:r>
              <a:rPr lang="en-US" dirty="0" smtClean="0">
                <a:latin typeface="Consolas" pitchFamily="49" charset="0"/>
                <a:cs typeface="Consolas" pitchFamily="49" charset="0"/>
              </a:rPr>
              <a:t>CGI</a:t>
            </a:r>
            <a:r>
              <a:rPr lang="en-US" i="1" baseline="30000" dirty="0" smtClean="0"/>
              <a:t>1</a:t>
            </a:r>
            <a:r>
              <a:rPr lang="en-US" dirty="0" smtClean="0"/>
              <a:t>) to handle user interaction with forms, buttons, and menus -- an internet connection to web server must be maintained</a:t>
            </a:r>
          </a:p>
          <a:p>
            <a:r>
              <a:rPr lang="en-US" dirty="0" smtClean="0"/>
              <a:t>with client-side JavaScript the actions of the user are handled by the browser not the web server – means more information in the web page to download from server but overall faster user experience</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string</a:t>
            </a:r>
            <a:endParaRPr lang="en-CA" dirty="0"/>
          </a:p>
        </p:txBody>
      </p:sp>
      <p:sp>
        <p:nvSpPr>
          <p:cNvPr id="3" name="Content Placeholder 2"/>
          <p:cNvSpPr>
            <a:spLocks noGrp="1"/>
          </p:cNvSpPr>
          <p:nvPr>
            <p:ph idx="1"/>
          </p:nvPr>
        </p:nvSpPr>
        <p:spPr>
          <a:xfrm>
            <a:off x="539552" y="1268760"/>
            <a:ext cx="8229600" cy="2260848"/>
          </a:xfrm>
        </p:spPr>
        <p:txBody>
          <a:bodyPr/>
          <a:lstStyle/>
          <a:p>
            <a:r>
              <a:rPr lang="en-CA" dirty="0" err="1" smtClean="0">
                <a:latin typeface="Consolas" pitchFamily="49" charset="0"/>
                <a:cs typeface="Consolas" pitchFamily="49" charset="0"/>
              </a:rPr>
              <a:t>toLowerCase</a:t>
            </a:r>
            <a:r>
              <a:rPr lang="en-CA" dirty="0" smtClean="0"/>
              <a:t> and </a:t>
            </a:r>
            <a:r>
              <a:rPr lang="en-CA" dirty="0" err="1" smtClean="0">
                <a:latin typeface="Consolas" pitchFamily="49" charset="0"/>
                <a:cs typeface="Consolas" pitchFamily="49" charset="0"/>
              </a:rPr>
              <a:t>toUpperCase</a:t>
            </a:r>
            <a:r>
              <a:rPr lang="en-CA" dirty="0" smtClean="0"/>
              <a:t> convert the string’s case</a:t>
            </a:r>
          </a:p>
          <a:p>
            <a:pPr lvl="1"/>
            <a:r>
              <a:rPr lang="en-CA" dirty="0" smtClean="0"/>
              <a:t>these two methods require no arguments</a:t>
            </a:r>
          </a:p>
          <a:p>
            <a:endParaRPr lang="en-CA" dirty="0" smtClean="0"/>
          </a:p>
          <a:p>
            <a:pPr lvl="1"/>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50</a:t>
            </a:fld>
            <a:endParaRPr lang="en-US"/>
          </a:p>
        </p:txBody>
      </p:sp>
      <p:sp>
        <p:nvSpPr>
          <p:cNvPr id="5" name="Rectangle 2"/>
          <p:cNvSpPr>
            <a:spLocks noChangeArrowheads="1"/>
          </p:cNvSpPr>
          <p:nvPr/>
        </p:nvSpPr>
        <p:spPr bwMode="auto">
          <a:xfrm>
            <a:off x="827584" y="2924944"/>
            <a:ext cx="7776864" cy="3389113"/>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971600" y="3068961"/>
            <a:ext cx="7560840" cy="2739854"/>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city = "Victoria, BC";</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n1 = </a:t>
            </a:r>
            <a:r>
              <a:rPr lang="en-US" dirty="0" err="1" smtClean="0">
                <a:latin typeface="Consolas" pitchFamily="49" charset="0"/>
              </a:rPr>
              <a:t>city.toLowerCase</a:t>
            </a:r>
            <a:r>
              <a:rPr lang="en-US" dirty="0" smtClean="0">
                <a:latin typeface="Consolas" pitchFamily="49" charset="0"/>
              </a:rPr>
              <a:t>(); // </a:t>
            </a:r>
            <a:r>
              <a:rPr lang="en-US" dirty="0" err="1" smtClean="0">
                <a:latin typeface="+mn-lt"/>
              </a:rPr>
              <a:t>victoria</a:t>
            </a:r>
            <a:r>
              <a:rPr lang="en-US" dirty="0" smtClean="0">
                <a:latin typeface="+mn-lt"/>
              </a:rPr>
              <a:t>, </a:t>
            </a:r>
            <a:r>
              <a:rPr lang="en-US" dirty="0" err="1" smtClean="0">
                <a:latin typeface="+mn-lt"/>
              </a:rPr>
              <a:t>bc</a:t>
            </a:r>
            <a:endParaRPr lang="en-US" dirty="0" smtClean="0">
              <a:latin typeface="+mn-lt"/>
            </a:endParaRP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n2 = </a:t>
            </a:r>
            <a:r>
              <a:rPr lang="en-US" dirty="0" err="1" smtClean="0">
                <a:latin typeface="Consolas" pitchFamily="49" charset="0"/>
              </a:rPr>
              <a:t>city.toUpperCase</a:t>
            </a:r>
            <a:r>
              <a:rPr lang="en-US" dirty="0" smtClean="0">
                <a:latin typeface="Consolas" pitchFamily="49" charset="0"/>
              </a:rPr>
              <a:t>(); // </a:t>
            </a:r>
            <a:r>
              <a:rPr lang="en-US" dirty="0" smtClean="0">
                <a:latin typeface="+mn-lt"/>
              </a:rPr>
              <a:t>VICTORIA, BC</a:t>
            </a:r>
          </a:p>
          <a:p>
            <a:r>
              <a:rPr lang="en-US" dirty="0" smtClean="0">
                <a:latin typeface="Consolas" pitchFamily="49" charset="0"/>
              </a:rPr>
              <a:t>                          // </a:t>
            </a:r>
            <a:r>
              <a:rPr lang="en-US" sz="2800" dirty="0" smtClean="0">
                <a:latin typeface="+mn-lt"/>
              </a:rPr>
              <a:t>city is still</a:t>
            </a:r>
            <a:endParaRPr lang="en-US" dirty="0" smtClean="0">
              <a:latin typeface="+mn-lt"/>
            </a:endParaRPr>
          </a:p>
          <a:p>
            <a:r>
              <a:rPr lang="en-US" dirty="0" smtClean="0">
                <a:latin typeface="Consolas" pitchFamily="49" charset="0"/>
              </a:rPr>
              <a:t>                          // Victoria, BC</a:t>
            </a:r>
            <a:endParaRPr lang="en-US" dirty="0">
              <a:latin typeface="Consolas" pitchFamily="49"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string</a:t>
            </a:r>
            <a:endParaRPr lang="en-CA" dirty="0"/>
          </a:p>
        </p:txBody>
      </p:sp>
      <p:sp>
        <p:nvSpPr>
          <p:cNvPr id="3" name="Content Placeholder 2"/>
          <p:cNvSpPr>
            <a:spLocks noGrp="1"/>
          </p:cNvSpPr>
          <p:nvPr>
            <p:ph idx="1"/>
          </p:nvPr>
        </p:nvSpPr>
        <p:spPr/>
        <p:txBody>
          <a:bodyPr/>
          <a:lstStyle/>
          <a:p>
            <a:r>
              <a:rPr lang="en-CA" dirty="0" smtClean="0"/>
              <a:t>string "null" is not the same as null</a:t>
            </a:r>
          </a:p>
          <a:p>
            <a:r>
              <a:rPr lang="en-CA" dirty="0" smtClean="0"/>
              <a:t>string "undefined" is not the same as undefined</a:t>
            </a:r>
          </a:p>
          <a:p>
            <a:r>
              <a:rPr lang="en-CA" dirty="0" smtClean="0"/>
              <a:t>string "" is not the same as null or undefined</a:t>
            </a:r>
          </a:p>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lstStyle/>
          <a:p>
            <a:r>
              <a:rPr lang="en-CA" dirty="0" smtClean="0"/>
              <a:t>JavaScript - </a:t>
            </a:r>
            <a:r>
              <a:rPr lang="en-CA" dirty="0" err="1" smtClean="0"/>
              <a:t>boolean</a:t>
            </a:r>
            <a:endParaRPr lang="en-CA" dirty="0"/>
          </a:p>
        </p:txBody>
      </p:sp>
      <p:sp>
        <p:nvSpPr>
          <p:cNvPr id="3" name="Content Placeholder 2"/>
          <p:cNvSpPr>
            <a:spLocks noGrp="1"/>
          </p:cNvSpPr>
          <p:nvPr>
            <p:ph idx="1"/>
          </p:nvPr>
        </p:nvSpPr>
        <p:spPr>
          <a:xfrm>
            <a:off x="467544" y="1124744"/>
            <a:ext cx="8229600" cy="2592288"/>
          </a:xfrm>
        </p:spPr>
        <p:txBody>
          <a:bodyPr>
            <a:normAutofit fontScale="77500" lnSpcReduction="20000"/>
          </a:bodyPr>
          <a:lstStyle/>
          <a:p>
            <a:r>
              <a:rPr lang="en-CA" dirty="0" err="1" smtClean="0"/>
              <a:t>boolean</a:t>
            </a:r>
            <a:r>
              <a:rPr lang="en-CA" dirty="0" smtClean="0"/>
              <a:t> values are either true or false</a:t>
            </a:r>
          </a:p>
          <a:p>
            <a:r>
              <a:rPr lang="en-CA" dirty="0" smtClean="0"/>
              <a:t>double equals operator == tests if two operands represent the same value (but not the same </a:t>
            </a:r>
            <a:r>
              <a:rPr lang="en-CA" i="1" dirty="0" smtClean="0"/>
              <a:t>type</a:t>
            </a:r>
            <a:r>
              <a:rPr lang="en-CA" dirty="0" smtClean="0"/>
              <a:t>)</a:t>
            </a:r>
          </a:p>
          <a:p>
            <a:r>
              <a:rPr lang="en-CA" dirty="0" smtClean="0"/>
              <a:t>triple equals operator === tests if two operands represent the same value </a:t>
            </a:r>
            <a:r>
              <a:rPr lang="en-CA" b="1" dirty="0" smtClean="0"/>
              <a:t>and</a:t>
            </a:r>
            <a:r>
              <a:rPr lang="en-CA" dirty="0" smtClean="0"/>
              <a:t> the same type</a:t>
            </a:r>
          </a:p>
          <a:p>
            <a:r>
              <a:rPr lang="en-CA" dirty="0" smtClean="0"/>
              <a:t>non-zero numeric values evaluate to </a:t>
            </a:r>
            <a:r>
              <a:rPr lang="en-CA" sz="2400" dirty="0" smtClean="0">
                <a:latin typeface="Consolas" pitchFamily="49" charset="0"/>
                <a:cs typeface="Consolas" pitchFamily="49" charset="0"/>
              </a:rPr>
              <a:t>true</a:t>
            </a:r>
            <a:endParaRPr lang="en-CA" dirty="0" smtClean="0">
              <a:latin typeface="Consolas" pitchFamily="49" charset="0"/>
              <a:cs typeface="Consolas" pitchFamily="49" charset="0"/>
            </a:endParaRPr>
          </a:p>
          <a:p>
            <a:r>
              <a:rPr lang="en-CA" dirty="0" smtClean="0"/>
              <a:t>null, undefined, </a:t>
            </a:r>
            <a:r>
              <a:rPr lang="en-CA" dirty="0" err="1" smtClean="0"/>
              <a:t>NaN</a:t>
            </a:r>
            <a:r>
              <a:rPr lang="en-CA" dirty="0" smtClean="0"/>
              <a:t>, and </a:t>
            </a:r>
            <a:r>
              <a:rPr lang="en-CA" dirty="0" smtClean="0">
                <a:latin typeface="Consolas" pitchFamily="49" charset="0"/>
                <a:cs typeface="Consolas" pitchFamily="49" charset="0"/>
              </a:rPr>
              <a:t>""</a:t>
            </a:r>
            <a:r>
              <a:rPr lang="en-CA" dirty="0" smtClean="0"/>
              <a:t> evaluate to </a:t>
            </a:r>
            <a:r>
              <a:rPr lang="en-CA" sz="2400" dirty="0" smtClean="0">
                <a:latin typeface="Consolas" pitchFamily="49" charset="0"/>
                <a:cs typeface="Consolas" pitchFamily="49" charset="0"/>
              </a:rPr>
              <a:t>false</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52</a:t>
            </a:fld>
            <a:endParaRPr lang="en-US"/>
          </a:p>
        </p:txBody>
      </p:sp>
      <p:sp>
        <p:nvSpPr>
          <p:cNvPr id="5" name="Rectangle 2"/>
          <p:cNvSpPr>
            <a:spLocks noChangeArrowheads="1"/>
          </p:cNvSpPr>
          <p:nvPr/>
        </p:nvSpPr>
        <p:spPr bwMode="auto">
          <a:xfrm>
            <a:off x="611560" y="3861048"/>
            <a:ext cx="7560840" cy="2448272"/>
          </a:xfrm>
          <a:prstGeom prst="rect">
            <a:avLst/>
          </a:prstGeom>
          <a:solidFill>
            <a:schemeClr val="accent1"/>
          </a:solidFill>
          <a:ln w="12700">
            <a:solidFill>
              <a:schemeClr val="tx1"/>
            </a:solidFill>
            <a:miter lim="800000"/>
            <a:headEnd/>
            <a:tailEnd/>
          </a:ln>
          <a:effectLst/>
        </p:spPr>
        <p:txBody>
          <a:bodyPr wrap="none" anchor="ctr"/>
          <a:lstStyle/>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a = true;</a:t>
            </a:r>
          </a:p>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b = false;</a:t>
            </a:r>
          </a:p>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c = (1 == 1);    // c </a:t>
            </a:r>
            <a:r>
              <a:rPr lang="en-CA" dirty="0" smtClean="0">
                <a:latin typeface="+mn-lt"/>
                <a:cs typeface="Consolas" pitchFamily="49" charset="0"/>
              </a:rPr>
              <a:t>is true</a:t>
            </a:r>
            <a:r>
              <a:rPr lang="en-CA" dirty="0" smtClean="0">
                <a:latin typeface="Consolas" pitchFamily="49" charset="0"/>
                <a:cs typeface="Consolas" pitchFamily="49" charset="0"/>
              </a:rPr>
              <a:t/>
            </a:r>
            <a:br>
              <a:rPr lang="en-CA" dirty="0" smtClean="0">
                <a:latin typeface="Consolas" pitchFamily="49" charset="0"/>
                <a:cs typeface="Consolas" pitchFamily="49" charset="0"/>
              </a:rPr>
            </a:br>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d = (a = 2);     // d </a:t>
            </a:r>
            <a:r>
              <a:rPr lang="en-CA" dirty="0" smtClean="0">
                <a:latin typeface="Calibri" pitchFamily="34" charset="0"/>
                <a:cs typeface="Calibri" pitchFamily="34" charset="0"/>
              </a:rPr>
              <a:t>is true, a is 2</a:t>
            </a:r>
          </a:p>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e = (1 == </a:t>
            </a:r>
            <a:r>
              <a:rPr lang="en-CA" dirty="0" smtClean="0"/>
              <a:t>"</a:t>
            </a:r>
            <a:r>
              <a:rPr lang="en-CA" dirty="0" smtClean="0">
                <a:latin typeface="Consolas" pitchFamily="49" charset="0"/>
                <a:cs typeface="Consolas" pitchFamily="49" charset="0"/>
              </a:rPr>
              <a:t>1</a:t>
            </a:r>
            <a:r>
              <a:rPr lang="en-CA" dirty="0" smtClean="0"/>
              <a:t>"</a:t>
            </a:r>
            <a:r>
              <a:rPr lang="en-CA" dirty="0" smtClean="0">
                <a:latin typeface="Consolas" pitchFamily="49" charset="0"/>
                <a:cs typeface="Consolas" pitchFamily="49" charset="0"/>
              </a:rPr>
              <a:t>);  // e </a:t>
            </a:r>
            <a:r>
              <a:rPr lang="en-CA" dirty="0" smtClean="0">
                <a:latin typeface="+mn-lt"/>
                <a:cs typeface="Consolas" pitchFamily="49" charset="0"/>
              </a:rPr>
              <a:t>is true</a:t>
            </a:r>
          </a:p>
          <a:p>
            <a:r>
              <a:rPr lang="en-CA" dirty="0" err="1" smtClean="0">
                <a:latin typeface="Consolas" pitchFamily="49" charset="0"/>
                <a:cs typeface="Consolas" pitchFamily="49" charset="0"/>
              </a:rPr>
              <a:t>var</a:t>
            </a:r>
            <a:r>
              <a:rPr lang="en-CA" dirty="0" smtClean="0">
                <a:latin typeface="Consolas" pitchFamily="49" charset="0"/>
                <a:cs typeface="Consolas" pitchFamily="49" charset="0"/>
              </a:rPr>
              <a:t> f = (1 === </a:t>
            </a:r>
            <a:r>
              <a:rPr lang="en-CA" dirty="0" smtClean="0"/>
              <a:t>"</a:t>
            </a:r>
            <a:r>
              <a:rPr lang="en-CA" dirty="0" smtClean="0">
                <a:latin typeface="Consolas" pitchFamily="49" charset="0"/>
                <a:cs typeface="Consolas" pitchFamily="49" charset="0"/>
              </a:rPr>
              <a:t>1</a:t>
            </a:r>
            <a:r>
              <a:rPr lang="en-CA" dirty="0" smtClean="0"/>
              <a:t>"</a:t>
            </a:r>
            <a:r>
              <a:rPr lang="en-CA" dirty="0" smtClean="0">
                <a:latin typeface="Consolas" pitchFamily="49" charset="0"/>
                <a:cs typeface="Consolas" pitchFamily="49" charset="0"/>
              </a:rPr>
              <a:t>); // f </a:t>
            </a:r>
            <a:r>
              <a:rPr lang="en-CA" dirty="0" smtClean="0">
                <a:latin typeface="+mn-lt"/>
                <a:cs typeface="Consolas" pitchFamily="49" charset="0"/>
              </a:rPr>
              <a:t>is false</a:t>
            </a:r>
          </a:p>
        </p:txBody>
      </p:sp>
      <p:sp>
        <p:nvSpPr>
          <p:cNvPr id="6" name="Content Placeholder 2"/>
          <p:cNvSpPr txBox="1">
            <a:spLocks/>
          </p:cNvSpPr>
          <p:nvPr/>
        </p:nvSpPr>
        <p:spPr>
          <a:xfrm>
            <a:off x="755576" y="3933056"/>
            <a:ext cx="7704856" cy="248113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bg1"/>
              </a:solidFill>
              <a:effectLst/>
              <a:uLnTx/>
              <a:uFillTx/>
              <a:latin typeface="Consolas" pitchFamily="49" charset="0"/>
              <a:ea typeface="+mn-ea"/>
              <a:cs typeface="Consolas" pitchFamily="49"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a:ln/>
        </p:spPr>
        <p:txBody>
          <a:bodyPr/>
          <a:lstStyle/>
          <a:p>
            <a:r>
              <a:rPr lang="en-US" dirty="0"/>
              <a:t>JavaScript - </a:t>
            </a:r>
            <a:r>
              <a:rPr lang="en-US" dirty="0" smtClean="0"/>
              <a:t>typing</a:t>
            </a:r>
            <a:endParaRPr lang="en-US" dirty="0"/>
          </a:p>
        </p:txBody>
      </p:sp>
      <p:sp>
        <p:nvSpPr>
          <p:cNvPr id="64515" name="Rectangle 3"/>
          <p:cNvSpPr>
            <a:spLocks noGrp="1" noChangeArrowheads="1"/>
          </p:cNvSpPr>
          <p:nvPr>
            <p:ph idx="1"/>
          </p:nvPr>
        </p:nvSpPr>
        <p:spPr>
          <a:xfrm>
            <a:off x="457200" y="1484784"/>
            <a:ext cx="8229600" cy="4641379"/>
          </a:xfrm>
          <a:noFill/>
          <a:ln/>
        </p:spPr>
        <p:txBody>
          <a:bodyPr>
            <a:normAutofit fontScale="92500" lnSpcReduction="10000"/>
          </a:bodyPr>
          <a:lstStyle/>
          <a:p>
            <a:r>
              <a:rPr lang="en-US" dirty="0"/>
              <a:t>JavaScript is a </a:t>
            </a:r>
            <a:r>
              <a:rPr lang="en-US" i="1" dirty="0" smtClean="0"/>
              <a:t>dynamically typed</a:t>
            </a:r>
            <a:r>
              <a:rPr lang="en-US" dirty="0" smtClean="0"/>
              <a:t> </a:t>
            </a:r>
            <a:r>
              <a:rPr lang="en-US" dirty="0"/>
              <a:t>programming </a:t>
            </a:r>
            <a:r>
              <a:rPr lang="en-US" dirty="0" smtClean="0"/>
              <a:t>language</a:t>
            </a:r>
          </a:p>
          <a:p>
            <a:pPr lvl="1"/>
            <a:r>
              <a:rPr lang="en-US" dirty="0" smtClean="0"/>
              <a:t>variables are not defined by data type at declaration but by their values (or ‘literals’)</a:t>
            </a:r>
            <a:endParaRPr lang="en-US" dirty="0"/>
          </a:p>
          <a:p>
            <a:r>
              <a:rPr lang="en-US" dirty="0"/>
              <a:t>the type of a literal </a:t>
            </a:r>
            <a:r>
              <a:rPr lang="en-US" dirty="0" smtClean="0"/>
              <a:t>is defined based </a:t>
            </a:r>
            <a:r>
              <a:rPr lang="en-US" dirty="0"/>
              <a:t>on </a:t>
            </a:r>
            <a:r>
              <a:rPr lang="en-US" dirty="0" smtClean="0"/>
              <a:t>context (run-time)</a:t>
            </a:r>
            <a:endParaRPr lang="en-US" dirty="0"/>
          </a:p>
          <a:p>
            <a:r>
              <a:rPr lang="en-US" dirty="0" smtClean="0"/>
              <a:t>when </a:t>
            </a:r>
            <a:r>
              <a:rPr lang="en-US" dirty="0"/>
              <a:t>combining literals of different types, the first type is </a:t>
            </a:r>
            <a:r>
              <a:rPr lang="en-US" dirty="0" smtClean="0"/>
              <a:t>used</a:t>
            </a:r>
          </a:p>
          <a:p>
            <a:r>
              <a:rPr lang="en-US" dirty="0" smtClean="0"/>
              <a:t>Java and C are </a:t>
            </a:r>
            <a:r>
              <a:rPr lang="en-US" i="1" dirty="0" smtClean="0"/>
              <a:t>statically typed</a:t>
            </a:r>
            <a:r>
              <a:rPr lang="en-US" dirty="0" smtClean="0"/>
              <a:t> – the type of the variable is set at compile time permanently</a:t>
            </a:r>
          </a:p>
        </p:txBody>
      </p:sp>
      <p:sp>
        <p:nvSpPr>
          <p:cNvPr id="4" name="Slide Number Placeholder 5"/>
          <p:cNvSpPr>
            <a:spLocks noGrp="1"/>
          </p:cNvSpPr>
          <p:nvPr>
            <p:ph type="sldNum" sz="quarter" idx="12"/>
          </p:nvPr>
        </p:nvSpPr>
        <p:spPr/>
        <p:txBody>
          <a:bodyPr/>
          <a:lstStyle/>
          <a:p>
            <a:fld id="{E939AEA7-5F03-45D5-9868-DB63BD68BDA0}" type="slidenum">
              <a:rPr lang="en-US"/>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a:t>
            </a:r>
            <a:r>
              <a:rPr lang="en-CA" dirty="0" err="1" smtClean="0"/>
              <a:t>typeof</a:t>
            </a:r>
            <a:endParaRPr lang="en-CA" dirty="0"/>
          </a:p>
        </p:txBody>
      </p:sp>
      <p:sp>
        <p:nvSpPr>
          <p:cNvPr id="3" name="Content Placeholder 2"/>
          <p:cNvSpPr>
            <a:spLocks noGrp="1"/>
          </p:cNvSpPr>
          <p:nvPr>
            <p:ph idx="1"/>
          </p:nvPr>
        </p:nvSpPr>
        <p:spPr>
          <a:xfrm>
            <a:off x="539552" y="1196752"/>
            <a:ext cx="8229600" cy="4525963"/>
          </a:xfrm>
        </p:spPr>
        <p:txBody>
          <a:bodyPr/>
          <a:lstStyle/>
          <a:p>
            <a:r>
              <a:rPr lang="en-CA" dirty="0" smtClean="0"/>
              <a:t>the </a:t>
            </a:r>
            <a:r>
              <a:rPr lang="en-CA" sz="2800" dirty="0" err="1" smtClean="0">
                <a:latin typeface="Consolas" pitchFamily="49" charset="0"/>
                <a:cs typeface="Consolas" pitchFamily="49" charset="0"/>
              </a:rPr>
              <a:t>typeof</a:t>
            </a:r>
            <a:r>
              <a:rPr lang="en-CA" sz="2800" dirty="0" smtClean="0"/>
              <a:t> </a:t>
            </a:r>
            <a:r>
              <a:rPr lang="en-CA" dirty="0" smtClean="0"/>
              <a:t>operator is unary – </a:t>
            </a:r>
            <a:r>
              <a:rPr lang="en-CA" sz="2800" dirty="0" smtClean="0"/>
              <a:t>use of () optional </a:t>
            </a:r>
            <a:endParaRPr lang="en-CA" dirty="0" smtClean="0"/>
          </a:p>
          <a:p>
            <a:pPr lvl="1"/>
            <a:r>
              <a:rPr lang="en-CA" dirty="0" smtClean="0"/>
              <a:t>e.g. </a:t>
            </a:r>
            <a:r>
              <a:rPr lang="en-CA" sz="2400" dirty="0" err="1" smtClean="0">
                <a:latin typeface="Consolas" pitchFamily="49" charset="0"/>
                <a:cs typeface="Consolas" pitchFamily="49" charset="0"/>
              </a:rPr>
              <a:t>typeof</a:t>
            </a:r>
            <a:r>
              <a:rPr lang="en-CA" dirty="0" smtClean="0"/>
              <a:t>( "pumpkin" ), </a:t>
            </a:r>
            <a:r>
              <a:rPr lang="en-CA" sz="2400" dirty="0" err="1" smtClean="0">
                <a:latin typeface="Consolas" pitchFamily="49" charset="0"/>
                <a:cs typeface="Consolas" pitchFamily="49" charset="0"/>
              </a:rPr>
              <a:t>typeof</a:t>
            </a:r>
            <a:r>
              <a:rPr lang="en-CA" dirty="0" smtClean="0"/>
              <a:t>( 563 ), </a:t>
            </a:r>
            <a:br>
              <a:rPr lang="en-CA" dirty="0" smtClean="0"/>
            </a:br>
            <a:r>
              <a:rPr lang="en-CA" dirty="0" smtClean="0"/>
              <a:t> </a:t>
            </a:r>
            <a:r>
              <a:rPr lang="en-CA" sz="2400" dirty="0" err="1" smtClean="0">
                <a:latin typeface="Consolas" pitchFamily="49" charset="0"/>
                <a:cs typeface="Consolas" pitchFamily="49" charset="0"/>
              </a:rPr>
              <a:t>typeof</a:t>
            </a:r>
            <a:r>
              <a:rPr lang="en-CA" dirty="0" smtClean="0"/>
              <a:t>( true), </a:t>
            </a:r>
            <a:r>
              <a:rPr lang="en-CA" sz="2400" dirty="0" err="1" smtClean="0">
                <a:latin typeface="Consolas" pitchFamily="49" charset="0"/>
                <a:cs typeface="Consolas" pitchFamily="49" charset="0"/>
              </a:rPr>
              <a:t>typeof</a:t>
            </a:r>
            <a:r>
              <a:rPr lang="en-CA" dirty="0" smtClean="0"/>
              <a:t>( null ), or </a:t>
            </a:r>
            <a:r>
              <a:rPr lang="en-CA" sz="2400" dirty="0" err="1" smtClean="0">
                <a:latin typeface="Consolas" pitchFamily="49" charset="0"/>
                <a:cs typeface="Consolas" pitchFamily="49" charset="0"/>
              </a:rPr>
              <a:t>typeof</a:t>
            </a:r>
            <a:r>
              <a:rPr lang="en-CA" sz="2400" dirty="0" smtClean="0"/>
              <a:t> </a:t>
            </a:r>
            <a:r>
              <a:rPr lang="en-CA" dirty="0" smtClean="0"/>
              <a:t>"squash"</a:t>
            </a:r>
          </a:p>
          <a:p>
            <a:pPr lvl="1"/>
            <a:r>
              <a:rPr lang="en-CA" dirty="0" smtClean="0"/>
              <a:t>returns </a:t>
            </a:r>
            <a:r>
              <a:rPr lang="en-CA" b="1" dirty="0" smtClean="0"/>
              <a:t>type</a:t>
            </a:r>
            <a:r>
              <a:rPr lang="en-CA" dirty="0" smtClean="0"/>
              <a:t> of the operand: </a:t>
            </a:r>
            <a:r>
              <a:rPr lang="en-CA" sz="2400" dirty="0" smtClean="0"/>
              <a:t>"</a:t>
            </a:r>
            <a:r>
              <a:rPr lang="en-CA" sz="2400" dirty="0" smtClean="0">
                <a:latin typeface="Consolas" pitchFamily="49" charset="0"/>
                <a:cs typeface="Consolas" pitchFamily="49" charset="0"/>
              </a:rPr>
              <a:t>number</a:t>
            </a:r>
            <a:r>
              <a:rPr lang="en-CA" dirty="0" smtClean="0"/>
              <a:t>", </a:t>
            </a:r>
            <a:r>
              <a:rPr lang="en-CA" sz="2400" dirty="0" smtClean="0"/>
              <a:t>"</a:t>
            </a:r>
            <a:r>
              <a:rPr lang="en-CA" sz="2400" dirty="0" smtClean="0">
                <a:latin typeface="Consolas" pitchFamily="49" charset="0"/>
                <a:cs typeface="Consolas" pitchFamily="49" charset="0"/>
              </a:rPr>
              <a:t>string</a:t>
            </a:r>
            <a:r>
              <a:rPr lang="en-CA" dirty="0" smtClean="0"/>
              <a:t>", </a:t>
            </a:r>
            <a:r>
              <a:rPr lang="en-CA" sz="2400" dirty="0" smtClean="0"/>
              <a:t>"</a:t>
            </a:r>
            <a:r>
              <a:rPr lang="en-CA" sz="2400" dirty="0" err="1" smtClean="0">
                <a:latin typeface="Consolas" pitchFamily="49" charset="0"/>
                <a:cs typeface="Consolas" pitchFamily="49" charset="0"/>
              </a:rPr>
              <a:t>boolean</a:t>
            </a:r>
            <a:r>
              <a:rPr lang="en-CA" dirty="0" smtClean="0"/>
              <a:t>", </a:t>
            </a:r>
            <a:r>
              <a:rPr lang="en-CA" sz="2400" dirty="0" smtClean="0"/>
              <a:t>"</a:t>
            </a:r>
            <a:r>
              <a:rPr lang="en-CA" sz="2400" dirty="0" smtClean="0">
                <a:latin typeface="Consolas" pitchFamily="49" charset="0"/>
                <a:cs typeface="Consolas" pitchFamily="49" charset="0"/>
              </a:rPr>
              <a:t>object</a:t>
            </a:r>
            <a:r>
              <a:rPr lang="en-CA" dirty="0" smtClean="0"/>
              <a:t>", </a:t>
            </a:r>
            <a:r>
              <a:rPr lang="en-CA" sz="2400" dirty="0" smtClean="0"/>
              <a:t>"</a:t>
            </a:r>
            <a:r>
              <a:rPr lang="en-CA" sz="2400" dirty="0" smtClean="0">
                <a:latin typeface="Consolas" pitchFamily="49" charset="0"/>
                <a:cs typeface="Consolas" pitchFamily="49" charset="0"/>
              </a:rPr>
              <a:t>function</a:t>
            </a:r>
            <a:r>
              <a:rPr lang="en-CA" dirty="0" smtClean="0"/>
              <a:t>", </a:t>
            </a:r>
            <a:r>
              <a:rPr lang="en-CA" sz="2400" dirty="0" smtClean="0">
                <a:latin typeface="Consolas" pitchFamily="49" charset="0"/>
                <a:cs typeface="Consolas" pitchFamily="49" charset="0"/>
              </a:rPr>
              <a:t>undefined</a:t>
            </a:r>
            <a:r>
              <a:rPr lang="en-CA" dirty="0" smtClean="0"/>
              <a:t>, </a:t>
            </a:r>
            <a:r>
              <a:rPr lang="en-CA" sz="2400" dirty="0" smtClean="0"/>
              <a:t>"</a:t>
            </a:r>
            <a:r>
              <a:rPr lang="en-CA" sz="2400" dirty="0" smtClean="0">
                <a:latin typeface="Consolas" pitchFamily="49" charset="0"/>
                <a:cs typeface="Consolas" pitchFamily="49" charset="0"/>
              </a:rPr>
              <a:t>xml</a:t>
            </a:r>
            <a:r>
              <a:rPr lang="en-CA" dirty="0" smtClean="0"/>
              <a:t>"</a:t>
            </a:r>
            <a:endParaRPr lang="en-CA" dirty="0" smtClean="0">
              <a:latin typeface="Consolas" pitchFamily="49" charset="0"/>
              <a:cs typeface="Consolas" pitchFamily="49" charset="0"/>
            </a:endParaRPr>
          </a:p>
          <a:p>
            <a:pPr lvl="1"/>
            <a:endParaRPr lang="en-CA" dirty="0" smtClean="0"/>
          </a:p>
          <a:p>
            <a:pPr lvl="1"/>
            <a:endParaRPr lang="en-CA" dirty="0" smtClean="0"/>
          </a:p>
          <a:p>
            <a:pPr lvl="1"/>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54</a:t>
            </a:fld>
            <a:endParaRPr lang="en-US"/>
          </a:p>
        </p:txBody>
      </p:sp>
      <p:sp>
        <p:nvSpPr>
          <p:cNvPr id="5" name="Rectangle 2"/>
          <p:cNvSpPr>
            <a:spLocks noChangeArrowheads="1"/>
          </p:cNvSpPr>
          <p:nvPr/>
        </p:nvSpPr>
        <p:spPr bwMode="auto">
          <a:xfrm>
            <a:off x="683568" y="3717032"/>
            <a:ext cx="8136904" cy="2669033"/>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3"/>
          <p:cNvSpPr>
            <a:spLocks noChangeArrowheads="1"/>
          </p:cNvSpPr>
          <p:nvPr/>
        </p:nvSpPr>
        <p:spPr bwMode="auto">
          <a:xfrm>
            <a:off x="683568" y="3717031"/>
            <a:ext cx="8136904" cy="2924520"/>
          </a:xfrm>
          <a:prstGeom prst="rect">
            <a:avLst/>
          </a:prstGeom>
          <a:noFill/>
          <a:ln w="9525">
            <a:noFill/>
            <a:miter lim="800000"/>
            <a:headEnd/>
            <a:tailEnd/>
          </a:ln>
          <a:effectLst/>
        </p:spPr>
        <p:txBody>
          <a:bodyPr wrap="square" lIns="92075" tIns="46038" rIns="92075" bIns="46038">
            <a:spAutoFit/>
          </a:bodyPr>
          <a:lstStyle/>
          <a:p>
            <a:r>
              <a:rPr lang="en-US" sz="2000" dirty="0" err="1" smtClean="0">
                <a:latin typeface="Consolas" pitchFamily="49" charset="0"/>
              </a:rPr>
              <a:t>var</a:t>
            </a:r>
            <a:r>
              <a:rPr lang="en-US" sz="2000" dirty="0" smtClean="0">
                <a:latin typeface="Consolas" pitchFamily="49" charset="0"/>
              </a:rPr>
              <a:t> a = "cherry";</a:t>
            </a:r>
          </a:p>
          <a:p>
            <a:r>
              <a:rPr lang="en-US" sz="2000" dirty="0" err="1" smtClean="0">
                <a:latin typeface="Consolas" pitchFamily="49" charset="0"/>
              </a:rPr>
              <a:t>var</a:t>
            </a:r>
            <a:r>
              <a:rPr lang="en-US" sz="2000" dirty="0" smtClean="0">
                <a:latin typeface="Consolas" pitchFamily="49" charset="0"/>
              </a:rPr>
              <a:t> </a:t>
            </a:r>
            <a:r>
              <a:rPr lang="en-US" sz="2000" dirty="0" err="1" smtClean="0">
                <a:latin typeface="Consolas" pitchFamily="49" charset="0"/>
              </a:rPr>
              <a:t>a_type</a:t>
            </a:r>
            <a:r>
              <a:rPr lang="en-US" sz="2000" dirty="0" smtClean="0">
                <a:latin typeface="Consolas" pitchFamily="49" charset="0"/>
              </a:rPr>
              <a:t> = </a:t>
            </a:r>
            <a:r>
              <a:rPr lang="en-US" sz="2000" dirty="0" err="1" smtClean="0">
                <a:latin typeface="Consolas" pitchFamily="49" charset="0"/>
              </a:rPr>
              <a:t>typeof</a:t>
            </a:r>
            <a:r>
              <a:rPr lang="en-US" sz="2000" dirty="0" smtClean="0">
                <a:latin typeface="Consolas" pitchFamily="49" charset="0"/>
              </a:rPr>
              <a:t>(a);  // </a:t>
            </a:r>
            <a:r>
              <a:rPr lang="en-US" sz="2000" dirty="0" err="1" smtClean="0">
                <a:latin typeface="Consolas" pitchFamily="49" charset="0"/>
              </a:rPr>
              <a:t>a_type</a:t>
            </a:r>
            <a:r>
              <a:rPr lang="en-US" sz="2000" dirty="0" smtClean="0">
                <a:latin typeface="Consolas" pitchFamily="49" charset="0"/>
              </a:rPr>
              <a:t> </a:t>
            </a:r>
            <a:r>
              <a:rPr lang="en-US" sz="2000" dirty="0" smtClean="0">
                <a:latin typeface="+mn-lt"/>
              </a:rPr>
              <a:t>is</a:t>
            </a:r>
            <a:r>
              <a:rPr lang="en-US" sz="2000" dirty="0" smtClean="0">
                <a:latin typeface="Consolas" pitchFamily="49" charset="0"/>
              </a:rPr>
              <a:t> "string"</a:t>
            </a:r>
          </a:p>
          <a:p>
            <a:r>
              <a:rPr lang="en-US" sz="2000" dirty="0" err="1" smtClean="0">
                <a:latin typeface="Consolas" pitchFamily="49" charset="0"/>
              </a:rPr>
              <a:t>var</a:t>
            </a:r>
            <a:r>
              <a:rPr lang="en-US" sz="2000" dirty="0" smtClean="0">
                <a:latin typeface="Consolas" pitchFamily="49" charset="0"/>
              </a:rPr>
              <a:t> b = 3.14;</a:t>
            </a:r>
            <a:br>
              <a:rPr lang="en-US" sz="2000" dirty="0" smtClean="0">
                <a:latin typeface="Consolas" pitchFamily="49" charset="0"/>
              </a:rPr>
            </a:br>
            <a:r>
              <a:rPr lang="en-US" sz="2000" dirty="0" err="1" smtClean="0">
                <a:latin typeface="Consolas" pitchFamily="49" charset="0"/>
              </a:rPr>
              <a:t>var</a:t>
            </a:r>
            <a:r>
              <a:rPr lang="en-US" sz="2000" dirty="0" smtClean="0">
                <a:latin typeface="Consolas" pitchFamily="49" charset="0"/>
              </a:rPr>
              <a:t> </a:t>
            </a:r>
            <a:r>
              <a:rPr lang="en-US" sz="2000" dirty="0" err="1" smtClean="0">
                <a:latin typeface="Consolas" pitchFamily="49" charset="0"/>
              </a:rPr>
              <a:t>b_type</a:t>
            </a:r>
            <a:r>
              <a:rPr lang="en-US" sz="2000" dirty="0" smtClean="0">
                <a:latin typeface="Consolas" pitchFamily="49" charset="0"/>
              </a:rPr>
              <a:t> = </a:t>
            </a:r>
            <a:r>
              <a:rPr lang="en-US" sz="2000" dirty="0" err="1" smtClean="0">
                <a:latin typeface="Consolas" pitchFamily="49" charset="0"/>
              </a:rPr>
              <a:t>typeof</a:t>
            </a:r>
            <a:r>
              <a:rPr lang="en-US" sz="2000" dirty="0" smtClean="0">
                <a:latin typeface="Consolas" pitchFamily="49" charset="0"/>
              </a:rPr>
              <a:t>(b);  // </a:t>
            </a:r>
            <a:r>
              <a:rPr lang="en-US" sz="2000" dirty="0" err="1" smtClean="0">
                <a:latin typeface="Consolas" pitchFamily="49" charset="0"/>
              </a:rPr>
              <a:t>b_type</a:t>
            </a:r>
            <a:r>
              <a:rPr lang="en-US" sz="2000" dirty="0" smtClean="0">
                <a:latin typeface="Consolas" pitchFamily="49" charset="0"/>
              </a:rPr>
              <a:t> </a:t>
            </a:r>
            <a:r>
              <a:rPr lang="en-US" sz="2000" dirty="0" smtClean="0">
                <a:latin typeface="+mn-lt"/>
              </a:rPr>
              <a:t>is</a:t>
            </a:r>
            <a:r>
              <a:rPr lang="en-US" sz="2000" dirty="0" smtClean="0">
                <a:latin typeface="Consolas" pitchFamily="49" charset="0"/>
              </a:rPr>
              <a:t> "number"</a:t>
            </a:r>
          </a:p>
          <a:p>
            <a:r>
              <a:rPr lang="en-US" sz="2000" dirty="0" err="1" smtClean="0">
                <a:latin typeface="Consolas" pitchFamily="49" charset="0"/>
              </a:rPr>
              <a:t>var</a:t>
            </a:r>
            <a:r>
              <a:rPr lang="en-US" sz="2000" dirty="0" smtClean="0">
                <a:latin typeface="Consolas" pitchFamily="49" charset="0"/>
              </a:rPr>
              <a:t> c;</a:t>
            </a:r>
          </a:p>
          <a:p>
            <a:r>
              <a:rPr lang="en-US" sz="2000" dirty="0" err="1" smtClean="0">
                <a:latin typeface="Consolas" pitchFamily="49" charset="0"/>
              </a:rPr>
              <a:t>var</a:t>
            </a:r>
            <a:r>
              <a:rPr lang="en-US" sz="2000" dirty="0" smtClean="0">
                <a:latin typeface="Consolas" pitchFamily="49" charset="0"/>
              </a:rPr>
              <a:t> </a:t>
            </a:r>
            <a:r>
              <a:rPr lang="en-US" sz="2000" dirty="0" err="1" smtClean="0">
                <a:latin typeface="Consolas" pitchFamily="49" charset="0"/>
              </a:rPr>
              <a:t>c_type</a:t>
            </a:r>
            <a:r>
              <a:rPr lang="en-US" sz="2000" dirty="0" smtClean="0">
                <a:latin typeface="Consolas" pitchFamily="49" charset="0"/>
              </a:rPr>
              <a:t> = </a:t>
            </a:r>
            <a:r>
              <a:rPr lang="en-US" sz="2000" dirty="0" err="1" smtClean="0">
                <a:latin typeface="Consolas" pitchFamily="49" charset="0"/>
              </a:rPr>
              <a:t>typeof</a:t>
            </a:r>
            <a:r>
              <a:rPr lang="en-US" sz="2000" dirty="0" smtClean="0">
                <a:latin typeface="Consolas" pitchFamily="49" charset="0"/>
              </a:rPr>
              <a:t> c;   // </a:t>
            </a:r>
            <a:r>
              <a:rPr lang="en-US" sz="2000" dirty="0" err="1" smtClean="0">
                <a:latin typeface="Consolas" pitchFamily="49" charset="0"/>
              </a:rPr>
              <a:t>c_type</a:t>
            </a:r>
            <a:r>
              <a:rPr lang="en-US" sz="2000" dirty="0" smtClean="0">
                <a:latin typeface="Consolas" pitchFamily="49" charset="0"/>
              </a:rPr>
              <a:t> </a:t>
            </a:r>
            <a:r>
              <a:rPr lang="en-US" sz="2000" dirty="0" smtClean="0">
                <a:latin typeface="+mn-lt"/>
              </a:rPr>
              <a:t>is</a:t>
            </a:r>
            <a:r>
              <a:rPr lang="en-US" sz="2000" dirty="0" smtClean="0">
                <a:latin typeface="Consolas" pitchFamily="49" charset="0"/>
              </a:rPr>
              <a:t> undefined</a:t>
            </a:r>
          </a:p>
          <a:p>
            <a:r>
              <a:rPr lang="en-US" sz="2000" dirty="0" err="1" smtClean="0">
                <a:latin typeface="Consolas" pitchFamily="49" charset="0"/>
              </a:rPr>
              <a:t>var</a:t>
            </a:r>
            <a:r>
              <a:rPr lang="en-US" sz="2000" dirty="0" smtClean="0">
                <a:latin typeface="Consolas" pitchFamily="49" charset="0"/>
              </a:rPr>
              <a:t> d = null;</a:t>
            </a:r>
          </a:p>
          <a:p>
            <a:r>
              <a:rPr lang="en-US" sz="2000" dirty="0" err="1" smtClean="0">
                <a:latin typeface="Consolas" pitchFamily="49" charset="0"/>
              </a:rPr>
              <a:t>var</a:t>
            </a:r>
            <a:r>
              <a:rPr lang="en-US" sz="2000" dirty="0" smtClean="0">
                <a:latin typeface="Consolas" pitchFamily="49" charset="0"/>
              </a:rPr>
              <a:t> </a:t>
            </a:r>
            <a:r>
              <a:rPr lang="en-US" sz="2000" dirty="0" err="1" smtClean="0">
                <a:latin typeface="Consolas" pitchFamily="49" charset="0"/>
              </a:rPr>
              <a:t>d_type</a:t>
            </a:r>
            <a:r>
              <a:rPr lang="en-US" sz="2000" dirty="0" smtClean="0">
                <a:latin typeface="Consolas" pitchFamily="49" charset="0"/>
              </a:rPr>
              <a:t> = </a:t>
            </a:r>
            <a:r>
              <a:rPr lang="en-US" sz="2000" dirty="0" err="1" smtClean="0">
                <a:latin typeface="Consolas" pitchFamily="49" charset="0"/>
              </a:rPr>
              <a:t>typeof</a:t>
            </a:r>
            <a:r>
              <a:rPr lang="en-US" sz="2000" dirty="0" smtClean="0">
                <a:latin typeface="Consolas" pitchFamily="49" charset="0"/>
              </a:rPr>
              <a:t> d;   // </a:t>
            </a:r>
            <a:r>
              <a:rPr lang="en-US" sz="2000" dirty="0" err="1" smtClean="0">
                <a:latin typeface="Consolas" pitchFamily="49" charset="0"/>
              </a:rPr>
              <a:t>d_type</a:t>
            </a:r>
            <a:r>
              <a:rPr lang="en-US" sz="2000" dirty="0" smtClean="0">
                <a:latin typeface="Consolas" pitchFamily="49" charset="0"/>
              </a:rPr>
              <a:t> is "object"</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endParaRPr lang="en-US" dirty="0">
              <a:latin typeface="Consolas" pitchFamily="49"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405880" y="1801416"/>
            <a:ext cx="7848872" cy="460851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dynamic typing</a:t>
            </a:r>
            <a:endParaRPr lang="en-CA" dirty="0"/>
          </a:p>
        </p:txBody>
      </p:sp>
      <p:sp>
        <p:nvSpPr>
          <p:cNvPr id="3" name="Content Placeholder 2"/>
          <p:cNvSpPr>
            <a:spLocks noGrp="1"/>
          </p:cNvSpPr>
          <p:nvPr>
            <p:ph idx="1"/>
          </p:nvPr>
        </p:nvSpPr>
        <p:spPr>
          <a:xfrm>
            <a:off x="467544" y="1772816"/>
            <a:ext cx="8229600" cy="4525963"/>
          </a:xfrm>
        </p:spPr>
        <p:txBody>
          <a:bodyPr>
            <a:normAutofit lnSpcReduction="10000"/>
          </a:bodyPr>
          <a:lstStyle/>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a = 99;</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b = "Ninety nine";</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c = 100 + 100;  // c </a:t>
            </a:r>
            <a:r>
              <a:rPr lang="en-US" dirty="0" smtClean="0">
                <a:solidFill>
                  <a:schemeClr val="bg1"/>
                </a:solidFill>
                <a:cs typeface="Consolas" pitchFamily="49" charset="0"/>
              </a:rPr>
              <a:t>is 200</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d = ( a &lt; 100 );  // d </a:t>
            </a:r>
            <a:r>
              <a:rPr lang="en-US" dirty="0" smtClean="0">
                <a:solidFill>
                  <a:schemeClr val="bg1"/>
                </a:solidFill>
                <a:cs typeface="Consolas" pitchFamily="49" charset="0"/>
              </a:rPr>
              <a:t>is true</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e = d &amp;&amp; (c &gt; 100); // e </a:t>
            </a:r>
            <a:r>
              <a:rPr lang="en-US" dirty="0" smtClean="0">
                <a:solidFill>
                  <a:schemeClr val="bg1"/>
                </a:solidFill>
                <a:cs typeface="Consolas" pitchFamily="49" charset="0"/>
              </a:rPr>
              <a:t>is true</a:t>
            </a:r>
          </a:p>
          <a:p>
            <a:pPr>
              <a:buNone/>
            </a:pPr>
            <a:r>
              <a:rPr lang="en-US" dirty="0" smtClean="0">
                <a:solidFill>
                  <a:schemeClr val="bg1"/>
                </a:solidFill>
                <a:latin typeface="Consolas" pitchFamily="49" charset="0"/>
                <a:cs typeface="Consolas" pitchFamily="49" charset="0"/>
              </a:rPr>
              <a:t>a = e;    // a </a:t>
            </a:r>
            <a:r>
              <a:rPr lang="en-US" dirty="0" smtClean="0">
                <a:solidFill>
                  <a:schemeClr val="bg1"/>
                </a:solidFill>
                <a:cs typeface="Consolas" pitchFamily="49" charset="0"/>
              </a:rPr>
              <a:t>is true</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f = “100” + 10; // </a:t>
            </a:r>
            <a:r>
              <a:rPr lang="en-US" dirty="0" smtClean="0">
                <a:solidFill>
                  <a:schemeClr val="bg1"/>
                </a:solidFill>
                <a:cs typeface="Consolas" pitchFamily="49" charset="0"/>
              </a:rPr>
              <a:t>f is 10010</a:t>
            </a:r>
          </a:p>
          <a:p>
            <a:pPr>
              <a:buNone/>
            </a:pPr>
            <a:r>
              <a:rPr lang="en-US" dirty="0" err="1" smtClean="0">
                <a:solidFill>
                  <a:schemeClr val="bg1"/>
                </a:solidFill>
                <a:latin typeface="Consolas" pitchFamily="49" charset="0"/>
                <a:cs typeface="Consolas" pitchFamily="49" charset="0"/>
              </a:rPr>
              <a:t>var</a:t>
            </a:r>
            <a:r>
              <a:rPr lang="en-US" dirty="0" smtClean="0">
                <a:solidFill>
                  <a:schemeClr val="bg1"/>
                </a:solidFill>
                <a:latin typeface="Consolas" pitchFamily="49" charset="0"/>
                <a:cs typeface="Consolas" pitchFamily="49" charset="0"/>
              </a:rPr>
              <a:t> g = “100” – 10; // </a:t>
            </a:r>
            <a:r>
              <a:rPr lang="en-US" dirty="0" smtClean="0">
                <a:solidFill>
                  <a:schemeClr val="bg1"/>
                </a:solidFill>
                <a:cs typeface="Consolas" pitchFamily="49" charset="0"/>
              </a:rPr>
              <a:t>g is 90</a:t>
            </a:r>
            <a:r>
              <a:rPr lang="en-US" dirty="0" smtClean="0">
                <a:solidFill>
                  <a:schemeClr val="bg1"/>
                </a:solidFill>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06B5975B-265B-4329-BBA9-397B0FF963AC}" type="slidenum">
              <a:rPr lang="en-US" smtClean="0"/>
              <a:pPr/>
              <a:t>55</a:t>
            </a:fld>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463550" y="4005064"/>
            <a:ext cx="8140898" cy="208823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2" name="Title 1"/>
          <p:cNvSpPr>
            <a:spLocks noGrp="1"/>
          </p:cNvSpPr>
          <p:nvPr>
            <p:ph type="title"/>
          </p:nvPr>
        </p:nvSpPr>
        <p:spPr/>
        <p:txBody>
          <a:bodyPr/>
          <a:lstStyle/>
          <a:p>
            <a:r>
              <a:rPr lang="en-US" dirty="0" smtClean="0"/>
              <a:t>JavaScript – weak typing</a:t>
            </a:r>
            <a:endParaRPr lang="en-CA" dirty="0"/>
          </a:p>
        </p:txBody>
      </p:sp>
      <p:sp>
        <p:nvSpPr>
          <p:cNvPr id="3" name="Content Placeholder 2"/>
          <p:cNvSpPr>
            <a:spLocks noGrp="1"/>
          </p:cNvSpPr>
          <p:nvPr>
            <p:ph idx="1"/>
          </p:nvPr>
        </p:nvSpPr>
        <p:spPr>
          <a:xfrm>
            <a:off x="457200" y="1268760"/>
            <a:ext cx="8229600" cy="4857403"/>
          </a:xfrm>
        </p:spPr>
        <p:txBody>
          <a:bodyPr>
            <a:normAutofit lnSpcReduction="10000"/>
          </a:bodyPr>
          <a:lstStyle/>
          <a:p>
            <a:r>
              <a:rPr lang="en-US" dirty="0" smtClean="0"/>
              <a:t>JavaScript is also weakly typed</a:t>
            </a:r>
          </a:p>
          <a:p>
            <a:pPr lvl="1"/>
            <a:r>
              <a:rPr lang="en-US" dirty="0" smtClean="0"/>
              <a:t>no restrictions on use of operators (such as the plus sign) involving values of different data types</a:t>
            </a:r>
          </a:p>
          <a:p>
            <a:r>
              <a:rPr lang="en-US" dirty="0" smtClean="0"/>
              <a:t>JavaScript rule: when you use + with a number and a string in any order you get a string result</a:t>
            </a:r>
            <a:br>
              <a:rPr lang="en-US" dirty="0" smtClean="0"/>
            </a:br>
            <a:endParaRPr lang="en-US" dirty="0" smtClean="0"/>
          </a:p>
          <a:p>
            <a:pPr>
              <a:buNone/>
            </a:pPr>
            <a:r>
              <a:rPr lang="en-US" sz="2600" dirty="0" err="1" smtClean="0">
                <a:solidFill>
                  <a:schemeClr val="bg1"/>
                </a:solidFill>
                <a:latin typeface="Consolas" pitchFamily="49" charset="0"/>
                <a:cs typeface="Consolas" pitchFamily="49" charset="0"/>
              </a:rPr>
              <a:t>var</a:t>
            </a:r>
            <a:r>
              <a:rPr lang="en-US" sz="2600" dirty="0" smtClean="0">
                <a:solidFill>
                  <a:schemeClr val="bg1"/>
                </a:solidFill>
                <a:latin typeface="Consolas" pitchFamily="49" charset="0"/>
                <a:cs typeface="Consolas" pitchFamily="49" charset="0"/>
              </a:rPr>
              <a:t> a = 100;</a:t>
            </a:r>
          </a:p>
          <a:p>
            <a:pPr>
              <a:buNone/>
            </a:pPr>
            <a:r>
              <a:rPr lang="en-US" sz="2600" dirty="0" err="1" smtClean="0">
                <a:solidFill>
                  <a:schemeClr val="bg1"/>
                </a:solidFill>
                <a:latin typeface="Consolas" pitchFamily="49" charset="0"/>
                <a:cs typeface="Consolas" pitchFamily="49" charset="0"/>
              </a:rPr>
              <a:t>var</a:t>
            </a:r>
            <a:r>
              <a:rPr lang="en-US" sz="2600" dirty="0" smtClean="0">
                <a:solidFill>
                  <a:schemeClr val="bg1"/>
                </a:solidFill>
                <a:latin typeface="Consolas" pitchFamily="49" charset="0"/>
                <a:cs typeface="Consolas" pitchFamily="49" charset="0"/>
              </a:rPr>
              <a:t> b = "+100";</a:t>
            </a:r>
          </a:p>
          <a:p>
            <a:pPr>
              <a:buNone/>
            </a:pPr>
            <a:r>
              <a:rPr lang="en-US" sz="2600" dirty="0" err="1" smtClean="0">
                <a:solidFill>
                  <a:schemeClr val="bg1"/>
                </a:solidFill>
                <a:latin typeface="Consolas" pitchFamily="49" charset="0"/>
                <a:cs typeface="Consolas" pitchFamily="49" charset="0"/>
              </a:rPr>
              <a:t>var</a:t>
            </a:r>
            <a:r>
              <a:rPr lang="en-US" sz="2600" dirty="0" smtClean="0">
                <a:solidFill>
                  <a:schemeClr val="bg1"/>
                </a:solidFill>
                <a:latin typeface="Consolas" pitchFamily="49" charset="0"/>
                <a:cs typeface="Consolas" pitchFamily="49" charset="0"/>
              </a:rPr>
              <a:t> sum = a + b;   </a:t>
            </a:r>
            <a:r>
              <a:rPr lang="en-US" sz="2600" dirty="0" smtClean="0">
                <a:solidFill>
                  <a:schemeClr val="bg1"/>
                </a:solidFill>
              </a:rPr>
              <a:t>// sum is "100+100" not 200</a:t>
            </a:r>
            <a:endParaRPr lang="en-US" dirty="0" smtClean="0">
              <a:solidFill>
                <a:schemeClr val="bg1"/>
              </a:solidFill>
            </a:endParaRPr>
          </a:p>
          <a:p>
            <a:pPr>
              <a:buNone/>
            </a:pPr>
            <a:r>
              <a:rPr lang="en-US" sz="2600" dirty="0" smtClean="0">
                <a:solidFill>
                  <a:schemeClr val="bg1"/>
                </a:solidFill>
                <a:latin typeface="Consolas" pitchFamily="49" charset="0"/>
                <a:cs typeface="Consolas" pitchFamily="49" charset="0"/>
              </a:rPr>
              <a:t>sum = </a:t>
            </a:r>
            <a:r>
              <a:rPr lang="en-US" sz="2600" dirty="0" err="1" smtClean="0">
                <a:solidFill>
                  <a:schemeClr val="bg1"/>
                </a:solidFill>
                <a:latin typeface="Consolas" pitchFamily="49" charset="0"/>
                <a:cs typeface="Consolas" pitchFamily="49" charset="0"/>
              </a:rPr>
              <a:t>parseInt</a:t>
            </a:r>
            <a:r>
              <a:rPr lang="en-US" sz="2600" dirty="0" smtClean="0">
                <a:solidFill>
                  <a:schemeClr val="bg1"/>
                </a:solidFill>
                <a:latin typeface="Consolas" pitchFamily="49" charset="0"/>
                <a:cs typeface="Consolas" pitchFamily="49" charset="0"/>
              </a:rPr>
              <a:t>(a) + </a:t>
            </a:r>
            <a:r>
              <a:rPr lang="en-US" sz="2600" dirty="0" err="1" smtClean="0">
                <a:solidFill>
                  <a:schemeClr val="bg1"/>
                </a:solidFill>
                <a:latin typeface="Consolas" pitchFamily="49" charset="0"/>
                <a:cs typeface="Consolas" pitchFamily="49" charset="0"/>
              </a:rPr>
              <a:t>parseInt</a:t>
            </a:r>
            <a:r>
              <a:rPr lang="en-US" sz="2600" dirty="0" smtClean="0">
                <a:solidFill>
                  <a:schemeClr val="bg1"/>
                </a:solidFill>
                <a:latin typeface="Consolas" pitchFamily="49" charset="0"/>
                <a:cs typeface="Consolas" pitchFamily="49" charset="0"/>
              </a:rPr>
              <a:t>(b);  </a:t>
            </a:r>
            <a:r>
              <a:rPr lang="en-US" sz="2600" dirty="0" smtClean="0">
                <a:solidFill>
                  <a:schemeClr val="bg1"/>
                </a:solidFill>
              </a:rPr>
              <a:t>// sum is 200</a:t>
            </a:r>
            <a:endParaRPr lang="en-CA" dirty="0" smtClean="0">
              <a:solidFill>
                <a:schemeClr val="bg1"/>
              </a:solidFill>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56</a:t>
            </a:fld>
            <a:endParaRPr 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noFill/>
          <a:ln/>
        </p:spPr>
        <p:txBody>
          <a:bodyPr/>
          <a:lstStyle/>
          <a:p>
            <a:r>
              <a:rPr lang="en-US" dirty="0"/>
              <a:t>JavaScript - </a:t>
            </a:r>
            <a:r>
              <a:rPr lang="en-US" dirty="0" smtClean="0"/>
              <a:t>casting</a:t>
            </a:r>
            <a:endParaRPr lang="en-US" dirty="0"/>
          </a:p>
        </p:txBody>
      </p:sp>
      <p:sp>
        <p:nvSpPr>
          <p:cNvPr id="65539" name="Rectangle 3"/>
          <p:cNvSpPr>
            <a:spLocks noGrp="1" noChangeArrowheads="1"/>
          </p:cNvSpPr>
          <p:nvPr>
            <p:ph idx="1"/>
          </p:nvPr>
        </p:nvSpPr>
        <p:spPr>
          <a:xfrm>
            <a:off x="457200" y="1196752"/>
            <a:ext cx="8229600" cy="5112568"/>
          </a:xfrm>
          <a:noFill/>
          <a:ln/>
        </p:spPr>
        <p:txBody>
          <a:bodyPr>
            <a:normAutofit fontScale="92500" lnSpcReduction="20000"/>
          </a:bodyPr>
          <a:lstStyle/>
          <a:p>
            <a:r>
              <a:rPr lang="en-US" dirty="0" smtClean="0"/>
              <a:t>JavaScript data type examples</a:t>
            </a:r>
            <a:endParaRPr lang="en-US" dirty="0"/>
          </a:p>
          <a:p>
            <a:pPr lvl="1"/>
            <a:r>
              <a:rPr lang="en-US" dirty="0" smtClean="0">
                <a:latin typeface="Consolas" pitchFamily="49" charset="0"/>
              </a:rPr>
              <a:t>"Count </a:t>
            </a:r>
            <a:r>
              <a:rPr lang="en-US" dirty="0">
                <a:latin typeface="Consolas" pitchFamily="49" charset="0"/>
              </a:rPr>
              <a:t>to </a:t>
            </a:r>
            <a:r>
              <a:rPr lang="en-US" dirty="0" smtClean="0">
                <a:latin typeface="Consolas" pitchFamily="49" charset="0"/>
              </a:rPr>
              <a:t>" </a:t>
            </a:r>
            <a:r>
              <a:rPr lang="en-US" dirty="0">
                <a:latin typeface="Consolas" pitchFamily="49" charset="0"/>
              </a:rPr>
              <a:t>+ 10 </a:t>
            </a:r>
            <a:r>
              <a:rPr lang="en-US" dirty="0" smtClean="0"/>
              <a:t>is  </a:t>
            </a:r>
            <a:r>
              <a:rPr lang="en-US" dirty="0" smtClean="0">
                <a:latin typeface="Consolas" pitchFamily="49" charset="0"/>
              </a:rPr>
              <a:t>"Count </a:t>
            </a:r>
            <a:r>
              <a:rPr lang="en-US" dirty="0">
                <a:latin typeface="Consolas" pitchFamily="49" charset="0"/>
              </a:rPr>
              <a:t>to </a:t>
            </a:r>
            <a:r>
              <a:rPr lang="en-US" dirty="0" smtClean="0">
                <a:latin typeface="Consolas" pitchFamily="49" charset="0"/>
              </a:rPr>
              <a:t>10"</a:t>
            </a:r>
            <a:endParaRPr lang="en-US" dirty="0">
              <a:latin typeface="Consolas" pitchFamily="49" charset="0"/>
            </a:endParaRPr>
          </a:p>
          <a:p>
            <a:pPr lvl="1"/>
            <a:r>
              <a:rPr lang="en-US" dirty="0" smtClean="0">
                <a:latin typeface="Consolas" pitchFamily="49" charset="0"/>
              </a:rPr>
              <a:t> and  2.5 </a:t>
            </a:r>
            <a:r>
              <a:rPr lang="en-US" dirty="0">
                <a:latin typeface="Consolas" pitchFamily="49" charset="0"/>
              </a:rPr>
              <a:t>+ </a:t>
            </a:r>
            <a:r>
              <a:rPr lang="en-US" dirty="0" smtClean="0">
                <a:latin typeface="Consolas" pitchFamily="49" charset="0"/>
              </a:rPr>
              <a:t>"10" </a:t>
            </a:r>
            <a:r>
              <a:rPr lang="en-US" dirty="0" smtClean="0"/>
              <a:t>is</a:t>
            </a:r>
            <a:r>
              <a:rPr lang="en-US" dirty="0" smtClean="0">
                <a:latin typeface="Consolas" pitchFamily="49" charset="0"/>
              </a:rPr>
              <a:t> "2.510"</a:t>
            </a:r>
            <a:endParaRPr lang="en-US" dirty="0">
              <a:latin typeface="Consolas" pitchFamily="49" charset="0"/>
            </a:endParaRPr>
          </a:p>
          <a:p>
            <a:r>
              <a:rPr lang="en-US" dirty="0" err="1" smtClean="0">
                <a:latin typeface="Consolas" pitchFamily="49" charset="0"/>
              </a:rPr>
              <a:t>parseInt</a:t>
            </a:r>
            <a:r>
              <a:rPr lang="en-US" dirty="0">
                <a:latin typeface="Consolas" pitchFamily="49" charset="0"/>
              </a:rPr>
              <a:t>() </a:t>
            </a:r>
            <a:r>
              <a:rPr lang="en-US" dirty="0"/>
              <a:t>and </a:t>
            </a:r>
            <a:r>
              <a:rPr lang="en-US" dirty="0" err="1">
                <a:latin typeface="Consolas" pitchFamily="49" charset="0"/>
              </a:rPr>
              <a:t>parseFloat</a:t>
            </a:r>
            <a:r>
              <a:rPr lang="en-US" dirty="0">
                <a:latin typeface="Consolas" pitchFamily="49" charset="0"/>
              </a:rPr>
              <a:t>() </a:t>
            </a:r>
            <a:r>
              <a:rPr lang="en-US" dirty="0" smtClean="0"/>
              <a:t>JavaScript functions cast values to a new type :</a:t>
            </a:r>
            <a:endParaRPr lang="en-US" dirty="0"/>
          </a:p>
          <a:p>
            <a:pPr lvl="1"/>
            <a:r>
              <a:rPr lang="en-US" dirty="0" err="1">
                <a:latin typeface="Consolas" pitchFamily="49" charset="0"/>
              </a:rPr>
              <a:t>parseInt</a:t>
            </a:r>
            <a:r>
              <a:rPr lang="en-US" dirty="0">
                <a:latin typeface="Consolas" pitchFamily="49" charset="0"/>
              </a:rPr>
              <a:t>( </a:t>
            </a:r>
            <a:r>
              <a:rPr lang="en-US" dirty="0" smtClean="0">
                <a:latin typeface="Consolas" pitchFamily="49" charset="0"/>
              </a:rPr>
              <a:t>"12" ) </a:t>
            </a:r>
            <a:r>
              <a:rPr lang="en-US" dirty="0"/>
              <a:t>returns the integer 12</a:t>
            </a:r>
          </a:p>
          <a:p>
            <a:pPr lvl="1"/>
            <a:r>
              <a:rPr lang="en-US" dirty="0" err="1">
                <a:latin typeface="Consolas" pitchFamily="49" charset="0"/>
              </a:rPr>
              <a:t>parseFloat</a:t>
            </a:r>
            <a:r>
              <a:rPr lang="en-US" dirty="0">
                <a:latin typeface="Consolas" pitchFamily="49" charset="0"/>
              </a:rPr>
              <a:t>( </a:t>
            </a:r>
            <a:r>
              <a:rPr lang="en-US" dirty="0" smtClean="0">
                <a:latin typeface="Consolas" pitchFamily="49" charset="0"/>
              </a:rPr>
              <a:t>"33.23" </a:t>
            </a:r>
            <a:r>
              <a:rPr lang="en-US" dirty="0">
                <a:latin typeface="Consolas" pitchFamily="49" charset="0"/>
              </a:rPr>
              <a:t>) </a:t>
            </a:r>
            <a:r>
              <a:rPr lang="en-US" dirty="0"/>
              <a:t>returns </a:t>
            </a:r>
            <a:r>
              <a:rPr lang="en-US" dirty="0" smtClean="0"/>
              <a:t> 33.23</a:t>
            </a:r>
          </a:p>
          <a:p>
            <a:pPr lvl="1"/>
            <a:r>
              <a:rPr lang="en-US" dirty="0" err="1" smtClean="0">
                <a:latin typeface="Consolas" pitchFamily="49" charset="0"/>
                <a:cs typeface="Consolas" pitchFamily="49" charset="0"/>
              </a:rPr>
              <a:t>parseInt</a:t>
            </a:r>
            <a:r>
              <a:rPr lang="en-US" dirty="0" smtClean="0">
                <a:latin typeface="Consolas" pitchFamily="49" charset="0"/>
                <a:cs typeface="Consolas" pitchFamily="49" charset="0"/>
              </a:rPr>
              <a:t>( "23.66") </a:t>
            </a:r>
            <a:r>
              <a:rPr lang="en-US" dirty="0" smtClean="0"/>
              <a:t>returns 23</a:t>
            </a:r>
          </a:p>
          <a:p>
            <a:pPr lvl="1"/>
            <a:r>
              <a:rPr lang="en-US" dirty="0" err="1" smtClean="0">
                <a:latin typeface="Consolas" pitchFamily="49" charset="0"/>
                <a:cs typeface="Consolas" pitchFamily="49" charset="0"/>
              </a:rPr>
              <a:t>parseInt</a:t>
            </a:r>
            <a:r>
              <a:rPr lang="en-US" dirty="0" smtClean="0">
                <a:latin typeface="Consolas" pitchFamily="49" charset="0"/>
                <a:cs typeface="Consolas" pitchFamily="49" charset="0"/>
              </a:rPr>
              <a:t>( undefined ) </a:t>
            </a:r>
            <a:r>
              <a:rPr lang="en-US" dirty="0" smtClean="0">
                <a:cs typeface="Consolas" pitchFamily="49" charset="0"/>
              </a:rPr>
              <a:t>and</a:t>
            </a:r>
            <a:r>
              <a:rPr lang="en-US" dirty="0" smtClean="0">
                <a:latin typeface="Consolas" pitchFamily="49" charset="0"/>
                <a:cs typeface="Consolas" pitchFamily="49" charset="0"/>
              </a:rPr>
              <a:t> </a:t>
            </a:r>
            <a:r>
              <a:rPr lang="en-US" dirty="0" err="1" smtClean="0">
                <a:latin typeface="Consolas" pitchFamily="49" charset="0"/>
                <a:cs typeface="Consolas" pitchFamily="49" charset="0"/>
              </a:rPr>
              <a:t>parseInt</a:t>
            </a:r>
            <a:r>
              <a:rPr lang="en-US" dirty="0" smtClean="0">
                <a:latin typeface="Consolas" pitchFamily="49" charset="0"/>
                <a:cs typeface="Consolas" pitchFamily="49" charset="0"/>
              </a:rPr>
              <a:t>(null) </a:t>
            </a:r>
            <a:r>
              <a:rPr lang="en-US" dirty="0" smtClean="0"/>
              <a:t>returns </a:t>
            </a:r>
            <a:r>
              <a:rPr lang="en-US" dirty="0" err="1" smtClean="0">
                <a:latin typeface="Consolas" pitchFamily="49" charset="0"/>
                <a:cs typeface="Consolas" pitchFamily="49" charset="0"/>
              </a:rPr>
              <a:t>NaN</a:t>
            </a:r>
            <a:r>
              <a:rPr lang="en-US" dirty="0" smtClean="0">
                <a:latin typeface="Consolas" pitchFamily="49" charset="0"/>
                <a:cs typeface="Consolas" pitchFamily="49" charset="0"/>
              </a:rPr>
              <a:t>  </a:t>
            </a:r>
            <a:r>
              <a:rPr lang="en-US" sz="2600" dirty="0" smtClean="0">
                <a:cs typeface="Consolas" pitchFamily="49" charset="0"/>
              </a:rPr>
              <a:t>(not a number)</a:t>
            </a:r>
          </a:p>
          <a:p>
            <a:pPr lvl="1"/>
            <a:r>
              <a:rPr lang="en-US" sz="2200" dirty="0" smtClean="0">
                <a:cs typeface="Consolas" pitchFamily="49" charset="0"/>
              </a:rPr>
              <a:t>optional second argument is the radix (10 is default, 16, or 8 but that is deprecated)  </a:t>
            </a:r>
            <a:r>
              <a:rPr lang="en-US" sz="1900" dirty="0" err="1" smtClean="0">
                <a:latin typeface="Consolas" pitchFamily="49" charset="0"/>
                <a:cs typeface="Consolas" pitchFamily="49" charset="0"/>
              </a:rPr>
              <a:t>parseInt</a:t>
            </a:r>
            <a:r>
              <a:rPr lang="en-US" sz="1900" dirty="0" smtClean="0">
                <a:latin typeface="Consolas" pitchFamily="49" charset="0"/>
                <a:cs typeface="Consolas" pitchFamily="49" charset="0"/>
              </a:rPr>
              <a:t>("0xaa", 16) </a:t>
            </a:r>
            <a:r>
              <a:rPr lang="en-US" sz="2200" dirty="0" smtClean="0">
                <a:cs typeface="Consolas" pitchFamily="49" charset="0"/>
              </a:rPr>
              <a:t>is 170 decimal.</a:t>
            </a:r>
            <a:endParaRPr lang="en-US" sz="2600" dirty="0" smtClean="0">
              <a:cs typeface="Consolas" pitchFamily="49" charset="0"/>
            </a:endParaRPr>
          </a:p>
          <a:p>
            <a:r>
              <a:rPr lang="en-US" sz="2200" dirty="0" smtClean="0"/>
              <a:t>see </a:t>
            </a:r>
            <a:r>
              <a:rPr lang="en-CA" sz="2200" dirty="0" smtClean="0">
                <a:hlinkClick r:id="rId3"/>
              </a:rPr>
              <a:t>http://jsfiddle.net/Stevelang/vpenh/</a:t>
            </a:r>
            <a:endParaRPr lang="en-US" sz="2200" dirty="0"/>
          </a:p>
        </p:txBody>
      </p:sp>
      <p:sp>
        <p:nvSpPr>
          <p:cNvPr id="4" name="Slide Number Placeholder 5"/>
          <p:cNvSpPr>
            <a:spLocks noGrp="1"/>
          </p:cNvSpPr>
          <p:nvPr>
            <p:ph type="sldNum" sz="quarter" idx="12"/>
          </p:nvPr>
        </p:nvSpPr>
        <p:spPr/>
        <p:txBody>
          <a:bodyPr/>
          <a:lstStyle/>
          <a:p>
            <a:fld id="{D345EAAA-32E6-4ED1-9721-E25A5D8CADA8}" type="slidenum">
              <a:rPr lang="en-US"/>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04211A4-9435-482C-9DBB-F9949025DB4B}" type="slidenum">
              <a:rPr lang="en-US"/>
              <a:pPr/>
              <a:t>58</a:t>
            </a:fld>
            <a:endParaRPr lang="en-US"/>
          </a:p>
        </p:txBody>
      </p:sp>
      <p:sp>
        <p:nvSpPr>
          <p:cNvPr id="62466" name="Rectangle 2"/>
          <p:cNvSpPr>
            <a:spLocks noChangeArrowheads="1"/>
          </p:cNvSpPr>
          <p:nvPr/>
        </p:nvSpPr>
        <p:spPr bwMode="auto">
          <a:xfrm>
            <a:off x="233363" y="236538"/>
            <a:ext cx="8674100" cy="600551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2467" name="Rectangle 3"/>
          <p:cNvSpPr>
            <a:spLocks noChangeArrowheads="1"/>
          </p:cNvSpPr>
          <p:nvPr/>
        </p:nvSpPr>
        <p:spPr bwMode="auto">
          <a:xfrm>
            <a:off x="457200" y="392113"/>
            <a:ext cx="8382000" cy="5263621"/>
          </a:xfrm>
          <a:prstGeom prst="rect">
            <a:avLst/>
          </a:prstGeom>
          <a:noFill/>
          <a:ln w="9525">
            <a:noFill/>
            <a:miter lim="800000"/>
            <a:headEnd/>
            <a:tailEnd/>
          </a:ln>
          <a:effectLst/>
        </p:spPr>
        <p:txBody>
          <a:bodyPr lIns="92075" tIns="46038" rIns="92075" bIns="46038">
            <a:spAutoFit/>
          </a:bodyPr>
          <a:lstStyle/>
          <a:p>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err="1" smtClean="0">
                <a:latin typeface="Consolas" pitchFamily="49" charset="0"/>
              </a:rPr>
              <a:t>var</a:t>
            </a:r>
            <a:r>
              <a:rPr lang="en-US" dirty="0" smtClean="0">
                <a:latin typeface="Consolas" pitchFamily="49" charset="0"/>
              </a:rPr>
              <a:t> answer = 99;</a:t>
            </a:r>
          </a:p>
          <a:p>
            <a:endParaRPr lang="en-US" dirty="0" smtClean="0">
              <a:latin typeface="Consolas" pitchFamily="49" charset="0"/>
            </a:endParaRPr>
          </a:p>
          <a:p>
            <a:r>
              <a:rPr lang="en-US" dirty="0" smtClean="0">
                <a:latin typeface="Consolas" pitchFamily="49" charset="0"/>
              </a:rPr>
              <a:t>answer = "Ninety nine ";</a:t>
            </a:r>
            <a:br>
              <a:rPr lang="en-US" dirty="0" smtClean="0">
                <a:latin typeface="Consolas" pitchFamily="49" charset="0"/>
              </a:rPr>
            </a:br>
            <a:r>
              <a:rPr lang="en-US" dirty="0" smtClean="0">
                <a:latin typeface="Consolas" pitchFamily="49" charset="0"/>
              </a:rPr>
              <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question = "What is 9 times 11? " + answer;</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document.write</a:t>
            </a:r>
            <a:r>
              <a:rPr lang="en-US" dirty="0" smtClean="0">
                <a:latin typeface="Consolas" pitchFamily="49" charset="0"/>
              </a:rPr>
              <a:t>(question + "&lt;</a:t>
            </a:r>
            <a:r>
              <a:rPr lang="en-US" dirty="0" err="1" smtClean="0">
                <a:latin typeface="Consolas" pitchFamily="49" charset="0"/>
              </a:rPr>
              <a:t>br</a:t>
            </a:r>
            <a:r>
              <a:rPr lang="en-US" dirty="0" smtClean="0">
                <a:latin typeface="Consolas" pitchFamily="49" charset="0"/>
              </a:rPr>
              <a:t> /&gt;");</a:t>
            </a:r>
            <a:br>
              <a:rPr lang="en-US" dirty="0" smtClean="0">
                <a:latin typeface="Consolas" pitchFamily="49" charset="0"/>
              </a:rPr>
            </a:br>
            <a:r>
              <a:rPr lang="en-US" dirty="0" smtClean="0">
                <a:latin typeface="Consolas" pitchFamily="49" charset="0"/>
              </a:rPr>
              <a:t/>
            </a:r>
            <a:br>
              <a:rPr lang="en-US" dirty="0" smtClean="0">
                <a:latin typeface="Consolas" pitchFamily="49" charset="0"/>
              </a:rPr>
            </a:br>
            <a:r>
              <a:rPr lang="en-US" dirty="0" smtClean="0">
                <a:latin typeface="Consolas" pitchFamily="49" charset="0"/>
              </a:rPr>
              <a:t>question = answer + " is 9 times what number?";</a:t>
            </a:r>
          </a:p>
          <a:p>
            <a:endParaRPr lang="en-US" dirty="0">
              <a:latin typeface="Consolas" pitchFamily="49" charset="0"/>
            </a:endParaRPr>
          </a:p>
          <a:p>
            <a:r>
              <a:rPr lang="en-US" dirty="0" err="1" smtClean="0">
                <a:latin typeface="Consolas" pitchFamily="49" charset="0"/>
              </a:rPr>
              <a:t>document.write</a:t>
            </a:r>
            <a:r>
              <a:rPr lang="en-US" dirty="0" smtClean="0">
                <a:latin typeface="Consolas" pitchFamily="49" charset="0"/>
              </a:rPr>
              <a:t>(question);</a:t>
            </a:r>
            <a:endParaRPr lang="en-US" dirty="0">
              <a:latin typeface="Consolas" pitchFamily="49" charset="0"/>
            </a:endParaRPr>
          </a:p>
          <a:p>
            <a:r>
              <a:rPr lang="en-US" dirty="0" smtClean="0">
                <a:latin typeface="Consolas" pitchFamily="49" charset="0"/>
              </a:rPr>
              <a:t>&lt;/script&gt; </a:t>
            </a:r>
            <a:endParaRPr lang="en-US" dirty="0">
              <a:latin typeface="Consolas" pitchFamily="49"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a:lstStyle/>
          <a:p>
            <a:r>
              <a:rPr lang="en-US" dirty="0"/>
              <a:t>JavaScript - </a:t>
            </a:r>
            <a:r>
              <a:rPr lang="en-US" dirty="0" smtClean="0"/>
              <a:t>expressions</a:t>
            </a:r>
            <a:endParaRPr lang="en-US" dirty="0"/>
          </a:p>
        </p:txBody>
      </p:sp>
      <p:sp>
        <p:nvSpPr>
          <p:cNvPr id="68611" name="Rectangle 3"/>
          <p:cNvSpPr>
            <a:spLocks noGrp="1" noChangeArrowheads="1"/>
          </p:cNvSpPr>
          <p:nvPr>
            <p:ph idx="1"/>
          </p:nvPr>
        </p:nvSpPr>
        <p:spPr>
          <a:xfrm>
            <a:off x="457200" y="1268760"/>
            <a:ext cx="8229600" cy="4857403"/>
          </a:xfrm>
          <a:noFill/>
          <a:ln/>
        </p:spPr>
        <p:txBody>
          <a:bodyPr>
            <a:normAutofit fontScale="85000" lnSpcReduction="10000"/>
          </a:bodyPr>
          <a:lstStyle/>
          <a:p>
            <a:r>
              <a:rPr lang="en-US" dirty="0"/>
              <a:t>e</a:t>
            </a:r>
            <a:r>
              <a:rPr lang="en-US" dirty="0" smtClean="0"/>
              <a:t>xpressions </a:t>
            </a:r>
            <a:r>
              <a:rPr lang="en-US" dirty="0"/>
              <a:t>in JavaScript come in four types</a:t>
            </a:r>
          </a:p>
          <a:p>
            <a:pPr lvl="1"/>
            <a:r>
              <a:rPr lang="en-US" dirty="0"/>
              <a:t>a</a:t>
            </a:r>
            <a:r>
              <a:rPr lang="en-US" dirty="0" smtClean="0"/>
              <a:t>ssignment  </a:t>
            </a:r>
            <a:r>
              <a:rPr lang="en-US" dirty="0"/>
              <a:t>which assigns a value to a variable</a:t>
            </a:r>
          </a:p>
          <a:p>
            <a:pPr lvl="1"/>
            <a:r>
              <a:rPr lang="en-US" dirty="0" smtClean="0"/>
              <a:t>arithmetic  </a:t>
            </a:r>
            <a:r>
              <a:rPr lang="en-US" dirty="0"/>
              <a:t>evaluates to a number</a:t>
            </a:r>
          </a:p>
          <a:p>
            <a:pPr lvl="1"/>
            <a:r>
              <a:rPr lang="en-US" dirty="0"/>
              <a:t>s</a:t>
            </a:r>
            <a:r>
              <a:rPr lang="en-US" dirty="0" smtClean="0"/>
              <a:t>tring  </a:t>
            </a:r>
            <a:r>
              <a:rPr lang="en-US" dirty="0"/>
              <a:t>evaluates to a string</a:t>
            </a:r>
          </a:p>
          <a:p>
            <a:pPr lvl="1"/>
            <a:r>
              <a:rPr lang="en-US" dirty="0"/>
              <a:t>l</a:t>
            </a:r>
            <a:r>
              <a:rPr lang="en-US" dirty="0" smtClean="0"/>
              <a:t>ogical  </a:t>
            </a:r>
            <a:r>
              <a:rPr lang="en-US" dirty="0"/>
              <a:t>evaluates to a </a:t>
            </a:r>
            <a:r>
              <a:rPr lang="en-US" dirty="0" err="1"/>
              <a:t>boolean</a:t>
            </a:r>
            <a:r>
              <a:rPr lang="en-US" dirty="0"/>
              <a:t> </a:t>
            </a:r>
            <a:r>
              <a:rPr lang="en-US" dirty="0" smtClean="0"/>
              <a:t>value (true or false)</a:t>
            </a:r>
          </a:p>
          <a:p>
            <a:r>
              <a:rPr lang="en-US" dirty="0" smtClean="0"/>
              <a:t>use the keyword </a:t>
            </a:r>
            <a:r>
              <a:rPr lang="en-US" sz="2800" dirty="0" err="1" smtClean="0">
                <a:latin typeface="Consolas" pitchFamily="49" charset="0"/>
                <a:cs typeface="Consolas" pitchFamily="49" charset="0"/>
              </a:rPr>
              <a:t>var</a:t>
            </a:r>
            <a:r>
              <a:rPr lang="en-US" sz="2800" dirty="0" smtClean="0"/>
              <a:t> </a:t>
            </a:r>
            <a:r>
              <a:rPr lang="en-US" dirty="0" smtClean="0"/>
              <a:t>to declare a variable and optionally assign it an initial value</a:t>
            </a:r>
          </a:p>
          <a:p>
            <a:r>
              <a:rPr lang="en-US" dirty="0" smtClean="0"/>
              <a:t>a variable declared using </a:t>
            </a:r>
            <a:r>
              <a:rPr lang="en-US" sz="2800" dirty="0" err="1" smtClean="0">
                <a:latin typeface="Consolas" pitchFamily="49" charset="0"/>
                <a:cs typeface="Consolas" pitchFamily="49" charset="0"/>
              </a:rPr>
              <a:t>var</a:t>
            </a:r>
            <a:r>
              <a:rPr lang="en-US" sz="2800" dirty="0" smtClean="0"/>
              <a:t> </a:t>
            </a:r>
            <a:r>
              <a:rPr lang="en-US" dirty="0" smtClean="0"/>
              <a:t>with no initial value has the value </a:t>
            </a:r>
            <a:r>
              <a:rPr lang="en-US" dirty="0" smtClean="0">
                <a:latin typeface="Consolas" pitchFamily="49" charset="0"/>
                <a:cs typeface="Consolas" pitchFamily="49" charset="0"/>
              </a:rPr>
              <a:t>undefined</a:t>
            </a:r>
          </a:p>
          <a:p>
            <a:r>
              <a:rPr lang="en-US" dirty="0" smtClean="0"/>
              <a:t>it’s possible to drop the </a:t>
            </a:r>
            <a:r>
              <a:rPr lang="en-US" dirty="0" err="1" smtClean="0">
                <a:latin typeface="Consolas" pitchFamily="49" charset="0"/>
                <a:cs typeface="Consolas" pitchFamily="49" charset="0"/>
              </a:rPr>
              <a:t>var</a:t>
            </a:r>
            <a:r>
              <a:rPr lang="en-US" dirty="0" smtClean="0"/>
              <a:t> keyword but that makes the variable global scope -- not recommended</a:t>
            </a:r>
          </a:p>
          <a:p>
            <a:endParaRPr lang="en-US" dirty="0"/>
          </a:p>
        </p:txBody>
      </p:sp>
      <p:sp>
        <p:nvSpPr>
          <p:cNvPr id="4" name="Slide Number Placeholder 5"/>
          <p:cNvSpPr>
            <a:spLocks noGrp="1"/>
          </p:cNvSpPr>
          <p:nvPr>
            <p:ph type="sldNum" sz="quarter" idx="12"/>
          </p:nvPr>
        </p:nvSpPr>
        <p:spPr/>
        <p:txBody>
          <a:bodyPr/>
          <a:lstStyle/>
          <a:p>
            <a:fld id="{56E831A1-3A49-49BC-87A7-B9C1F845BEF5}" type="slidenum">
              <a:rPr lang="en-US"/>
              <a:pPr/>
              <a:t>59</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p:spPr>
        <p:txBody>
          <a:bodyPr/>
          <a:lstStyle/>
          <a:p>
            <a:r>
              <a:rPr lang="en-US" dirty="0" smtClean="0"/>
              <a:t>JavaScript origins</a:t>
            </a:r>
            <a:endParaRPr lang="en-US" dirty="0"/>
          </a:p>
        </p:txBody>
      </p:sp>
      <p:sp>
        <p:nvSpPr>
          <p:cNvPr id="45059" name="Rectangle 3"/>
          <p:cNvSpPr>
            <a:spLocks noGrp="1" noChangeArrowheads="1"/>
          </p:cNvSpPr>
          <p:nvPr>
            <p:ph idx="1"/>
          </p:nvPr>
        </p:nvSpPr>
        <p:spPr>
          <a:xfrm>
            <a:off x="457200" y="1340768"/>
            <a:ext cx="8363272" cy="4785395"/>
          </a:xfrm>
          <a:noFill/>
          <a:ln/>
        </p:spPr>
        <p:txBody>
          <a:bodyPr>
            <a:normAutofit lnSpcReduction="10000"/>
          </a:bodyPr>
          <a:lstStyle/>
          <a:p>
            <a:r>
              <a:rPr lang="en-US" dirty="0" smtClean="0"/>
              <a:t>browsers equipped with a JavaScript engine interpret then execute the JavaScript code as required</a:t>
            </a:r>
            <a:endParaRPr lang="en-US" dirty="0"/>
          </a:p>
          <a:p>
            <a:r>
              <a:rPr lang="en-US" dirty="0" smtClean="0"/>
              <a:t>early JavaScript uses include handling user </a:t>
            </a:r>
            <a:r>
              <a:rPr lang="en-US" dirty="0"/>
              <a:t>events like mouse </a:t>
            </a:r>
            <a:r>
              <a:rPr lang="en-US" dirty="0" smtClean="0"/>
              <a:t>click, hover over a button, </a:t>
            </a:r>
            <a:r>
              <a:rPr lang="en-US" dirty="0"/>
              <a:t>and </a:t>
            </a:r>
            <a:r>
              <a:rPr lang="en-US" dirty="0" smtClean="0"/>
              <a:t>verify data </a:t>
            </a:r>
            <a:r>
              <a:rPr lang="en-US" dirty="0"/>
              <a:t>entry in </a:t>
            </a:r>
            <a:r>
              <a:rPr lang="en-US" dirty="0" smtClean="0"/>
              <a:t>a form</a:t>
            </a:r>
          </a:p>
          <a:p>
            <a:r>
              <a:rPr lang="en-US" dirty="0" smtClean="0"/>
              <a:t>JavaScript is officially managed by Mozilla Foundation </a:t>
            </a:r>
          </a:p>
          <a:p>
            <a:r>
              <a:rPr lang="en-US" dirty="0" smtClean="0"/>
              <a:t>"JavaScript" is a trademark of Oracle Corporation</a:t>
            </a:r>
            <a:endParaRPr lang="en-US" dirty="0"/>
          </a:p>
        </p:txBody>
      </p:sp>
      <p:sp>
        <p:nvSpPr>
          <p:cNvPr id="4" name="Slide Number Placeholder 5"/>
          <p:cNvSpPr>
            <a:spLocks noGrp="1"/>
          </p:cNvSpPr>
          <p:nvPr>
            <p:ph type="sldNum" sz="quarter" idx="12"/>
          </p:nvPr>
        </p:nvSpPr>
        <p:spPr/>
        <p:txBody>
          <a:bodyPr/>
          <a:lstStyle/>
          <a:p>
            <a:fld id="{FC18637A-A531-4930-9003-080C2A2D9FFD}" type="slidenum">
              <a:rPr lang="en-US"/>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noFill/>
          <a:ln/>
        </p:spPr>
        <p:txBody>
          <a:bodyPr/>
          <a:lstStyle/>
          <a:p>
            <a:r>
              <a:rPr lang="en-US" dirty="0"/>
              <a:t>JavaScript - </a:t>
            </a:r>
            <a:r>
              <a:rPr lang="en-US" dirty="0" smtClean="0"/>
              <a:t>assignment</a:t>
            </a:r>
            <a:endParaRPr lang="en-US" dirty="0"/>
          </a:p>
        </p:txBody>
      </p:sp>
      <p:sp>
        <p:nvSpPr>
          <p:cNvPr id="5" name="Slide Number Placeholder 5"/>
          <p:cNvSpPr>
            <a:spLocks noGrp="1"/>
          </p:cNvSpPr>
          <p:nvPr>
            <p:ph type="sldNum" sz="quarter" idx="12"/>
          </p:nvPr>
        </p:nvSpPr>
        <p:spPr/>
        <p:txBody>
          <a:bodyPr/>
          <a:lstStyle/>
          <a:p>
            <a:fld id="{D6387223-8A27-44ED-A530-DB238888CE70}" type="slidenum">
              <a:rPr lang="en-US"/>
              <a:pPr/>
              <a:t>60</a:t>
            </a:fld>
            <a:endParaRPr lang="en-US"/>
          </a:p>
        </p:txBody>
      </p:sp>
      <p:sp>
        <p:nvSpPr>
          <p:cNvPr id="69635" name="Rectangle 3"/>
          <p:cNvSpPr>
            <a:spLocks noChangeArrowheads="1"/>
          </p:cNvSpPr>
          <p:nvPr/>
        </p:nvSpPr>
        <p:spPr bwMode="auto">
          <a:xfrm>
            <a:off x="214282" y="1643050"/>
            <a:ext cx="8674100" cy="45593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9636" name="Rectangle 4"/>
          <p:cNvSpPr>
            <a:spLocks noChangeArrowheads="1"/>
          </p:cNvSpPr>
          <p:nvPr/>
        </p:nvSpPr>
        <p:spPr bwMode="auto">
          <a:xfrm>
            <a:off x="457200" y="1906588"/>
            <a:ext cx="8382000" cy="4155626"/>
          </a:xfrm>
          <a:prstGeom prst="rect">
            <a:avLst/>
          </a:prstGeom>
          <a:noFill/>
          <a:ln w="9525">
            <a:noFill/>
            <a:miter lim="800000"/>
            <a:headEnd/>
            <a:tailEnd/>
          </a:ln>
          <a:effectLst/>
        </p:spPr>
        <p:txBody>
          <a:bodyPr lIns="92075" tIns="46038" rIns="92075" bIns="46038">
            <a:spAutoFit/>
          </a:bodyPr>
          <a:lstStyle/>
          <a:p>
            <a:r>
              <a:rPr lang="en-US" dirty="0" err="1" smtClean="0">
                <a:latin typeface="Consolas" pitchFamily="49" charset="0"/>
              </a:rPr>
              <a:t>var</a:t>
            </a:r>
            <a:r>
              <a:rPr lang="en-US" dirty="0" smtClean="0">
                <a:latin typeface="Consolas" pitchFamily="49" charset="0"/>
              </a:rPr>
              <a:t> x </a:t>
            </a:r>
            <a:r>
              <a:rPr lang="en-US" dirty="0">
                <a:latin typeface="Consolas" pitchFamily="49" charset="0"/>
              </a:rPr>
              <a:t>= 10;</a:t>
            </a:r>
          </a:p>
          <a:p>
            <a:r>
              <a:rPr lang="en-US" dirty="0" err="1" smtClean="0">
                <a:latin typeface="Consolas" pitchFamily="49" charset="0"/>
              </a:rPr>
              <a:t>var</a:t>
            </a:r>
            <a:r>
              <a:rPr lang="en-US" dirty="0" smtClean="0">
                <a:latin typeface="Consolas" pitchFamily="49" charset="0"/>
              </a:rPr>
              <a:t> y </a:t>
            </a:r>
            <a:r>
              <a:rPr lang="en-US" dirty="0">
                <a:latin typeface="Consolas" pitchFamily="49" charset="0"/>
              </a:rPr>
              <a:t>= 5;</a:t>
            </a:r>
          </a:p>
          <a:p>
            <a:endParaRPr lang="en-US" dirty="0">
              <a:latin typeface="Consolas" pitchFamily="49" charset="0"/>
            </a:endParaRPr>
          </a:p>
          <a:p>
            <a:r>
              <a:rPr lang="en-US" dirty="0">
                <a:latin typeface="Consolas" pitchFamily="49" charset="0"/>
              </a:rPr>
              <a:t>x += y;  // x is now 15 (10 + 5)</a:t>
            </a:r>
          </a:p>
          <a:p>
            <a:endParaRPr lang="en-US" dirty="0">
              <a:latin typeface="Consolas" pitchFamily="49" charset="0"/>
            </a:endParaRPr>
          </a:p>
          <a:p>
            <a:r>
              <a:rPr lang="en-US" dirty="0">
                <a:latin typeface="Consolas" pitchFamily="49" charset="0"/>
              </a:rPr>
              <a:t>x *= y;  // x is now 75 (15 * 5)</a:t>
            </a:r>
          </a:p>
          <a:p>
            <a:endParaRPr lang="en-US" dirty="0">
              <a:latin typeface="Consolas" pitchFamily="49" charset="0"/>
            </a:endParaRPr>
          </a:p>
          <a:p>
            <a:r>
              <a:rPr lang="en-US" dirty="0">
                <a:latin typeface="Consolas" pitchFamily="49" charset="0"/>
              </a:rPr>
              <a:t>x /= y;  // x is now 15 (75 / 5)</a:t>
            </a:r>
          </a:p>
          <a:p>
            <a:endParaRPr lang="en-US" dirty="0">
              <a:latin typeface="Consolas" pitchFamily="49" charset="0"/>
            </a:endParaRPr>
          </a:p>
          <a:p>
            <a:r>
              <a:rPr lang="en-US" dirty="0">
                <a:latin typeface="Consolas" pitchFamily="49" charset="0"/>
              </a:rPr>
              <a:t>x %= y;  // x is now 0  (15 / 5 leaves 0 	    </a:t>
            </a:r>
            <a:r>
              <a:rPr lang="en-US" dirty="0" smtClean="0">
                <a:latin typeface="Consolas" pitchFamily="49" charset="0"/>
              </a:rPr>
              <a:t>  </a:t>
            </a:r>
          </a:p>
          <a:p>
            <a:r>
              <a:rPr lang="en-US" dirty="0" smtClean="0">
                <a:latin typeface="Consolas" pitchFamily="49" charset="0"/>
              </a:rPr>
              <a:t>         //              </a:t>
            </a:r>
            <a:r>
              <a:rPr lang="en-US" dirty="0">
                <a:latin typeface="Consolas" pitchFamily="49" charset="0"/>
              </a:rPr>
              <a:t>remainder )</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B511ADC-4979-45BC-B36E-F35DF5CC70B3}" type="slidenum">
              <a:rPr lang="en-US"/>
              <a:pPr/>
              <a:t>61</a:t>
            </a:fld>
            <a:endParaRPr lang="en-US"/>
          </a:p>
        </p:txBody>
      </p:sp>
      <p:sp>
        <p:nvSpPr>
          <p:cNvPr id="70659" name="Rectangle 3"/>
          <p:cNvSpPr>
            <a:spLocks noChangeArrowheads="1"/>
          </p:cNvSpPr>
          <p:nvPr/>
        </p:nvSpPr>
        <p:spPr bwMode="auto">
          <a:xfrm>
            <a:off x="385763" y="1844825"/>
            <a:ext cx="8674100" cy="432102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0660" name="Rectangle 4"/>
          <p:cNvSpPr>
            <a:spLocks noChangeArrowheads="1"/>
          </p:cNvSpPr>
          <p:nvPr/>
        </p:nvSpPr>
        <p:spPr bwMode="auto">
          <a:xfrm>
            <a:off x="611560" y="1844824"/>
            <a:ext cx="8382000" cy="4524958"/>
          </a:xfrm>
          <a:prstGeom prst="rect">
            <a:avLst/>
          </a:prstGeom>
          <a:noFill/>
          <a:ln w="9525">
            <a:noFill/>
            <a:miter lim="800000"/>
            <a:headEnd/>
            <a:tailEnd/>
          </a:ln>
          <a:effectLst/>
        </p:spPr>
        <p:txBody>
          <a:bodyPr lIns="92075" tIns="46038" rIns="92075" bIns="46038">
            <a:spAutoFit/>
          </a:bodyPr>
          <a:lstStyle/>
          <a:p>
            <a:r>
              <a:rPr lang="en-US" dirty="0" err="1" smtClean="0">
                <a:latin typeface="Consolas" pitchFamily="49" charset="0"/>
              </a:rPr>
              <a:t>var</a:t>
            </a:r>
            <a:r>
              <a:rPr lang="en-US" dirty="0" smtClean="0">
                <a:latin typeface="Consolas" pitchFamily="49" charset="0"/>
              </a:rPr>
              <a:t> x </a:t>
            </a:r>
            <a:r>
              <a:rPr lang="en-US" dirty="0">
                <a:latin typeface="Consolas" pitchFamily="49" charset="0"/>
              </a:rPr>
              <a:t>= 10;</a:t>
            </a:r>
          </a:p>
          <a:p>
            <a:r>
              <a:rPr lang="en-US" dirty="0" err="1" smtClean="0">
                <a:latin typeface="Consolas" pitchFamily="49" charset="0"/>
              </a:rPr>
              <a:t>var</a:t>
            </a:r>
            <a:r>
              <a:rPr lang="en-US" dirty="0" smtClean="0">
                <a:latin typeface="Consolas" pitchFamily="49" charset="0"/>
              </a:rPr>
              <a:t> y </a:t>
            </a:r>
            <a:r>
              <a:rPr lang="en-US" dirty="0">
                <a:latin typeface="Consolas" pitchFamily="49" charset="0"/>
              </a:rPr>
              <a:t>= 5</a:t>
            </a:r>
            <a:r>
              <a:rPr lang="en-US" dirty="0" smtClean="0">
                <a:latin typeface="Consolas" pitchFamily="49" charset="0"/>
              </a:rPr>
              <a:t>;</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z;</a:t>
            </a:r>
            <a:endParaRPr lang="en-US" dirty="0">
              <a:latin typeface="Consolas" pitchFamily="49" charset="0"/>
            </a:endParaRPr>
          </a:p>
          <a:p>
            <a:endParaRPr lang="en-US" dirty="0">
              <a:latin typeface="Consolas" pitchFamily="49" charset="0"/>
            </a:endParaRPr>
          </a:p>
          <a:p>
            <a:r>
              <a:rPr lang="en-US" dirty="0" smtClean="0">
                <a:latin typeface="Consolas" pitchFamily="49" charset="0"/>
              </a:rPr>
              <a:t>x++;  </a:t>
            </a:r>
            <a:r>
              <a:rPr lang="en-US" dirty="0">
                <a:latin typeface="Consolas" pitchFamily="49" charset="0"/>
              </a:rPr>
              <a:t>// increment operator; x is now 11</a:t>
            </a:r>
          </a:p>
          <a:p>
            <a:endParaRPr lang="en-US" dirty="0">
              <a:latin typeface="Consolas" pitchFamily="49" charset="0"/>
            </a:endParaRPr>
          </a:p>
          <a:p>
            <a:r>
              <a:rPr lang="en-US" dirty="0">
                <a:latin typeface="Consolas" pitchFamily="49" charset="0"/>
              </a:rPr>
              <a:t>y--;  // decrement operator; y is now 4</a:t>
            </a:r>
          </a:p>
          <a:p>
            <a:endParaRPr lang="en-US" dirty="0">
              <a:latin typeface="Consolas" pitchFamily="49" charset="0"/>
            </a:endParaRPr>
          </a:p>
          <a:p>
            <a:r>
              <a:rPr lang="en-US" dirty="0">
                <a:latin typeface="Consolas" pitchFamily="49" charset="0"/>
              </a:rPr>
              <a:t>z = ++y;  // z is 5 and y is now </a:t>
            </a:r>
            <a:r>
              <a:rPr lang="en-US" dirty="0" smtClean="0">
                <a:latin typeface="Consolas" pitchFamily="49" charset="0"/>
              </a:rPr>
              <a:t>5 (avoid this)</a:t>
            </a:r>
            <a:endParaRPr lang="en-US" dirty="0">
              <a:latin typeface="Consolas" pitchFamily="49" charset="0"/>
            </a:endParaRPr>
          </a:p>
          <a:p>
            <a:endParaRPr lang="en-US" dirty="0">
              <a:latin typeface="Consolas" pitchFamily="49" charset="0"/>
            </a:endParaRPr>
          </a:p>
          <a:p>
            <a:r>
              <a:rPr lang="en-US" dirty="0">
                <a:latin typeface="Consolas" pitchFamily="49" charset="0"/>
              </a:rPr>
              <a:t>z = </a:t>
            </a:r>
            <a:r>
              <a:rPr lang="en-US" dirty="0" smtClean="0">
                <a:latin typeface="Consolas" pitchFamily="49" charset="0"/>
              </a:rPr>
              <a:t>x--;  </a:t>
            </a:r>
            <a:r>
              <a:rPr lang="en-US" dirty="0">
                <a:latin typeface="Consolas" pitchFamily="49" charset="0"/>
              </a:rPr>
              <a:t>// z is </a:t>
            </a:r>
            <a:r>
              <a:rPr lang="en-US" dirty="0" smtClean="0">
                <a:latin typeface="Consolas" pitchFamily="49" charset="0"/>
              </a:rPr>
              <a:t>11 </a:t>
            </a:r>
            <a:r>
              <a:rPr lang="en-US" dirty="0">
                <a:latin typeface="Consolas" pitchFamily="49" charset="0"/>
              </a:rPr>
              <a:t>and x is now </a:t>
            </a:r>
            <a:r>
              <a:rPr lang="en-US" dirty="0" smtClean="0">
                <a:latin typeface="Consolas" pitchFamily="49" charset="0"/>
              </a:rPr>
              <a:t>10 (avoid too)</a:t>
            </a:r>
            <a:endParaRPr lang="en-US" dirty="0">
              <a:latin typeface="Consolas" pitchFamily="49" charset="0"/>
            </a:endParaRPr>
          </a:p>
          <a:p>
            <a:endParaRPr lang="en-US" dirty="0"/>
          </a:p>
        </p:txBody>
      </p:sp>
      <p:sp>
        <p:nvSpPr>
          <p:cNvPr id="6" name="Rectangle 2"/>
          <p:cNvSpPr>
            <a:spLocks noGrp="1" noChangeArrowheads="1"/>
          </p:cNvSpPr>
          <p:nvPr>
            <p:ph type="title"/>
          </p:nvPr>
        </p:nvSpPr>
        <p:spPr>
          <a:xfrm>
            <a:off x="457200" y="274638"/>
            <a:ext cx="8229600" cy="1143000"/>
          </a:xfrm>
          <a:noFill/>
          <a:ln/>
        </p:spPr>
        <p:txBody>
          <a:bodyPr/>
          <a:lstStyle/>
          <a:p>
            <a:r>
              <a:rPr lang="en-US" dirty="0"/>
              <a:t>JavaScript - </a:t>
            </a:r>
            <a:r>
              <a:rPr lang="en-US" dirty="0" smtClean="0"/>
              <a:t>assignment</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B511ADC-4979-45BC-B36E-F35DF5CC70B3}" type="slidenum">
              <a:rPr lang="en-US"/>
              <a:pPr/>
              <a:t>62</a:t>
            </a:fld>
            <a:endParaRPr lang="en-US"/>
          </a:p>
        </p:txBody>
      </p:sp>
      <p:sp>
        <p:nvSpPr>
          <p:cNvPr id="6" name="Rectangle 3"/>
          <p:cNvSpPr>
            <a:spLocks noGrp="1" noChangeArrowheads="1"/>
          </p:cNvSpPr>
          <p:nvPr>
            <p:ph idx="1"/>
          </p:nvPr>
        </p:nvSpPr>
        <p:spPr>
          <a:xfrm>
            <a:off x="467544" y="1556792"/>
            <a:ext cx="8229600" cy="4857403"/>
          </a:xfrm>
          <a:noFill/>
          <a:ln/>
        </p:spPr>
        <p:txBody>
          <a:bodyPr>
            <a:normAutofit/>
          </a:bodyPr>
          <a:lstStyle/>
          <a:p>
            <a:r>
              <a:rPr lang="en-US" dirty="0" smtClean="0"/>
              <a:t>use double equals sign (no space) == to test if two expressions are equivalent in value</a:t>
            </a:r>
          </a:p>
          <a:p>
            <a:pPr>
              <a:buNone/>
            </a:pPr>
            <a:r>
              <a:rPr lang="en-US" dirty="0" smtClean="0"/>
              <a:t>	</a:t>
            </a:r>
            <a:r>
              <a:rPr lang="en-US" sz="2800" dirty="0" smtClean="0">
                <a:latin typeface="Consolas" pitchFamily="49" charset="0"/>
                <a:cs typeface="Consolas" pitchFamily="49" charset="0"/>
              </a:rPr>
              <a:t>1 == 1      "1" == 1    "100" == 99 + 1</a:t>
            </a:r>
            <a:endParaRPr lang="en-US" dirty="0" smtClean="0">
              <a:latin typeface="Consolas" pitchFamily="49" charset="0"/>
              <a:cs typeface="Consolas" pitchFamily="49" charset="0"/>
            </a:endParaRPr>
          </a:p>
          <a:p>
            <a:r>
              <a:rPr lang="en-US" dirty="0" smtClean="0"/>
              <a:t>use "bang equals" !=  for not-equal test</a:t>
            </a:r>
            <a:br>
              <a:rPr lang="en-US" dirty="0" smtClean="0"/>
            </a:br>
            <a:r>
              <a:rPr lang="en-US" sz="2400" dirty="0" smtClean="0">
                <a:latin typeface="Consolas" pitchFamily="49" charset="0"/>
                <a:cs typeface="Consolas" pitchFamily="49" charset="0"/>
              </a:rPr>
              <a:t>"a" != "A"   100 != 99.9   null != undefined</a:t>
            </a:r>
            <a:endParaRPr lang="en-US" dirty="0" smtClean="0">
              <a:latin typeface="Consolas" pitchFamily="49" charset="0"/>
              <a:cs typeface="Consolas" pitchFamily="49" charset="0"/>
            </a:endParaRPr>
          </a:p>
          <a:p>
            <a:r>
              <a:rPr lang="en-US" dirty="0" smtClean="0"/>
              <a:t>comparison operators  &lt;   &gt;   &lt;=   &gt;=  test for less than, greater than, less than or equal, greater than or equal – these 3 are true:</a:t>
            </a:r>
          </a:p>
          <a:p>
            <a:pPr lvl="1">
              <a:buNone/>
            </a:pPr>
            <a:r>
              <a:rPr lang="en-US" sz="2400" dirty="0" smtClean="0">
                <a:latin typeface="Consolas" pitchFamily="49" charset="0"/>
                <a:cs typeface="Consolas" pitchFamily="49" charset="0"/>
              </a:rPr>
              <a:t>100 &lt; 111   "12" &lt; "2"    "apple" &gt; "Apple"</a:t>
            </a:r>
            <a:endParaRPr lang="en-US" sz="2400" dirty="0">
              <a:latin typeface="Consolas" pitchFamily="49" charset="0"/>
              <a:cs typeface="Consolas" pitchFamily="49" charset="0"/>
            </a:endParaRPr>
          </a:p>
        </p:txBody>
      </p:sp>
      <p:sp>
        <p:nvSpPr>
          <p:cNvPr id="7" name="Rectangle 2"/>
          <p:cNvSpPr>
            <a:spLocks noGrp="1" noChangeArrowheads="1"/>
          </p:cNvSpPr>
          <p:nvPr>
            <p:ph type="title"/>
          </p:nvPr>
        </p:nvSpPr>
        <p:spPr>
          <a:xfrm>
            <a:off x="457200" y="274638"/>
            <a:ext cx="8229600" cy="1143000"/>
          </a:xfrm>
          <a:noFill/>
          <a:ln/>
        </p:spPr>
        <p:txBody>
          <a:bodyPr/>
          <a:lstStyle/>
          <a:p>
            <a:r>
              <a:rPr lang="en-US" dirty="0"/>
              <a:t>JavaScript - </a:t>
            </a:r>
            <a:r>
              <a:rPr lang="en-US" dirty="0" smtClean="0"/>
              <a:t>comparison</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comparison</a:t>
            </a:r>
            <a:endParaRPr lang="en-CA" dirty="0"/>
          </a:p>
        </p:txBody>
      </p:sp>
      <p:sp>
        <p:nvSpPr>
          <p:cNvPr id="3" name="Content Placeholder 2"/>
          <p:cNvSpPr>
            <a:spLocks noGrp="1"/>
          </p:cNvSpPr>
          <p:nvPr>
            <p:ph idx="1"/>
          </p:nvPr>
        </p:nvSpPr>
        <p:spPr/>
        <p:txBody>
          <a:bodyPr/>
          <a:lstStyle/>
          <a:p>
            <a:r>
              <a:rPr lang="en-CA" dirty="0" smtClean="0"/>
              <a:t>triple equals sign === tests if two expressions are equivalent in </a:t>
            </a:r>
            <a:r>
              <a:rPr lang="en-CA" b="1" dirty="0" smtClean="0"/>
              <a:t>value</a:t>
            </a:r>
            <a:r>
              <a:rPr lang="en-CA" dirty="0" smtClean="0"/>
              <a:t> and the same </a:t>
            </a:r>
            <a:r>
              <a:rPr lang="en-CA" b="1" i="1" dirty="0" smtClean="0"/>
              <a:t>type</a:t>
            </a:r>
          </a:p>
          <a:p>
            <a:pPr>
              <a:buNone/>
            </a:pPr>
            <a:r>
              <a:rPr lang="en-CA" dirty="0" smtClean="0"/>
              <a:t>	1 === 1    </a:t>
            </a:r>
            <a:r>
              <a:rPr lang="en-US" dirty="0" smtClean="0">
                <a:latin typeface="Consolas" pitchFamily="49" charset="0"/>
                <a:cs typeface="Consolas" pitchFamily="49" charset="0"/>
              </a:rPr>
              <a:t>"</a:t>
            </a:r>
            <a:r>
              <a:rPr lang="en-CA" dirty="0" smtClean="0"/>
              <a:t>cat</a:t>
            </a:r>
            <a:r>
              <a:rPr lang="en-US" dirty="0" smtClean="0">
                <a:latin typeface="Consolas" pitchFamily="49" charset="0"/>
                <a:cs typeface="Consolas" pitchFamily="49" charset="0"/>
              </a:rPr>
              <a:t>"</a:t>
            </a:r>
            <a:r>
              <a:rPr lang="en-CA" dirty="0" smtClean="0"/>
              <a:t> === </a:t>
            </a:r>
            <a:r>
              <a:rPr lang="en-US" dirty="0" smtClean="0">
                <a:latin typeface="Consolas" pitchFamily="49" charset="0"/>
                <a:cs typeface="Consolas" pitchFamily="49" charset="0"/>
              </a:rPr>
              <a:t>"</a:t>
            </a:r>
            <a:r>
              <a:rPr lang="en-CA" dirty="0" smtClean="0"/>
              <a:t>cat</a:t>
            </a:r>
            <a:r>
              <a:rPr lang="en-US" dirty="0" smtClean="0">
                <a:latin typeface="Consolas" pitchFamily="49" charset="0"/>
                <a:cs typeface="Consolas" pitchFamily="49" charset="0"/>
              </a:rPr>
              <a:t>"</a:t>
            </a:r>
            <a:r>
              <a:rPr lang="en-CA" dirty="0" smtClean="0"/>
              <a:t>    1 === </a:t>
            </a:r>
            <a:r>
              <a:rPr lang="en-US" dirty="0" smtClean="0">
                <a:latin typeface="Consolas" pitchFamily="49" charset="0"/>
                <a:cs typeface="Consolas" pitchFamily="49" charset="0"/>
              </a:rPr>
              <a:t>"</a:t>
            </a:r>
            <a:r>
              <a:rPr lang="en-CA" dirty="0" smtClean="0"/>
              <a:t>1</a:t>
            </a:r>
            <a:r>
              <a:rPr lang="en-US" dirty="0" smtClean="0">
                <a:latin typeface="Consolas" pitchFamily="49" charset="0"/>
                <a:cs typeface="Consolas" pitchFamily="49" charset="0"/>
              </a:rPr>
              <a:t>"</a:t>
            </a:r>
            <a:r>
              <a:rPr lang="en-CA" dirty="0" smtClean="0"/>
              <a:t>  (false)</a:t>
            </a:r>
          </a:p>
          <a:p>
            <a:r>
              <a:rPr lang="en-CA" dirty="0" smtClean="0"/>
              <a:t>the !== tests if two expressions are not equivalent and the same type</a:t>
            </a:r>
          </a:p>
          <a:p>
            <a:pPr lvl="1">
              <a:buNone/>
            </a:pPr>
            <a:r>
              <a:rPr lang="en-CA" dirty="0" smtClean="0"/>
              <a:t>1  !== </a:t>
            </a:r>
            <a:r>
              <a:rPr lang="en-US" dirty="0" smtClean="0">
                <a:latin typeface="Consolas" pitchFamily="49" charset="0"/>
                <a:cs typeface="Consolas" pitchFamily="49" charset="0"/>
              </a:rPr>
              <a:t>"</a:t>
            </a:r>
            <a:r>
              <a:rPr lang="en-CA" dirty="0" smtClean="0"/>
              <a:t>1</a:t>
            </a:r>
            <a:r>
              <a:rPr lang="en-US" dirty="0" smtClean="0">
                <a:latin typeface="Consolas" pitchFamily="49" charset="0"/>
                <a:cs typeface="Consolas" pitchFamily="49" charset="0"/>
              </a:rPr>
              <a:t>"  (</a:t>
            </a:r>
            <a:r>
              <a:rPr lang="en-US" dirty="0" smtClean="0">
                <a:cs typeface="Consolas" pitchFamily="49" charset="0"/>
              </a:rPr>
              <a:t>but</a:t>
            </a:r>
            <a:r>
              <a:rPr lang="en-US" dirty="0" smtClean="0">
                <a:latin typeface="Consolas" pitchFamily="49" charset="0"/>
                <a:cs typeface="Consolas" pitchFamily="49" charset="0"/>
              </a:rPr>
              <a:t> 1 == "</a:t>
            </a:r>
            <a:r>
              <a:rPr lang="en-CA" dirty="0" smtClean="0"/>
              <a:t>1</a:t>
            </a:r>
            <a:r>
              <a:rPr lang="en-US" dirty="0" smtClean="0">
                <a:latin typeface="Consolas" pitchFamily="49" charset="0"/>
                <a:cs typeface="Consolas" pitchFamily="49" charset="0"/>
              </a:rPr>
              <a:t>" </a:t>
            </a:r>
            <a:r>
              <a:rPr lang="en-US" dirty="0" smtClean="0">
                <a:cs typeface="Consolas" pitchFamily="49" charset="0"/>
              </a:rPr>
              <a:t>is</a:t>
            </a:r>
            <a:r>
              <a:rPr lang="en-US" dirty="0" smtClean="0">
                <a:latin typeface="Consolas" pitchFamily="49" charset="0"/>
                <a:cs typeface="Consolas" pitchFamily="49" charset="0"/>
              </a:rPr>
              <a:t> true)</a:t>
            </a:r>
            <a:endParaRPr lang="en-CA" dirty="0" smtClean="0"/>
          </a:p>
          <a:p>
            <a:r>
              <a:rPr lang="en-CA" dirty="0" smtClean="0"/>
              <a:t>null === undefined is false  but </a:t>
            </a:r>
            <a:br>
              <a:rPr lang="en-CA" dirty="0" smtClean="0"/>
            </a:br>
            <a:r>
              <a:rPr lang="en-CA" dirty="0" smtClean="0"/>
              <a:t>                                 null == undefined is true</a:t>
            </a:r>
          </a:p>
        </p:txBody>
      </p:sp>
      <p:sp>
        <p:nvSpPr>
          <p:cNvPr id="4" name="Slide Number Placeholder 3"/>
          <p:cNvSpPr>
            <a:spLocks noGrp="1"/>
          </p:cNvSpPr>
          <p:nvPr>
            <p:ph type="sldNum" sz="quarter" idx="12"/>
          </p:nvPr>
        </p:nvSpPr>
        <p:spPr/>
        <p:txBody>
          <a:bodyPr/>
          <a:lstStyle/>
          <a:p>
            <a:fld id="{06B5975B-265B-4329-BBA9-397B0FF963AC}" type="slidenum">
              <a:rPr lang="en-US" smtClean="0"/>
              <a:pPr/>
              <a:t>63</a:t>
            </a:fld>
            <a:endParaRPr lang="en-US"/>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noFill/>
          <a:ln/>
        </p:spPr>
        <p:txBody>
          <a:bodyPr/>
          <a:lstStyle/>
          <a:p>
            <a:r>
              <a:rPr lang="en-US" dirty="0"/>
              <a:t>JavaScript - </a:t>
            </a:r>
            <a:r>
              <a:rPr lang="en-US" dirty="0" smtClean="0"/>
              <a:t>logical</a:t>
            </a:r>
            <a:endParaRPr lang="en-US" dirty="0"/>
          </a:p>
        </p:txBody>
      </p:sp>
      <p:sp>
        <p:nvSpPr>
          <p:cNvPr id="71683" name="Rectangle 3"/>
          <p:cNvSpPr>
            <a:spLocks noGrp="1" noChangeArrowheads="1"/>
          </p:cNvSpPr>
          <p:nvPr>
            <p:ph idx="1"/>
          </p:nvPr>
        </p:nvSpPr>
        <p:spPr>
          <a:xfrm>
            <a:off x="467544" y="1268760"/>
            <a:ext cx="8060432" cy="1981200"/>
          </a:xfrm>
          <a:noFill/>
          <a:ln/>
        </p:spPr>
        <p:txBody>
          <a:bodyPr>
            <a:normAutofit/>
          </a:bodyPr>
          <a:lstStyle/>
          <a:p>
            <a:r>
              <a:rPr lang="en-US" dirty="0"/>
              <a:t>logical AND operator </a:t>
            </a:r>
            <a:r>
              <a:rPr lang="en-US" dirty="0" smtClean="0"/>
              <a:t>is two ampersands: </a:t>
            </a:r>
            <a:r>
              <a:rPr lang="en-US" dirty="0">
                <a:latin typeface="Consolas" pitchFamily="49" charset="0"/>
              </a:rPr>
              <a:t>&amp;&amp;</a:t>
            </a:r>
          </a:p>
          <a:p>
            <a:r>
              <a:rPr lang="en-US" dirty="0"/>
              <a:t>logical OR operator </a:t>
            </a:r>
            <a:r>
              <a:rPr lang="en-US" dirty="0" smtClean="0"/>
              <a:t>is two vertical pipes: </a:t>
            </a:r>
            <a:r>
              <a:rPr lang="en-US" dirty="0">
                <a:latin typeface="Consolas" pitchFamily="49" charset="0"/>
              </a:rPr>
              <a:t>||</a:t>
            </a:r>
          </a:p>
          <a:p>
            <a:r>
              <a:rPr lang="en-US" dirty="0"/>
              <a:t>logical </a:t>
            </a:r>
            <a:r>
              <a:rPr lang="en-US" dirty="0" smtClean="0"/>
              <a:t>NOT operator is a single bang: </a:t>
            </a:r>
            <a:r>
              <a:rPr lang="en-US" dirty="0">
                <a:latin typeface="Consolas" pitchFamily="49" charset="0"/>
              </a:rPr>
              <a:t>!</a:t>
            </a:r>
          </a:p>
        </p:txBody>
      </p:sp>
      <p:sp>
        <p:nvSpPr>
          <p:cNvPr id="6" name="Slide Number Placeholder 5"/>
          <p:cNvSpPr>
            <a:spLocks noGrp="1"/>
          </p:cNvSpPr>
          <p:nvPr>
            <p:ph type="sldNum" sz="quarter" idx="12"/>
          </p:nvPr>
        </p:nvSpPr>
        <p:spPr/>
        <p:txBody>
          <a:bodyPr/>
          <a:lstStyle/>
          <a:p>
            <a:fld id="{55EDA3A2-849A-4D83-8C24-131A8412F257}" type="slidenum">
              <a:rPr lang="en-US"/>
              <a:pPr/>
              <a:t>64</a:t>
            </a:fld>
            <a:endParaRPr lang="en-US"/>
          </a:p>
        </p:txBody>
      </p:sp>
      <p:sp>
        <p:nvSpPr>
          <p:cNvPr id="71684" name="Rectangle 4"/>
          <p:cNvSpPr>
            <a:spLocks noChangeArrowheads="1"/>
          </p:cNvSpPr>
          <p:nvPr/>
        </p:nvSpPr>
        <p:spPr bwMode="auto">
          <a:xfrm>
            <a:off x="385763" y="3068960"/>
            <a:ext cx="7858645" cy="317309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1685" name="Rectangle 5"/>
          <p:cNvSpPr>
            <a:spLocks noChangeArrowheads="1"/>
          </p:cNvSpPr>
          <p:nvPr/>
        </p:nvSpPr>
        <p:spPr bwMode="auto">
          <a:xfrm>
            <a:off x="762000" y="3212976"/>
            <a:ext cx="8382000" cy="2678298"/>
          </a:xfrm>
          <a:prstGeom prst="rect">
            <a:avLst/>
          </a:prstGeom>
          <a:noFill/>
          <a:ln w="9525">
            <a:noFill/>
            <a:miter lim="800000"/>
            <a:headEnd/>
            <a:tailEnd/>
          </a:ln>
          <a:effectLst/>
        </p:spPr>
        <p:txBody>
          <a:bodyPr lIns="92075" tIns="46038" rIns="92075" bIns="46038">
            <a:spAutoFit/>
          </a:bodyPr>
          <a:lstStyle/>
          <a:p>
            <a:r>
              <a:rPr lang="en-US" dirty="0" err="1" smtClean="0">
                <a:latin typeface="Consolas" pitchFamily="49" charset="0"/>
              </a:rPr>
              <a:t>var</a:t>
            </a:r>
            <a:r>
              <a:rPr lang="en-US" dirty="0" smtClean="0">
                <a:latin typeface="Consolas" pitchFamily="49" charset="0"/>
              </a:rPr>
              <a:t> x </a:t>
            </a:r>
            <a:r>
              <a:rPr lang="en-US" dirty="0">
                <a:latin typeface="Consolas" pitchFamily="49" charset="0"/>
              </a:rPr>
              <a:t>= 10;</a:t>
            </a:r>
          </a:p>
          <a:p>
            <a:r>
              <a:rPr lang="en-US" dirty="0" err="1" smtClean="0">
                <a:latin typeface="Consolas" pitchFamily="49" charset="0"/>
              </a:rPr>
              <a:t>var</a:t>
            </a:r>
            <a:r>
              <a:rPr lang="en-US" dirty="0" smtClean="0">
                <a:latin typeface="Consolas" pitchFamily="49" charset="0"/>
              </a:rPr>
              <a:t> y </a:t>
            </a:r>
            <a:r>
              <a:rPr lang="en-US" dirty="0">
                <a:latin typeface="Consolas" pitchFamily="49" charset="0"/>
              </a:rPr>
              <a:t>= 5;</a:t>
            </a:r>
          </a:p>
          <a:p>
            <a:endParaRPr lang="en-US" dirty="0">
              <a:latin typeface="Consolas" pitchFamily="49" charset="0"/>
            </a:endParaRPr>
          </a:p>
          <a:p>
            <a:r>
              <a:rPr lang="en-US" dirty="0" err="1" smtClean="0">
                <a:latin typeface="Consolas" pitchFamily="49" charset="0"/>
              </a:rPr>
              <a:t>var</a:t>
            </a:r>
            <a:r>
              <a:rPr lang="en-US" dirty="0" smtClean="0">
                <a:latin typeface="Consolas" pitchFamily="49" charset="0"/>
              </a:rPr>
              <a:t> a = ( </a:t>
            </a:r>
            <a:r>
              <a:rPr lang="en-US" dirty="0">
                <a:latin typeface="Consolas" pitchFamily="49" charset="0"/>
              </a:rPr>
              <a:t>x &lt; y ) &amp;&amp; ( x == 5 </a:t>
            </a:r>
            <a:r>
              <a:rPr lang="en-US" dirty="0" smtClean="0">
                <a:latin typeface="Consolas" pitchFamily="49" charset="0"/>
              </a:rPr>
              <a:t>);  // false</a:t>
            </a:r>
            <a:endParaRPr lang="en-US" dirty="0">
              <a:latin typeface="Consolas" pitchFamily="49" charset="0"/>
            </a:endParaRPr>
          </a:p>
          <a:p>
            <a:r>
              <a:rPr lang="en-US" dirty="0" err="1" smtClean="0">
                <a:latin typeface="Consolas" pitchFamily="49" charset="0"/>
              </a:rPr>
              <a:t>var</a:t>
            </a:r>
            <a:r>
              <a:rPr lang="en-US" dirty="0" smtClean="0">
                <a:latin typeface="Consolas" pitchFamily="49" charset="0"/>
              </a:rPr>
              <a:t> b = ( </a:t>
            </a:r>
            <a:r>
              <a:rPr lang="en-US" dirty="0">
                <a:latin typeface="Consolas" pitchFamily="49" charset="0"/>
              </a:rPr>
              <a:t>x &gt; y ) || ( x &lt; 5 </a:t>
            </a:r>
            <a:r>
              <a:rPr lang="en-US" dirty="0" smtClean="0">
                <a:latin typeface="Consolas" pitchFamily="49" charset="0"/>
              </a:rPr>
              <a:t>);   // true</a:t>
            </a:r>
          </a:p>
          <a:p>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c = !b;  // c is false</a:t>
            </a:r>
            <a:endParaRPr lang="en-US" dirty="0">
              <a:latin typeface="Consolas" pitchFamily="49"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noFill/>
          <a:ln/>
        </p:spPr>
        <p:txBody>
          <a:bodyPr/>
          <a:lstStyle/>
          <a:p>
            <a:r>
              <a:rPr lang="en-US" dirty="0"/>
              <a:t>JavaScript - </a:t>
            </a:r>
            <a:r>
              <a:rPr lang="en-US" dirty="0" smtClean="0"/>
              <a:t>conditional</a:t>
            </a:r>
            <a:endParaRPr lang="en-US" dirty="0"/>
          </a:p>
        </p:txBody>
      </p:sp>
      <p:sp>
        <p:nvSpPr>
          <p:cNvPr id="72707" name="Rectangle 3"/>
          <p:cNvSpPr>
            <a:spLocks noGrp="1" noChangeArrowheads="1"/>
          </p:cNvSpPr>
          <p:nvPr>
            <p:ph idx="1"/>
          </p:nvPr>
        </p:nvSpPr>
        <p:spPr>
          <a:noFill/>
          <a:ln/>
        </p:spPr>
        <p:txBody>
          <a:bodyPr/>
          <a:lstStyle/>
          <a:p>
            <a:r>
              <a:rPr lang="en-US" dirty="0" smtClean="0"/>
              <a:t>ternary operator as </a:t>
            </a:r>
            <a:r>
              <a:rPr lang="en-US" dirty="0"/>
              <a:t>in C, C++</a:t>
            </a:r>
          </a:p>
          <a:p>
            <a:pPr lvl="1">
              <a:buNone/>
            </a:pPr>
            <a:r>
              <a:rPr lang="en-US" dirty="0" smtClean="0">
                <a:solidFill>
                  <a:srgbClr val="C00000"/>
                </a:solidFill>
                <a:latin typeface="Consolas" pitchFamily="49" charset="0"/>
              </a:rPr>
              <a:t>(</a:t>
            </a:r>
            <a:r>
              <a:rPr lang="en-US" i="1" dirty="0" smtClean="0">
                <a:latin typeface="Consolas" pitchFamily="49" charset="0"/>
              </a:rPr>
              <a:t>expression</a:t>
            </a:r>
            <a:r>
              <a:rPr lang="en-US" dirty="0" smtClean="0">
                <a:solidFill>
                  <a:srgbClr val="C00000"/>
                </a:solidFill>
                <a:latin typeface="Consolas" pitchFamily="49" charset="0"/>
              </a:rPr>
              <a:t>)</a:t>
            </a:r>
            <a:r>
              <a:rPr lang="en-US" dirty="0" smtClean="0">
                <a:latin typeface="Consolas" pitchFamily="49" charset="0"/>
              </a:rPr>
              <a:t> </a:t>
            </a:r>
            <a:r>
              <a:rPr lang="en-US" dirty="0">
                <a:solidFill>
                  <a:srgbClr val="7030A0"/>
                </a:solidFill>
                <a:latin typeface="Consolas" pitchFamily="49" charset="0"/>
              </a:rPr>
              <a:t>?</a:t>
            </a:r>
            <a:r>
              <a:rPr lang="en-US" dirty="0">
                <a:latin typeface="Consolas" pitchFamily="49" charset="0"/>
              </a:rPr>
              <a:t> </a:t>
            </a:r>
            <a:r>
              <a:rPr lang="en-US" i="1" dirty="0" smtClean="0">
                <a:solidFill>
                  <a:schemeClr val="accent5">
                    <a:lumMod val="50000"/>
                  </a:schemeClr>
                </a:solidFill>
                <a:latin typeface="Consolas" pitchFamily="49" charset="0"/>
              </a:rPr>
              <a:t>value1</a:t>
            </a:r>
            <a:r>
              <a:rPr lang="en-US" dirty="0" smtClean="0">
                <a:latin typeface="Consolas" pitchFamily="49" charset="0"/>
              </a:rPr>
              <a:t> </a:t>
            </a:r>
            <a:r>
              <a:rPr lang="en-US" dirty="0">
                <a:solidFill>
                  <a:schemeClr val="accent2">
                    <a:lumMod val="60000"/>
                    <a:lumOff val="40000"/>
                  </a:schemeClr>
                </a:solidFill>
                <a:latin typeface="Consolas" pitchFamily="49" charset="0"/>
              </a:rPr>
              <a:t>:</a:t>
            </a:r>
            <a:r>
              <a:rPr lang="en-US" dirty="0">
                <a:latin typeface="Consolas" pitchFamily="49" charset="0"/>
              </a:rPr>
              <a:t> </a:t>
            </a:r>
            <a:r>
              <a:rPr lang="en-US" i="1" dirty="0">
                <a:solidFill>
                  <a:schemeClr val="accent6">
                    <a:lumMod val="50000"/>
                  </a:schemeClr>
                </a:solidFill>
                <a:latin typeface="Consolas" pitchFamily="49" charset="0"/>
              </a:rPr>
              <a:t>value2</a:t>
            </a:r>
            <a:r>
              <a:rPr lang="en-US" dirty="0">
                <a:latin typeface="Consolas" pitchFamily="49" charset="0"/>
              </a:rPr>
              <a:t>;</a:t>
            </a:r>
          </a:p>
          <a:p>
            <a:pPr lvl="1"/>
            <a:r>
              <a:rPr lang="en-US" dirty="0"/>
              <a:t>if </a:t>
            </a:r>
            <a:r>
              <a:rPr lang="en-US" dirty="0" smtClean="0"/>
              <a:t>(</a:t>
            </a:r>
            <a:r>
              <a:rPr lang="en-US" i="1" dirty="0" smtClean="0"/>
              <a:t>expression</a:t>
            </a:r>
            <a:r>
              <a:rPr lang="en-US" dirty="0" smtClean="0"/>
              <a:t>) </a:t>
            </a:r>
            <a:r>
              <a:rPr lang="en-US" dirty="0"/>
              <a:t>evaluates </a:t>
            </a:r>
            <a:r>
              <a:rPr lang="en-US" dirty="0" smtClean="0">
                <a:solidFill>
                  <a:schemeClr val="accent5">
                    <a:lumMod val="50000"/>
                  </a:schemeClr>
                </a:solidFill>
              </a:rPr>
              <a:t>true</a:t>
            </a:r>
            <a:r>
              <a:rPr lang="en-US" dirty="0"/>
              <a:t>, then </a:t>
            </a:r>
            <a:r>
              <a:rPr lang="en-US" dirty="0">
                <a:solidFill>
                  <a:schemeClr val="accent5">
                    <a:lumMod val="50000"/>
                  </a:schemeClr>
                </a:solidFill>
              </a:rPr>
              <a:t>value1</a:t>
            </a:r>
            <a:r>
              <a:rPr lang="en-US" dirty="0"/>
              <a:t> is returned; otherwise, </a:t>
            </a:r>
            <a:r>
              <a:rPr lang="en-US" dirty="0">
                <a:solidFill>
                  <a:schemeClr val="accent6">
                    <a:lumMod val="50000"/>
                  </a:schemeClr>
                </a:solidFill>
              </a:rPr>
              <a:t>value2</a:t>
            </a:r>
            <a:r>
              <a:rPr lang="en-US" dirty="0"/>
              <a:t> is </a:t>
            </a:r>
            <a:r>
              <a:rPr lang="en-US" dirty="0" smtClean="0"/>
              <a:t>returned</a:t>
            </a:r>
            <a:br>
              <a:rPr lang="en-US" dirty="0" smtClean="0"/>
            </a:br>
            <a:endParaRPr lang="en-US" dirty="0" smtClean="0"/>
          </a:p>
          <a:p>
            <a:pPr lvl="1">
              <a:buNone/>
            </a:pP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a = </a:t>
            </a:r>
            <a:r>
              <a:rPr lang="en-US" sz="2400" dirty="0" smtClean="0">
                <a:solidFill>
                  <a:srgbClr val="C00000"/>
                </a:solidFill>
                <a:latin typeface="Consolas" pitchFamily="49" charset="0"/>
                <a:cs typeface="Consolas" pitchFamily="49" charset="0"/>
              </a:rPr>
              <a:t>(</a:t>
            </a:r>
            <a:r>
              <a:rPr lang="en-US" sz="2400" dirty="0" smtClean="0">
                <a:latin typeface="Consolas" pitchFamily="49" charset="0"/>
                <a:cs typeface="Consolas" pitchFamily="49" charset="0"/>
              </a:rPr>
              <a:t> 3 == 4 </a:t>
            </a:r>
            <a:r>
              <a:rPr lang="en-US" sz="2400" dirty="0" smtClean="0">
                <a:solidFill>
                  <a:srgbClr val="C00000"/>
                </a:solidFill>
                <a:latin typeface="Consolas" pitchFamily="49" charset="0"/>
                <a:cs typeface="Consolas" pitchFamily="49" charset="0"/>
              </a:rPr>
              <a:t>)</a:t>
            </a:r>
            <a:r>
              <a:rPr lang="en-US" sz="2400" dirty="0" smtClean="0">
                <a:latin typeface="Consolas" pitchFamily="49" charset="0"/>
                <a:cs typeface="Consolas" pitchFamily="49" charset="0"/>
              </a:rPr>
              <a:t> </a:t>
            </a:r>
            <a:r>
              <a:rPr lang="en-US" sz="2400" dirty="0" smtClean="0">
                <a:solidFill>
                  <a:srgbClr val="7030A0"/>
                </a:solidFill>
                <a:latin typeface="Consolas" pitchFamily="49" charset="0"/>
                <a:cs typeface="Consolas" pitchFamily="49" charset="0"/>
              </a:rPr>
              <a:t>?</a:t>
            </a:r>
            <a:r>
              <a:rPr lang="en-US" sz="2400" dirty="0" smtClean="0">
                <a:latin typeface="Consolas" pitchFamily="49" charset="0"/>
                <a:cs typeface="Consolas" pitchFamily="49" charset="0"/>
              </a:rPr>
              <a:t> "y" </a:t>
            </a:r>
            <a:r>
              <a:rPr lang="en-US" sz="2400" dirty="0" smtClean="0">
                <a:solidFill>
                  <a:schemeClr val="accent2">
                    <a:lumMod val="60000"/>
                    <a:lumOff val="40000"/>
                  </a:schemeClr>
                </a:solidFill>
                <a:latin typeface="Consolas" pitchFamily="49" charset="0"/>
                <a:cs typeface="Consolas" pitchFamily="49" charset="0"/>
              </a:rPr>
              <a:t>:</a:t>
            </a:r>
            <a:r>
              <a:rPr lang="en-US" sz="2400" dirty="0" smtClean="0">
                <a:latin typeface="Consolas" pitchFamily="49" charset="0"/>
                <a:cs typeface="Consolas" pitchFamily="49" charset="0"/>
              </a:rPr>
              <a:t> "n";   // </a:t>
            </a:r>
            <a:r>
              <a:rPr lang="en-US" sz="2400" dirty="0" smtClean="0">
                <a:cs typeface="Consolas" pitchFamily="49" charset="0"/>
              </a:rPr>
              <a:t>a is "n"</a:t>
            </a:r>
            <a:endParaRPr lang="en-US" sz="2400" dirty="0">
              <a:cs typeface="Consolas" pitchFamily="49" charset="0"/>
            </a:endParaRPr>
          </a:p>
          <a:p>
            <a:pPr lvl="1">
              <a:buNone/>
            </a:pPr>
            <a:endParaRPr lang="en-US" dirty="0"/>
          </a:p>
          <a:p>
            <a:r>
              <a:rPr lang="en-US" dirty="0"/>
              <a:t>c</a:t>
            </a:r>
            <a:r>
              <a:rPr lang="en-US" dirty="0" smtClean="0"/>
              <a:t>an lead to cryptic programming code if overused</a:t>
            </a:r>
            <a:endParaRPr lang="en-US" dirty="0"/>
          </a:p>
        </p:txBody>
      </p:sp>
      <p:sp>
        <p:nvSpPr>
          <p:cNvPr id="4" name="Slide Number Placeholder 5"/>
          <p:cNvSpPr>
            <a:spLocks noGrp="1"/>
          </p:cNvSpPr>
          <p:nvPr>
            <p:ph type="sldNum" sz="quarter" idx="12"/>
          </p:nvPr>
        </p:nvSpPr>
        <p:spPr/>
        <p:txBody>
          <a:bodyPr/>
          <a:lstStyle/>
          <a:p>
            <a:fld id="{B4A02A49-2ABA-43F0-B137-6EA6BDE4F3A2}" type="slidenum">
              <a:rPr lang="en-US"/>
              <a:pPr/>
              <a:t>65</a:t>
            </a:fld>
            <a:endParaRPr 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Bit Manipulation operators</a:t>
            </a:r>
            <a:endParaRPr lang="en-CA" dirty="0"/>
          </a:p>
        </p:txBody>
      </p:sp>
      <p:sp>
        <p:nvSpPr>
          <p:cNvPr id="3" name="Content Placeholder 2"/>
          <p:cNvSpPr>
            <a:spLocks noGrp="1"/>
          </p:cNvSpPr>
          <p:nvPr>
            <p:ph idx="1"/>
          </p:nvPr>
        </p:nvSpPr>
        <p:spPr>
          <a:xfrm>
            <a:off x="457200" y="1600201"/>
            <a:ext cx="8229600" cy="676672"/>
          </a:xfrm>
        </p:spPr>
        <p:txBody>
          <a:bodyPr/>
          <a:lstStyle/>
          <a:p>
            <a:r>
              <a:rPr lang="en-CA" dirty="0" smtClean="0"/>
              <a:t>JavaScript operators shift bit representations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66</a:t>
            </a:fld>
            <a:endParaRPr lang="en-US"/>
          </a:p>
        </p:txBody>
      </p:sp>
      <p:graphicFrame>
        <p:nvGraphicFramePr>
          <p:cNvPr id="5" name="Table 4"/>
          <p:cNvGraphicFramePr>
            <a:graphicFrameLocks noGrp="1"/>
          </p:cNvGraphicFramePr>
          <p:nvPr/>
        </p:nvGraphicFramePr>
        <p:xfrm>
          <a:off x="755576" y="2276872"/>
          <a:ext cx="7704855" cy="3569878"/>
        </p:xfrm>
        <a:graphic>
          <a:graphicData uri="http://schemas.openxmlformats.org/drawingml/2006/table">
            <a:tbl>
              <a:tblPr firstRow="1" bandRow="1">
                <a:tableStyleId>{5C22544A-7EE6-4342-B048-85BDC9FD1C3A}</a:tableStyleId>
              </a:tblPr>
              <a:tblGrid>
                <a:gridCol w="1152128"/>
                <a:gridCol w="1872208"/>
                <a:gridCol w="4680519"/>
              </a:tblGrid>
              <a:tr h="554102">
                <a:tc>
                  <a:txBody>
                    <a:bodyPr/>
                    <a:lstStyle/>
                    <a:p>
                      <a:pPr algn="ctr"/>
                      <a:r>
                        <a:rPr lang="en-CA" dirty="0" smtClean="0"/>
                        <a:t>Operator</a:t>
                      </a:r>
                      <a:endParaRPr lang="en-CA" dirty="0"/>
                    </a:p>
                  </a:txBody>
                  <a:tcPr/>
                </a:tc>
                <a:tc>
                  <a:txBody>
                    <a:bodyPr/>
                    <a:lstStyle/>
                    <a:p>
                      <a:pPr algn="ctr"/>
                      <a:r>
                        <a:rPr lang="en-CA" dirty="0" smtClean="0"/>
                        <a:t>Name</a:t>
                      </a:r>
                      <a:endParaRPr lang="en-CA" dirty="0"/>
                    </a:p>
                  </a:txBody>
                  <a:tcPr/>
                </a:tc>
                <a:tc>
                  <a:txBody>
                    <a:bodyPr/>
                    <a:lstStyle/>
                    <a:p>
                      <a:r>
                        <a:rPr lang="en-CA" dirty="0" smtClean="0"/>
                        <a:t>Description</a:t>
                      </a:r>
                      <a:endParaRPr lang="en-CA" dirty="0"/>
                    </a:p>
                  </a:txBody>
                  <a:tcPr/>
                </a:tc>
              </a:tr>
              <a:tr h="382002">
                <a:tc>
                  <a:txBody>
                    <a:bodyPr/>
                    <a:lstStyle/>
                    <a:p>
                      <a:pPr algn="ctr"/>
                      <a:r>
                        <a:rPr lang="en-CA" dirty="0" smtClean="0">
                          <a:latin typeface="Consolas" pitchFamily="49" charset="0"/>
                          <a:cs typeface="Consolas" pitchFamily="49" charset="0"/>
                        </a:rPr>
                        <a:t>&amp;</a:t>
                      </a:r>
                      <a:endParaRPr lang="en-CA" dirty="0">
                        <a:latin typeface="Consolas" pitchFamily="49" charset="0"/>
                        <a:cs typeface="Consolas" pitchFamily="49" charset="0"/>
                      </a:endParaRPr>
                    </a:p>
                  </a:txBody>
                  <a:tcPr/>
                </a:tc>
                <a:tc>
                  <a:txBody>
                    <a:bodyPr/>
                    <a:lstStyle/>
                    <a:p>
                      <a:r>
                        <a:rPr lang="en-CA" dirty="0" smtClean="0"/>
                        <a:t>Bitwise AND</a:t>
                      </a:r>
                      <a:endParaRPr lang="en-CA" dirty="0"/>
                    </a:p>
                  </a:txBody>
                  <a:tcPr/>
                </a:tc>
                <a:tc>
                  <a:txBody>
                    <a:bodyPr/>
                    <a:lstStyle/>
                    <a:p>
                      <a:r>
                        <a:rPr lang="en-CA" dirty="0" smtClean="0"/>
                        <a:t>Performs</a:t>
                      </a:r>
                      <a:r>
                        <a:rPr lang="en-CA" baseline="0" dirty="0" smtClean="0"/>
                        <a:t> an AND on each bit position</a:t>
                      </a:r>
                      <a:endParaRPr lang="en-CA" dirty="0"/>
                    </a:p>
                  </a:txBody>
                  <a:tcPr/>
                </a:tc>
              </a:tr>
              <a:tr h="360040">
                <a:tc>
                  <a:txBody>
                    <a:bodyPr/>
                    <a:lstStyle/>
                    <a:p>
                      <a:pPr algn="ctr"/>
                      <a:r>
                        <a:rPr lang="en-CA" dirty="0" smtClean="0">
                          <a:latin typeface="Consolas" pitchFamily="49" charset="0"/>
                          <a:cs typeface="Consolas" pitchFamily="49" charset="0"/>
                        </a:rPr>
                        <a:t>|</a:t>
                      </a:r>
                      <a:endParaRPr lang="en-CA" dirty="0">
                        <a:latin typeface="Consolas" pitchFamily="49" charset="0"/>
                        <a:cs typeface="Consolas" pitchFamily="49" charset="0"/>
                      </a:endParaRPr>
                    </a:p>
                  </a:txBody>
                  <a:tcPr/>
                </a:tc>
                <a:tc>
                  <a:txBody>
                    <a:bodyPr/>
                    <a:lstStyle/>
                    <a:p>
                      <a:r>
                        <a:rPr lang="en-CA" dirty="0" smtClean="0"/>
                        <a:t>Bitwise OR</a:t>
                      </a:r>
                      <a:endParaRPr lang="en-CA" dirty="0"/>
                    </a:p>
                  </a:txBody>
                  <a:tcPr/>
                </a:tc>
                <a:tc>
                  <a:txBody>
                    <a:bodyPr/>
                    <a:lstStyle/>
                    <a:p>
                      <a:r>
                        <a:rPr lang="en-CA" dirty="0" smtClean="0"/>
                        <a:t>Performs</a:t>
                      </a:r>
                      <a:r>
                        <a:rPr lang="en-CA" baseline="0" dirty="0" smtClean="0"/>
                        <a:t> an OR on each bit position</a:t>
                      </a:r>
                      <a:endParaRPr lang="en-CA" dirty="0"/>
                    </a:p>
                  </a:txBody>
                  <a:tcPr/>
                </a:tc>
              </a:tr>
              <a:tr h="360040">
                <a:tc>
                  <a:txBody>
                    <a:bodyPr/>
                    <a:lstStyle/>
                    <a:p>
                      <a:pPr algn="ctr"/>
                      <a:r>
                        <a:rPr lang="en-CA" dirty="0" smtClean="0">
                          <a:latin typeface="Consolas" pitchFamily="49" charset="0"/>
                          <a:cs typeface="Consolas" pitchFamily="49" charset="0"/>
                        </a:rPr>
                        <a:t>^</a:t>
                      </a:r>
                      <a:endParaRPr lang="en-CA" dirty="0">
                        <a:latin typeface="Consolas" pitchFamily="49" charset="0"/>
                        <a:cs typeface="Consolas" pitchFamily="49" charset="0"/>
                      </a:endParaRPr>
                    </a:p>
                  </a:txBody>
                  <a:tcPr/>
                </a:tc>
                <a:tc>
                  <a:txBody>
                    <a:bodyPr/>
                    <a:lstStyle/>
                    <a:p>
                      <a:r>
                        <a:rPr lang="en-CA" dirty="0" smtClean="0"/>
                        <a:t>Bitwise XOR</a:t>
                      </a:r>
                      <a:endParaRPr lang="en-CA" dirty="0"/>
                    </a:p>
                  </a:txBody>
                  <a:tcPr/>
                </a:tc>
                <a:tc>
                  <a:txBody>
                    <a:bodyPr/>
                    <a:lstStyle/>
                    <a:p>
                      <a:r>
                        <a:rPr lang="en-CA" dirty="0" smtClean="0"/>
                        <a:t>Set result bit to 1 only if either not both bits is 1</a:t>
                      </a:r>
                      <a:endParaRPr lang="en-CA" dirty="0"/>
                    </a:p>
                  </a:txBody>
                  <a:tcPr/>
                </a:tc>
              </a:tr>
              <a:tr h="354320">
                <a:tc>
                  <a:txBody>
                    <a:bodyPr/>
                    <a:lstStyle/>
                    <a:p>
                      <a:pPr algn="ctr"/>
                      <a:r>
                        <a:rPr lang="en-CA" dirty="0" smtClean="0">
                          <a:latin typeface="Consolas" pitchFamily="49" charset="0"/>
                          <a:cs typeface="Consolas" pitchFamily="49" charset="0"/>
                        </a:rPr>
                        <a:t>~</a:t>
                      </a:r>
                      <a:endParaRPr lang="en-CA" dirty="0">
                        <a:latin typeface="Consolas" pitchFamily="49" charset="0"/>
                        <a:cs typeface="Consolas" pitchFamily="49" charset="0"/>
                      </a:endParaRPr>
                    </a:p>
                  </a:txBody>
                  <a:tcPr/>
                </a:tc>
                <a:tc>
                  <a:txBody>
                    <a:bodyPr/>
                    <a:lstStyle/>
                    <a:p>
                      <a:r>
                        <a:rPr lang="en-CA" dirty="0" smtClean="0"/>
                        <a:t>Bitwise NOT</a:t>
                      </a:r>
                      <a:endParaRPr lang="en-CA" dirty="0"/>
                    </a:p>
                  </a:txBody>
                  <a:tcPr/>
                </a:tc>
                <a:tc>
                  <a:txBody>
                    <a:bodyPr/>
                    <a:lstStyle/>
                    <a:p>
                      <a:r>
                        <a:rPr lang="en-CA" dirty="0" smtClean="0"/>
                        <a:t>Inverts the bits of the operand</a:t>
                      </a:r>
                      <a:endParaRPr lang="en-CA" dirty="0"/>
                    </a:p>
                  </a:txBody>
                  <a:tcPr/>
                </a:tc>
              </a:tr>
              <a:tr h="414888">
                <a:tc>
                  <a:txBody>
                    <a:bodyPr/>
                    <a:lstStyle/>
                    <a:p>
                      <a:pPr algn="ctr"/>
                      <a:r>
                        <a:rPr lang="en-CA" dirty="0" smtClean="0">
                          <a:latin typeface="Consolas" pitchFamily="49" charset="0"/>
                          <a:cs typeface="Consolas" pitchFamily="49" charset="0"/>
                        </a:rPr>
                        <a:t>&lt;&lt;</a:t>
                      </a:r>
                      <a:endParaRPr lang="en-CA" dirty="0">
                        <a:latin typeface="Consolas" pitchFamily="49" charset="0"/>
                        <a:cs typeface="Consolas" pitchFamily="49" charset="0"/>
                      </a:endParaRPr>
                    </a:p>
                  </a:txBody>
                  <a:tcPr/>
                </a:tc>
                <a:tc>
                  <a:txBody>
                    <a:bodyPr/>
                    <a:lstStyle/>
                    <a:p>
                      <a:r>
                        <a:rPr lang="en-CA" dirty="0" smtClean="0"/>
                        <a:t>Bitwise</a:t>
                      </a:r>
                      <a:r>
                        <a:rPr lang="en-CA" baseline="0" dirty="0" smtClean="0"/>
                        <a:t> left shift</a:t>
                      </a:r>
                      <a:endParaRPr lang="en-CA" dirty="0"/>
                    </a:p>
                  </a:txBody>
                  <a:tcPr/>
                </a:tc>
                <a:tc>
                  <a:txBody>
                    <a:bodyPr/>
                    <a:lstStyle/>
                    <a:p>
                      <a:r>
                        <a:rPr lang="en-CA" dirty="0" smtClean="0"/>
                        <a:t>Shift all the bits to the left, leftmost bit dropped</a:t>
                      </a:r>
                      <a:endParaRPr lang="en-CA" dirty="0"/>
                    </a:p>
                  </a:txBody>
                  <a:tcPr/>
                </a:tc>
              </a:tr>
              <a:tr h="432048">
                <a:tc>
                  <a:txBody>
                    <a:bodyPr/>
                    <a:lstStyle/>
                    <a:p>
                      <a:pPr algn="ctr"/>
                      <a:r>
                        <a:rPr lang="en-CA" dirty="0" smtClean="0">
                          <a:latin typeface="Consolas" pitchFamily="49" charset="0"/>
                          <a:cs typeface="Consolas" pitchFamily="49" charset="0"/>
                        </a:rPr>
                        <a:t>&gt;&gt;</a:t>
                      </a:r>
                      <a:endParaRPr lang="en-CA" dirty="0">
                        <a:latin typeface="Consolas" pitchFamily="49" charset="0"/>
                        <a:cs typeface="Consolas" pitchFamily="49" charset="0"/>
                      </a:endParaRPr>
                    </a:p>
                  </a:txBody>
                  <a:tcPr/>
                </a:tc>
                <a:tc>
                  <a:txBody>
                    <a:bodyPr/>
                    <a:lstStyle/>
                    <a:p>
                      <a:r>
                        <a:rPr lang="en-CA" dirty="0" smtClean="0"/>
                        <a:t>Bitwise right shift</a:t>
                      </a:r>
                      <a:endParaRPr lang="en-CA" dirty="0"/>
                    </a:p>
                  </a:txBody>
                  <a:tcPr/>
                </a:tc>
                <a:tc>
                  <a:txBody>
                    <a:bodyPr/>
                    <a:lstStyle/>
                    <a:p>
                      <a:r>
                        <a:rPr lang="en-CA" dirty="0" smtClean="0"/>
                        <a:t>Shift all the bits to the right,</a:t>
                      </a:r>
                      <a:r>
                        <a:rPr lang="en-CA" baseline="0" dirty="0" smtClean="0"/>
                        <a:t> keep the sign</a:t>
                      </a:r>
                      <a:endParaRPr lang="en-CA" dirty="0"/>
                    </a:p>
                  </a:txBody>
                  <a:tcPr/>
                </a:tc>
              </a:tr>
              <a:tr h="689558">
                <a:tc>
                  <a:txBody>
                    <a:bodyPr/>
                    <a:lstStyle/>
                    <a:p>
                      <a:pPr algn="ctr"/>
                      <a:r>
                        <a:rPr lang="en-CA" dirty="0" smtClean="0">
                          <a:latin typeface="Consolas" pitchFamily="49" charset="0"/>
                          <a:cs typeface="Consolas" pitchFamily="49" charset="0"/>
                        </a:rPr>
                        <a:t>&gt;&gt;&gt;</a:t>
                      </a:r>
                      <a:endParaRPr lang="en-CA" dirty="0">
                        <a:latin typeface="Consolas" pitchFamily="49" charset="0"/>
                        <a:cs typeface="Consolas" pitchFamily="49" charset="0"/>
                      </a:endParaRPr>
                    </a:p>
                  </a:txBody>
                  <a:tcPr/>
                </a:tc>
                <a:tc>
                  <a:txBody>
                    <a:bodyPr/>
                    <a:lstStyle/>
                    <a:p>
                      <a:r>
                        <a:rPr lang="en-CA" dirty="0" smtClean="0"/>
                        <a:t>Bitwise zero-fill right shift</a:t>
                      </a:r>
                      <a:endParaRPr lang="en-CA" dirty="0"/>
                    </a:p>
                  </a:txBody>
                  <a:tcPr/>
                </a:tc>
                <a:tc>
                  <a:txBody>
                    <a:bodyPr/>
                    <a:lstStyle/>
                    <a:p>
                      <a:r>
                        <a:rPr lang="en-CA" dirty="0" smtClean="0"/>
                        <a:t>Shifts all the bits to the right</a:t>
                      </a:r>
                      <a:endParaRPr lang="en-CA" dirty="0"/>
                    </a:p>
                  </a:txBody>
                  <a:tcPr/>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Bit Manipulation examples</a:t>
            </a:r>
            <a:endParaRPr lang="en-CA" dirty="0"/>
          </a:p>
        </p:txBody>
      </p:sp>
      <p:graphicFrame>
        <p:nvGraphicFramePr>
          <p:cNvPr id="5" name="Content Placeholder 4"/>
          <p:cNvGraphicFramePr>
            <a:graphicFrameLocks noGrp="1"/>
          </p:cNvGraphicFramePr>
          <p:nvPr>
            <p:ph idx="1"/>
          </p:nvPr>
        </p:nvGraphicFramePr>
        <p:xfrm>
          <a:off x="457200" y="1412776"/>
          <a:ext cx="8229600" cy="3154144"/>
        </p:xfrm>
        <a:graphic>
          <a:graphicData uri="http://schemas.openxmlformats.org/drawingml/2006/table">
            <a:tbl>
              <a:tblPr firstRow="1" bandRow="1">
                <a:tableStyleId>{5C22544A-7EE6-4342-B048-85BDC9FD1C3A}</a:tableStyleId>
              </a:tblPr>
              <a:tblGrid>
                <a:gridCol w="1810544"/>
                <a:gridCol w="2952328"/>
                <a:gridCol w="3466728"/>
              </a:tblGrid>
              <a:tr h="558264">
                <a:tc>
                  <a:txBody>
                    <a:bodyPr/>
                    <a:lstStyle/>
                    <a:p>
                      <a:pPr algn="ctr"/>
                      <a:r>
                        <a:rPr lang="en-CA" dirty="0" smtClean="0"/>
                        <a:t>Expression</a:t>
                      </a:r>
                      <a:endParaRPr lang="en-CA" dirty="0"/>
                    </a:p>
                  </a:txBody>
                  <a:tcPr/>
                </a:tc>
                <a:tc>
                  <a:txBody>
                    <a:bodyPr/>
                    <a:lstStyle/>
                    <a:p>
                      <a:pPr algn="ctr"/>
                      <a:r>
                        <a:rPr lang="en-CA" dirty="0" smtClean="0"/>
                        <a:t>Result</a:t>
                      </a:r>
                      <a:endParaRPr lang="en-CA" dirty="0"/>
                    </a:p>
                  </a:txBody>
                  <a:tcPr/>
                </a:tc>
                <a:tc>
                  <a:txBody>
                    <a:bodyPr/>
                    <a:lstStyle/>
                    <a:p>
                      <a:r>
                        <a:rPr lang="en-CA" dirty="0" smtClean="0"/>
                        <a:t>Binary Description</a:t>
                      </a:r>
                      <a:endParaRPr lang="en-CA" dirty="0"/>
                    </a:p>
                  </a:txBody>
                  <a:tcPr/>
                </a:tc>
              </a:tr>
              <a:tr h="370840">
                <a:tc>
                  <a:txBody>
                    <a:bodyPr/>
                    <a:lstStyle/>
                    <a:p>
                      <a:r>
                        <a:rPr lang="en-CA" dirty="0" smtClean="0">
                          <a:latin typeface="Consolas" pitchFamily="49" charset="0"/>
                          <a:cs typeface="Consolas" pitchFamily="49" charset="0"/>
                        </a:rPr>
                        <a:t>15 &amp; 9</a:t>
                      </a:r>
                      <a:endParaRPr lang="en-CA" dirty="0">
                        <a:latin typeface="Consolas" pitchFamily="49" charset="0"/>
                        <a:cs typeface="Consolas" pitchFamily="49" charset="0"/>
                      </a:endParaRPr>
                    </a:p>
                  </a:txBody>
                  <a:tcPr/>
                </a:tc>
                <a:tc>
                  <a:txBody>
                    <a:bodyPr/>
                    <a:lstStyle/>
                    <a:p>
                      <a:pPr algn="ctr"/>
                      <a:r>
                        <a:rPr lang="en-CA" dirty="0" smtClean="0"/>
                        <a:t>9</a:t>
                      </a:r>
                      <a:endParaRPr lang="en-CA" dirty="0"/>
                    </a:p>
                  </a:txBody>
                  <a:tcPr/>
                </a:tc>
                <a:tc>
                  <a:txBody>
                    <a:bodyPr/>
                    <a:lstStyle/>
                    <a:p>
                      <a:r>
                        <a:rPr lang="en-CA" dirty="0" smtClean="0"/>
                        <a:t>1111 &amp; 1001</a:t>
                      </a:r>
                      <a:r>
                        <a:rPr lang="en-CA" baseline="0" dirty="0" smtClean="0"/>
                        <a:t> = 1001</a:t>
                      </a:r>
                      <a:endParaRPr lang="en-CA" dirty="0"/>
                    </a:p>
                  </a:txBody>
                  <a:tcPr/>
                </a:tc>
              </a:tr>
              <a:tr h="370840">
                <a:tc>
                  <a:txBody>
                    <a:bodyPr/>
                    <a:lstStyle/>
                    <a:p>
                      <a:r>
                        <a:rPr lang="en-CA" dirty="0" smtClean="0">
                          <a:latin typeface="Consolas" pitchFamily="49" charset="0"/>
                          <a:cs typeface="Consolas" pitchFamily="49" charset="0"/>
                        </a:rPr>
                        <a:t>15 | 9</a:t>
                      </a:r>
                      <a:endParaRPr lang="en-CA" dirty="0">
                        <a:latin typeface="Consolas" pitchFamily="49" charset="0"/>
                        <a:cs typeface="Consolas" pitchFamily="49" charset="0"/>
                      </a:endParaRPr>
                    </a:p>
                  </a:txBody>
                  <a:tcPr/>
                </a:tc>
                <a:tc>
                  <a:txBody>
                    <a:bodyPr/>
                    <a:lstStyle/>
                    <a:p>
                      <a:pPr algn="ctr"/>
                      <a:r>
                        <a:rPr lang="en-CA" dirty="0" smtClean="0"/>
                        <a:t>15</a:t>
                      </a:r>
                      <a:endParaRPr lang="en-CA" dirty="0"/>
                    </a:p>
                  </a:txBody>
                  <a:tcPr/>
                </a:tc>
                <a:tc>
                  <a:txBody>
                    <a:bodyPr/>
                    <a:lstStyle/>
                    <a:p>
                      <a:r>
                        <a:rPr lang="en-CA" dirty="0" smtClean="0"/>
                        <a:t>1111 | 1001 = 1111</a:t>
                      </a:r>
                      <a:endParaRPr lang="en-CA" dirty="0"/>
                    </a:p>
                  </a:txBody>
                  <a:tcPr/>
                </a:tc>
              </a:tr>
              <a:tr h="370840">
                <a:tc>
                  <a:txBody>
                    <a:bodyPr/>
                    <a:lstStyle/>
                    <a:p>
                      <a:r>
                        <a:rPr lang="en-CA" dirty="0" smtClean="0">
                          <a:latin typeface="Consolas" pitchFamily="49" charset="0"/>
                          <a:cs typeface="Consolas" pitchFamily="49" charset="0"/>
                        </a:rPr>
                        <a:t>15 ^ 9</a:t>
                      </a:r>
                      <a:endParaRPr lang="en-CA" dirty="0">
                        <a:latin typeface="Consolas" pitchFamily="49" charset="0"/>
                        <a:cs typeface="Consolas" pitchFamily="49" charset="0"/>
                      </a:endParaRPr>
                    </a:p>
                  </a:txBody>
                  <a:tcPr/>
                </a:tc>
                <a:tc>
                  <a:txBody>
                    <a:bodyPr/>
                    <a:lstStyle/>
                    <a:p>
                      <a:pPr algn="ctr"/>
                      <a:r>
                        <a:rPr lang="en-CA" dirty="0" smtClean="0"/>
                        <a:t>6</a:t>
                      </a:r>
                      <a:endParaRPr lang="en-CA" dirty="0"/>
                    </a:p>
                  </a:txBody>
                  <a:tcPr/>
                </a:tc>
                <a:tc>
                  <a:txBody>
                    <a:bodyPr/>
                    <a:lstStyle/>
                    <a:p>
                      <a:r>
                        <a:rPr lang="en-CA" dirty="0" smtClean="0"/>
                        <a:t>1111 ^ 1001 = 0110</a:t>
                      </a:r>
                      <a:endParaRPr lang="en-CA" dirty="0"/>
                    </a:p>
                  </a:txBody>
                  <a:tcPr/>
                </a:tc>
              </a:tr>
              <a:tr h="370840">
                <a:tc>
                  <a:txBody>
                    <a:bodyPr/>
                    <a:lstStyle/>
                    <a:p>
                      <a:r>
                        <a:rPr lang="en-CA" dirty="0" smtClean="0">
                          <a:latin typeface="Consolas" pitchFamily="49" charset="0"/>
                          <a:cs typeface="Consolas" pitchFamily="49" charset="0"/>
                        </a:rPr>
                        <a:t>~15</a:t>
                      </a:r>
                      <a:endParaRPr lang="en-CA" dirty="0">
                        <a:latin typeface="Consolas" pitchFamily="49" charset="0"/>
                        <a:cs typeface="Consolas" pitchFamily="49" charset="0"/>
                      </a:endParaRPr>
                    </a:p>
                  </a:txBody>
                  <a:tcPr/>
                </a:tc>
                <a:tc>
                  <a:txBody>
                    <a:bodyPr/>
                    <a:lstStyle/>
                    <a:p>
                      <a:pPr algn="ctr"/>
                      <a:r>
                        <a:rPr lang="en-CA" dirty="0" smtClean="0"/>
                        <a:t>0</a:t>
                      </a:r>
                      <a:endParaRPr lang="en-CA" dirty="0"/>
                    </a:p>
                  </a:txBody>
                  <a:tcPr/>
                </a:tc>
                <a:tc>
                  <a:txBody>
                    <a:bodyPr/>
                    <a:lstStyle/>
                    <a:p>
                      <a:r>
                        <a:rPr lang="en-CA" dirty="0" smtClean="0"/>
                        <a:t>~1111 = 0000</a:t>
                      </a:r>
                      <a:endParaRPr lang="en-CA" dirty="0"/>
                    </a:p>
                  </a:txBody>
                  <a:tcPr/>
                </a:tc>
              </a:tr>
              <a:tr h="370840">
                <a:tc>
                  <a:txBody>
                    <a:bodyPr/>
                    <a:lstStyle/>
                    <a:p>
                      <a:r>
                        <a:rPr lang="en-CA" dirty="0" smtClean="0">
                          <a:latin typeface="Consolas" pitchFamily="49" charset="0"/>
                          <a:cs typeface="Consolas" pitchFamily="49" charset="0"/>
                        </a:rPr>
                        <a:t>9 &lt;&lt; 2</a:t>
                      </a:r>
                      <a:endParaRPr lang="en-CA" dirty="0">
                        <a:latin typeface="Consolas" pitchFamily="49" charset="0"/>
                        <a:cs typeface="Consolas" pitchFamily="49" charset="0"/>
                      </a:endParaRPr>
                    </a:p>
                  </a:txBody>
                  <a:tcPr/>
                </a:tc>
                <a:tc>
                  <a:txBody>
                    <a:bodyPr/>
                    <a:lstStyle/>
                    <a:p>
                      <a:pPr algn="ctr"/>
                      <a:r>
                        <a:rPr lang="en-CA" dirty="0" smtClean="0"/>
                        <a:t>36</a:t>
                      </a:r>
                      <a:endParaRPr lang="en-CA" dirty="0"/>
                    </a:p>
                  </a:txBody>
                  <a:tcPr/>
                </a:tc>
                <a:tc>
                  <a:txBody>
                    <a:bodyPr/>
                    <a:lstStyle/>
                    <a:p>
                      <a:r>
                        <a:rPr lang="en-CA" dirty="0" smtClean="0"/>
                        <a:t>1001 shifted 2 bits left = 100100</a:t>
                      </a:r>
                      <a:endParaRPr lang="en-CA" dirty="0"/>
                    </a:p>
                  </a:txBody>
                  <a:tcPr/>
                </a:tc>
              </a:tr>
              <a:tr h="370840">
                <a:tc>
                  <a:txBody>
                    <a:bodyPr/>
                    <a:lstStyle/>
                    <a:p>
                      <a:r>
                        <a:rPr lang="en-CA" dirty="0" smtClean="0">
                          <a:latin typeface="Consolas" pitchFamily="49" charset="0"/>
                          <a:cs typeface="Consolas" pitchFamily="49" charset="0"/>
                        </a:rPr>
                        <a:t>9 &gt;&gt; 2</a:t>
                      </a:r>
                      <a:endParaRPr lang="en-CA" dirty="0">
                        <a:latin typeface="Consolas" pitchFamily="49" charset="0"/>
                        <a:cs typeface="Consolas" pitchFamily="49" charset="0"/>
                      </a:endParaRPr>
                    </a:p>
                  </a:txBody>
                  <a:tcPr/>
                </a:tc>
                <a:tc>
                  <a:txBody>
                    <a:bodyPr/>
                    <a:lstStyle/>
                    <a:p>
                      <a:pPr algn="ctr"/>
                      <a:r>
                        <a:rPr lang="en-CA" dirty="0" smtClean="0"/>
                        <a:t>2</a:t>
                      </a:r>
                      <a:endParaRPr lang="en-CA" dirty="0"/>
                    </a:p>
                  </a:txBody>
                  <a:tcPr/>
                </a:tc>
                <a:tc>
                  <a:txBody>
                    <a:bodyPr/>
                    <a:lstStyle/>
                    <a:p>
                      <a:r>
                        <a:rPr lang="en-CA" dirty="0" smtClean="0"/>
                        <a:t>1001 shifted 2 bits right = 10</a:t>
                      </a:r>
                      <a:endParaRPr lang="en-CA" dirty="0"/>
                    </a:p>
                  </a:txBody>
                  <a:tcPr/>
                </a:tc>
              </a:tr>
              <a:tr h="370840">
                <a:tc>
                  <a:txBody>
                    <a:bodyPr/>
                    <a:lstStyle/>
                    <a:p>
                      <a:r>
                        <a:rPr lang="en-CA" dirty="0" smtClean="0">
                          <a:latin typeface="Consolas" pitchFamily="49" charset="0"/>
                          <a:cs typeface="Consolas" pitchFamily="49" charset="0"/>
                        </a:rPr>
                        <a:t>19 &gt;&gt;&gt; 2</a:t>
                      </a:r>
                      <a:endParaRPr lang="en-CA" dirty="0">
                        <a:latin typeface="Consolas" pitchFamily="49" charset="0"/>
                        <a:cs typeface="Consolas" pitchFamily="49" charset="0"/>
                      </a:endParaRPr>
                    </a:p>
                  </a:txBody>
                  <a:tcPr/>
                </a:tc>
                <a:tc>
                  <a:txBody>
                    <a:bodyPr/>
                    <a:lstStyle/>
                    <a:p>
                      <a:pPr algn="ctr"/>
                      <a:r>
                        <a:rPr lang="en-CA" dirty="0" smtClean="0"/>
                        <a:t>4</a:t>
                      </a:r>
                      <a:endParaRPr lang="en-CA" dirty="0"/>
                    </a:p>
                  </a:txBody>
                  <a:tcPr/>
                </a:tc>
                <a:tc>
                  <a:txBody>
                    <a:bodyPr/>
                    <a:lstStyle/>
                    <a:p>
                      <a:r>
                        <a:rPr lang="en-CA" dirty="0" smtClean="0"/>
                        <a:t>10011</a:t>
                      </a:r>
                      <a:r>
                        <a:rPr lang="en-CA" baseline="0" dirty="0" smtClean="0"/>
                        <a:t> shifted 2 bits right = 100</a:t>
                      </a:r>
                      <a:endParaRPr lang="en-CA" dirty="0"/>
                    </a:p>
                  </a:txBody>
                  <a:tcPr/>
                </a:tc>
              </a:tr>
            </a:tbl>
          </a:graphicData>
        </a:graphic>
      </p:graphicFrame>
      <p:sp>
        <p:nvSpPr>
          <p:cNvPr id="4" name="Slide Number Placeholder 3"/>
          <p:cNvSpPr>
            <a:spLocks noGrp="1"/>
          </p:cNvSpPr>
          <p:nvPr>
            <p:ph type="sldNum" sz="quarter" idx="12"/>
          </p:nvPr>
        </p:nvSpPr>
        <p:spPr/>
        <p:txBody>
          <a:bodyPr/>
          <a:lstStyle/>
          <a:p>
            <a:fld id="{06B5975B-265B-4329-BBA9-397B0FF963AC}" type="slidenum">
              <a:rPr lang="en-US" smtClean="0"/>
              <a:pPr/>
              <a:t>67</a:t>
            </a:fld>
            <a:endParaRPr 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Order of Precedence</a:t>
            </a:r>
            <a:endParaRPr lang="en-CA" dirty="0"/>
          </a:p>
        </p:txBody>
      </p:sp>
      <p:graphicFrame>
        <p:nvGraphicFramePr>
          <p:cNvPr id="5" name="Content Placeholder 4"/>
          <p:cNvGraphicFramePr>
            <a:graphicFrameLocks noGrp="1"/>
          </p:cNvGraphicFramePr>
          <p:nvPr>
            <p:ph idx="1"/>
          </p:nvPr>
        </p:nvGraphicFramePr>
        <p:xfrm>
          <a:off x="755576" y="1340768"/>
          <a:ext cx="7632848" cy="4996368"/>
        </p:xfrm>
        <a:graphic>
          <a:graphicData uri="http://schemas.openxmlformats.org/drawingml/2006/table">
            <a:tbl>
              <a:tblPr firstRow="1" bandRow="1">
                <a:tableStyleId>{5C22544A-7EE6-4342-B048-85BDC9FD1C3A}</a:tableStyleId>
              </a:tblPr>
              <a:tblGrid>
                <a:gridCol w="2337527"/>
                <a:gridCol w="5295321"/>
              </a:tblGrid>
              <a:tr h="370840">
                <a:tc>
                  <a:txBody>
                    <a:bodyPr/>
                    <a:lstStyle/>
                    <a:p>
                      <a:pPr algn="ctr"/>
                      <a:r>
                        <a:rPr lang="en-CA" dirty="0" smtClean="0"/>
                        <a:t>Precedence</a:t>
                      </a:r>
                      <a:endParaRPr lang="en-CA" dirty="0"/>
                    </a:p>
                  </a:txBody>
                  <a:tcPr/>
                </a:tc>
                <a:tc>
                  <a:txBody>
                    <a:bodyPr/>
                    <a:lstStyle/>
                    <a:p>
                      <a:pPr algn="ctr"/>
                      <a:r>
                        <a:rPr lang="en-CA" dirty="0" smtClean="0"/>
                        <a:t>Operator</a:t>
                      </a:r>
                      <a:endParaRPr lang="en-CA" dirty="0"/>
                    </a:p>
                  </a:txBody>
                  <a:tcPr/>
                </a:tc>
              </a:tr>
              <a:tr h="205224">
                <a:tc>
                  <a:txBody>
                    <a:bodyPr/>
                    <a:lstStyle/>
                    <a:p>
                      <a:pPr algn="ctr"/>
                      <a:r>
                        <a:rPr lang="en-CA" sz="1000" dirty="0" smtClean="0"/>
                        <a:t>1</a:t>
                      </a:r>
                      <a:endParaRPr lang="en-CA" sz="1000" dirty="0"/>
                    </a:p>
                  </a:txBody>
                  <a:tcPr/>
                </a:tc>
                <a:tc>
                  <a:txBody>
                    <a:bodyPr/>
                    <a:lstStyle/>
                    <a:p>
                      <a:r>
                        <a:rPr lang="en-CA" sz="1000" dirty="0" smtClean="0">
                          <a:latin typeface="Consolas" pitchFamily="49" charset="0"/>
                          <a:cs typeface="Consolas" pitchFamily="49" charset="0"/>
                        </a:rPr>
                        <a:t>. (dot operator)  [</a:t>
                      </a:r>
                      <a:r>
                        <a:rPr lang="en-CA" sz="1000" baseline="0" dirty="0" smtClean="0">
                          <a:latin typeface="Consolas" pitchFamily="49" charset="0"/>
                          <a:cs typeface="Consolas" pitchFamily="49" charset="0"/>
                        </a:rPr>
                        <a:t> ]   new</a:t>
                      </a:r>
                      <a:endParaRPr lang="en-CA" sz="1000" dirty="0">
                        <a:latin typeface="Consolas" pitchFamily="49" charset="0"/>
                        <a:cs typeface="Consolas" pitchFamily="49" charset="0"/>
                      </a:endParaRPr>
                    </a:p>
                  </a:txBody>
                  <a:tcPr/>
                </a:tc>
              </a:tr>
              <a:tr h="249416">
                <a:tc>
                  <a:txBody>
                    <a:bodyPr/>
                    <a:lstStyle/>
                    <a:p>
                      <a:pPr algn="ctr"/>
                      <a:r>
                        <a:rPr lang="en-CA" sz="1000" dirty="0" smtClean="0"/>
                        <a:t>2</a:t>
                      </a:r>
                      <a:endParaRPr lang="en-CA" sz="1000" dirty="0"/>
                    </a:p>
                  </a:txBody>
                  <a:tcPr/>
                </a:tc>
                <a:tc>
                  <a:txBody>
                    <a:bodyPr/>
                    <a:lstStyle/>
                    <a:p>
                      <a:r>
                        <a:rPr lang="en-CA" sz="1000" dirty="0" smtClean="0">
                          <a:latin typeface="Consolas" pitchFamily="49" charset="0"/>
                          <a:cs typeface="Consolas" pitchFamily="49" charset="0"/>
                        </a:rPr>
                        <a:t>Function call ( )</a:t>
                      </a:r>
                      <a:endParaRPr lang="en-CA" sz="1000" dirty="0">
                        <a:latin typeface="Consolas" pitchFamily="49" charset="0"/>
                        <a:cs typeface="Consolas" pitchFamily="49" charset="0"/>
                      </a:endParaRPr>
                    </a:p>
                  </a:txBody>
                  <a:tcPr/>
                </a:tc>
              </a:tr>
              <a:tr h="216024">
                <a:tc>
                  <a:txBody>
                    <a:bodyPr/>
                    <a:lstStyle/>
                    <a:p>
                      <a:pPr algn="ctr"/>
                      <a:r>
                        <a:rPr lang="en-CA" sz="1000" dirty="0" smtClean="0"/>
                        <a:t>3</a:t>
                      </a:r>
                      <a:endParaRPr lang="en-CA" sz="1000" dirty="0"/>
                    </a:p>
                  </a:txBody>
                  <a:tcPr/>
                </a:tc>
                <a:tc>
                  <a:txBody>
                    <a:bodyPr/>
                    <a:lstStyle/>
                    <a:p>
                      <a:r>
                        <a:rPr lang="en-CA" sz="1000" dirty="0" smtClean="0">
                          <a:latin typeface="Consolas" pitchFamily="49" charset="0"/>
                          <a:cs typeface="Consolas" pitchFamily="49" charset="0"/>
                        </a:rPr>
                        <a:t>++   --</a:t>
                      </a:r>
                      <a:endParaRPr lang="en-CA" sz="1000" dirty="0">
                        <a:latin typeface="Consolas" pitchFamily="49" charset="0"/>
                        <a:cs typeface="Consolas" pitchFamily="49" charset="0"/>
                      </a:endParaRPr>
                    </a:p>
                  </a:txBody>
                  <a:tcPr/>
                </a:tc>
              </a:tr>
              <a:tr h="188208">
                <a:tc>
                  <a:txBody>
                    <a:bodyPr/>
                    <a:lstStyle/>
                    <a:p>
                      <a:pPr algn="ctr"/>
                      <a:r>
                        <a:rPr lang="en-CA" sz="1000" dirty="0" smtClean="0"/>
                        <a:t>4</a:t>
                      </a:r>
                      <a:endParaRPr lang="en-CA" sz="1000" dirty="0"/>
                    </a:p>
                  </a:txBody>
                  <a:tcPr/>
                </a:tc>
                <a:tc>
                  <a:txBody>
                    <a:bodyPr/>
                    <a:lstStyle/>
                    <a:p>
                      <a:r>
                        <a:rPr lang="en-CA" sz="1000" dirty="0" smtClean="0">
                          <a:latin typeface="Consolas" pitchFamily="49" charset="0"/>
                          <a:cs typeface="Consolas" pitchFamily="49" charset="0"/>
                        </a:rPr>
                        <a:t>! (logical not)  ~ (bitwise not)  + (unary) - (unary)  </a:t>
                      </a:r>
                      <a:r>
                        <a:rPr lang="en-CA" sz="1000" dirty="0" err="1" smtClean="0">
                          <a:latin typeface="Consolas" pitchFamily="49" charset="0"/>
                          <a:cs typeface="Consolas" pitchFamily="49" charset="0"/>
                        </a:rPr>
                        <a:t>typeof</a:t>
                      </a:r>
                      <a:r>
                        <a:rPr lang="en-CA" sz="1000" dirty="0" smtClean="0">
                          <a:latin typeface="Consolas" pitchFamily="49" charset="0"/>
                          <a:cs typeface="Consolas" pitchFamily="49" charset="0"/>
                        </a:rPr>
                        <a:t> void delete</a:t>
                      </a:r>
                      <a:endParaRPr lang="en-CA" sz="1000" dirty="0">
                        <a:latin typeface="Consolas" pitchFamily="49" charset="0"/>
                        <a:cs typeface="Consolas" pitchFamily="49" charset="0"/>
                      </a:endParaRPr>
                    </a:p>
                  </a:txBody>
                  <a:tcPr/>
                </a:tc>
              </a:tr>
              <a:tr h="232400">
                <a:tc>
                  <a:txBody>
                    <a:bodyPr/>
                    <a:lstStyle/>
                    <a:p>
                      <a:pPr algn="ctr"/>
                      <a:r>
                        <a:rPr lang="en-CA" sz="1000" dirty="0" smtClean="0"/>
                        <a:t>5</a:t>
                      </a:r>
                      <a:endParaRPr lang="en-CA" sz="1000" dirty="0"/>
                    </a:p>
                  </a:txBody>
                  <a:tcPr/>
                </a:tc>
                <a:tc>
                  <a:txBody>
                    <a:bodyPr/>
                    <a:lstStyle/>
                    <a:p>
                      <a:r>
                        <a:rPr lang="en-CA" sz="1000" dirty="0" smtClean="0">
                          <a:latin typeface="Consolas" pitchFamily="49" charset="0"/>
                          <a:cs typeface="Consolas" pitchFamily="49" charset="0"/>
                        </a:rPr>
                        <a:t>*   /  %</a:t>
                      </a:r>
                      <a:endParaRPr lang="en-CA" sz="1000" dirty="0">
                        <a:latin typeface="Consolas" pitchFamily="49" charset="0"/>
                        <a:cs typeface="Consolas" pitchFamily="49" charset="0"/>
                      </a:endParaRPr>
                    </a:p>
                  </a:txBody>
                  <a:tcPr/>
                </a:tc>
              </a:tr>
              <a:tr h="204584">
                <a:tc>
                  <a:txBody>
                    <a:bodyPr/>
                    <a:lstStyle/>
                    <a:p>
                      <a:pPr algn="ctr"/>
                      <a:r>
                        <a:rPr lang="en-CA" sz="1000" dirty="0" smtClean="0"/>
                        <a:t>6</a:t>
                      </a:r>
                      <a:endParaRPr lang="en-CA" sz="1000" dirty="0"/>
                    </a:p>
                  </a:txBody>
                  <a:tcPr/>
                </a:tc>
                <a:tc>
                  <a:txBody>
                    <a:bodyPr/>
                    <a:lstStyle/>
                    <a:p>
                      <a:r>
                        <a:rPr lang="en-CA" sz="1000" dirty="0" smtClean="0">
                          <a:latin typeface="Consolas" pitchFamily="49" charset="0"/>
                          <a:cs typeface="Consolas" pitchFamily="49" charset="0"/>
                        </a:rPr>
                        <a:t>+ (addition)</a:t>
                      </a:r>
                      <a:r>
                        <a:rPr lang="en-CA" sz="1000" baseline="0" dirty="0" smtClean="0">
                          <a:latin typeface="Consolas" pitchFamily="49" charset="0"/>
                          <a:cs typeface="Consolas" pitchFamily="49" charset="0"/>
                        </a:rPr>
                        <a:t>  - (subtraction)</a:t>
                      </a:r>
                      <a:endParaRPr lang="en-CA" sz="1000" dirty="0">
                        <a:latin typeface="Consolas" pitchFamily="49" charset="0"/>
                        <a:cs typeface="Consolas" pitchFamily="49" charset="0"/>
                      </a:endParaRPr>
                    </a:p>
                  </a:txBody>
                  <a:tcPr/>
                </a:tc>
              </a:tr>
              <a:tr h="176768">
                <a:tc>
                  <a:txBody>
                    <a:bodyPr/>
                    <a:lstStyle/>
                    <a:p>
                      <a:pPr algn="ctr"/>
                      <a:r>
                        <a:rPr lang="en-CA" sz="1000" dirty="0" smtClean="0"/>
                        <a:t>7</a:t>
                      </a:r>
                      <a:endParaRPr lang="en-CA" sz="1000" dirty="0"/>
                    </a:p>
                  </a:txBody>
                  <a:tcPr/>
                </a:tc>
                <a:tc>
                  <a:txBody>
                    <a:bodyPr/>
                    <a:lstStyle/>
                    <a:p>
                      <a:r>
                        <a:rPr lang="en-CA" sz="1000" dirty="0" smtClean="0">
                          <a:latin typeface="Consolas" pitchFamily="49" charset="0"/>
                          <a:cs typeface="Consolas" pitchFamily="49" charset="0"/>
                        </a:rPr>
                        <a:t>&lt;&lt;</a:t>
                      </a:r>
                      <a:r>
                        <a:rPr lang="en-CA" sz="1000" baseline="0" dirty="0" smtClean="0">
                          <a:latin typeface="Consolas" pitchFamily="49" charset="0"/>
                          <a:cs typeface="Consolas" pitchFamily="49" charset="0"/>
                        </a:rPr>
                        <a:t>     &gt;&gt;     &gt;&gt;&gt;</a:t>
                      </a:r>
                      <a:endParaRPr lang="en-CA" sz="1000" dirty="0">
                        <a:latin typeface="Consolas" pitchFamily="49" charset="0"/>
                        <a:cs typeface="Consolas" pitchFamily="49" charset="0"/>
                      </a:endParaRPr>
                    </a:p>
                  </a:txBody>
                  <a:tcPr/>
                </a:tc>
              </a:tr>
              <a:tr h="220960">
                <a:tc>
                  <a:txBody>
                    <a:bodyPr/>
                    <a:lstStyle/>
                    <a:p>
                      <a:pPr algn="ctr"/>
                      <a:r>
                        <a:rPr lang="en-CA" sz="1000" dirty="0" smtClean="0"/>
                        <a:t>8</a:t>
                      </a:r>
                      <a:endParaRPr lang="en-CA" sz="1000" dirty="0"/>
                    </a:p>
                  </a:txBody>
                  <a:tcPr/>
                </a:tc>
                <a:tc>
                  <a:txBody>
                    <a:bodyPr/>
                    <a:lstStyle/>
                    <a:p>
                      <a:r>
                        <a:rPr lang="en-CA" sz="1000" dirty="0" smtClean="0">
                          <a:latin typeface="Consolas" pitchFamily="49" charset="0"/>
                          <a:cs typeface="Consolas" pitchFamily="49" charset="0"/>
                        </a:rPr>
                        <a:t>&lt;   &lt;=   &gt;   &gt;=    in   </a:t>
                      </a:r>
                      <a:r>
                        <a:rPr lang="en-CA" sz="1000" dirty="0" err="1" smtClean="0">
                          <a:latin typeface="Consolas" pitchFamily="49" charset="0"/>
                          <a:cs typeface="Consolas" pitchFamily="49" charset="0"/>
                        </a:rPr>
                        <a:t>instanceof</a:t>
                      </a:r>
                      <a:endParaRPr lang="en-CA" sz="1000" dirty="0">
                        <a:latin typeface="Consolas" pitchFamily="49" charset="0"/>
                        <a:cs typeface="Consolas" pitchFamily="49" charset="0"/>
                      </a:endParaRPr>
                    </a:p>
                  </a:txBody>
                  <a:tcPr/>
                </a:tc>
              </a:tr>
              <a:tr h="193144">
                <a:tc>
                  <a:txBody>
                    <a:bodyPr/>
                    <a:lstStyle/>
                    <a:p>
                      <a:pPr algn="ctr"/>
                      <a:r>
                        <a:rPr lang="en-CA" sz="1000" dirty="0" smtClean="0"/>
                        <a:t>9</a:t>
                      </a:r>
                      <a:endParaRPr lang="en-CA" sz="1000" dirty="0"/>
                    </a:p>
                  </a:txBody>
                  <a:tcPr/>
                </a:tc>
                <a:tc>
                  <a:txBody>
                    <a:bodyPr/>
                    <a:lstStyle/>
                    <a:p>
                      <a:r>
                        <a:rPr lang="en-CA" sz="1000" dirty="0" smtClean="0">
                          <a:latin typeface="Consolas" pitchFamily="49" charset="0"/>
                          <a:cs typeface="Consolas" pitchFamily="49" charset="0"/>
                        </a:rPr>
                        <a:t>==   !=   ===   !==</a:t>
                      </a:r>
                      <a:endParaRPr lang="en-CA" sz="1000" dirty="0">
                        <a:latin typeface="Consolas" pitchFamily="49" charset="0"/>
                        <a:cs typeface="Consolas" pitchFamily="49" charset="0"/>
                      </a:endParaRPr>
                    </a:p>
                  </a:txBody>
                  <a:tcPr/>
                </a:tc>
              </a:tr>
              <a:tr h="237336">
                <a:tc>
                  <a:txBody>
                    <a:bodyPr/>
                    <a:lstStyle/>
                    <a:p>
                      <a:pPr algn="ctr"/>
                      <a:r>
                        <a:rPr lang="en-CA" sz="1000" dirty="0" smtClean="0"/>
                        <a:t>10</a:t>
                      </a:r>
                      <a:endParaRPr lang="en-CA" sz="1000" dirty="0"/>
                    </a:p>
                  </a:txBody>
                  <a:tcPr/>
                </a:tc>
                <a:tc>
                  <a:txBody>
                    <a:bodyPr/>
                    <a:lstStyle/>
                    <a:p>
                      <a:r>
                        <a:rPr lang="en-CA" sz="1000" dirty="0" smtClean="0">
                          <a:latin typeface="Consolas" pitchFamily="49" charset="0"/>
                          <a:cs typeface="Consolas" pitchFamily="49" charset="0"/>
                        </a:rPr>
                        <a:t>&amp; (bitwise and)</a:t>
                      </a:r>
                      <a:endParaRPr lang="en-CA" sz="1000" dirty="0">
                        <a:latin typeface="Consolas" pitchFamily="49" charset="0"/>
                        <a:cs typeface="Consolas" pitchFamily="49" charset="0"/>
                      </a:endParaRPr>
                    </a:p>
                  </a:txBody>
                  <a:tcPr/>
                </a:tc>
              </a:tr>
              <a:tr h="209520">
                <a:tc>
                  <a:txBody>
                    <a:bodyPr/>
                    <a:lstStyle/>
                    <a:p>
                      <a:pPr algn="ctr"/>
                      <a:r>
                        <a:rPr lang="en-CA" sz="1000" dirty="0" smtClean="0"/>
                        <a:t>11</a:t>
                      </a:r>
                      <a:endParaRPr lang="en-CA" sz="1000" dirty="0"/>
                    </a:p>
                  </a:txBody>
                  <a:tcPr/>
                </a:tc>
                <a:tc>
                  <a:txBody>
                    <a:bodyPr/>
                    <a:lstStyle/>
                    <a:p>
                      <a:r>
                        <a:rPr lang="en-CA" sz="1000" dirty="0" smtClean="0">
                          <a:latin typeface="Consolas" pitchFamily="49" charset="0"/>
                          <a:cs typeface="Consolas" pitchFamily="49" charset="0"/>
                        </a:rPr>
                        <a:t>^ (bitwise </a:t>
                      </a:r>
                      <a:r>
                        <a:rPr lang="en-CA" sz="1000" dirty="0" err="1" smtClean="0">
                          <a:latin typeface="Consolas" pitchFamily="49" charset="0"/>
                          <a:cs typeface="Consolas" pitchFamily="49" charset="0"/>
                        </a:rPr>
                        <a:t>xor</a:t>
                      </a:r>
                      <a:r>
                        <a:rPr lang="en-CA" sz="1000" dirty="0" smtClean="0">
                          <a:latin typeface="Consolas" pitchFamily="49" charset="0"/>
                          <a:cs typeface="Consolas" pitchFamily="49" charset="0"/>
                        </a:rPr>
                        <a:t>)</a:t>
                      </a:r>
                      <a:endParaRPr lang="en-CA" sz="1000" dirty="0">
                        <a:latin typeface="Consolas" pitchFamily="49" charset="0"/>
                        <a:cs typeface="Consolas" pitchFamily="49" charset="0"/>
                      </a:endParaRPr>
                    </a:p>
                  </a:txBody>
                  <a:tcPr/>
                </a:tc>
              </a:tr>
              <a:tr h="253712">
                <a:tc>
                  <a:txBody>
                    <a:bodyPr/>
                    <a:lstStyle/>
                    <a:p>
                      <a:pPr algn="ctr"/>
                      <a:r>
                        <a:rPr lang="en-CA" sz="1000" dirty="0" smtClean="0"/>
                        <a:t>12</a:t>
                      </a:r>
                      <a:endParaRPr lang="en-CA" sz="1000" dirty="0"/>
                    </a:p>
                  </a:txBody>
                  <a:tcPr/>
                </a:tc>
                <a:tc>
                  <a:txBody>
                    <a:bodyPr/>
                    <a:lstStyle/>
                    <a:p>
                      <a:r>
                        <a:rPr lang="en-CA" sz="1000" dirty="0" smtClean="0">
                          <a:latin typeface="Consolas" pitchFamily="49" charset="0"/>
                          <a:cs typeface="Consolas" pitchFamily="49" charset="0"/>
                        </a:rPr>
                        <a:t>| (bitwise or)</a:t>
                      </a:r>
                      <a:endParaRPr lang="en-CA" sz="1000" dirty="0">
                        <a:latin typeface="Consolas" pitchFamily="49" charset="0"/>
                        <a:cs typeface="Consolas" pitchFamily="49" charset="0"/>
                      </a:endParaRPr>
                    </a:p>
                  </a:txBody>
                  <a:tcPr/>
                </a:tc>
              </a:tr>
              <a:tr h="216024">
                <a:tc>
                  <a:txBody>
                    <a:bodyPr/>
                    <a:lstStyle/>
                    <a:p>
                      <a:pPr algn="ctr"/>
                      <a:r>
                        <a:rPr lang="en-CA" sz="1000" dirty="0" smtClean="0"/>
                        <a:t>13</a:t>
                      </a:r>
                      <a:endParaRPr lang="en-CA" sz="1000" dirty="0"/>
                    </a:p>
                  </a:txBody>
                  <a:tcPr/>
                </a:tc>
                <a:tc>
                  <a:txBody>
                    <a:bodyPr/>
                    <a:lstStyle/>
                    <a:p>
                      <a:r>
                        <a:rPr lang="en-CA" sz="1000" dirty="0" smtClean="0">
                          <a:latin typeface="Consolas" pitchFamily="49" charset="0"/>
                          <a:cs typeface="Consolas" pitchFamily="49" charset="0"/>
                        </a:rPr>
                        <a:t>&amp;&amp; (logical and)</a:t>
                      </a:r>
                      <a:endParaRPr lang="en-CA" sz="1000" dirty="0">
                        <a:latin typeface="Consolas" pitchFamily="49" charset="0"/>
                        <a:cs typeface="Consolas" pitchFamily="49" charset="0"/>
                      </a:endParaRPr>
                    </a:p>
                  </a:txBody>
                  <a:tcPr/>
                </a:tc>
              </a:tr>
              <a:tr h="260216">
                <a:tc>
                  <a:txBody>
                    <a:bodyPr/>
                    <a:lstStyle/>
                    <a:p>
                      <a:pPr algn="ctr"/>
                      <a:r>
                        <a:rPr lang="en-CA" sz="1000" dirty="0" smtClean="0"/>
                        <a:t>14</a:t>
                      </a:r>
                      <a:endParaRPr lang="en-CA" sz="1000" dirty="0"/>
                    </a:p>
                  </a:txBody>
                  <a:tcPr/>
                </a:tc>
                <a:tc>
                  <a:txBody>
                    <a:bodyPr/>
                    <a:lstStyle/>
                    <a:p>
                      <a:r>
                        <a:rPr lang="en-CA" sz="1000" dirty="0" smtClean="0">
                          <a:latin typeface="Consolas" pitchFamily="49" charset="0"/>
                          <a:cs typeface="Consolas" pitchFamily="49" charset="0"/>
                        </a:rPr>
                        <a:t>|| (logical</a:t>
                      </a:r>
                      <a:r>
                        <a:rPr lang="en-CA" sz="1000" baseline="0" dirty="0" smtClean="0">
                          <a:latin typeface="Consolas" pitchFamily="49" charset="0"/>
                          <a:cs typeface="Consolas" pitchFamily="49" charset="0"/>
                        </a:rPr>
                        <a:t> or)</a:t>
                      </a:r>
                      <a:endParaRPr lang="en-CA" sz="1000" dirty="0">
                        <a:latin typeface="Consolas" pitchFamily="49" charset="0"/>
                        <a:cs typeface="Consolas" pitchFamily="49" charset="0"/>
                      </a:endParaRPr>
                    </a:p>
                  </a:txBody>
                  <a:tcPr/>
                </a:tc>
              </a:tr>
              <a:tr h="288032">
                <a:tc>
                  <a:txBody>
                    <a:bodyPr/>
                    <a:lstStyle/>
                    <a:p>
                      <a:pPr algn="ctr"/>
                      <a:r>
                        <a:rPr lang="en-CA" sz="1000" dirty="0" smtClean="0"/>
                        <a:t>15</a:t>
                      </a:r>
                      <a:endParaRPr lang="en-CA" sz="1000" dirty="0"/>
                    </a:p>
                  </a:txBody>
                  <a:tcPr/>
                </a:tc>
                <a:tc>
                  <a:txBody>
                    <a:bodyPr/>
                    <a:lstStyle/>
                    <a:p>
                      <a:r>
                        <a:rPr lang="en-CA" sz="1000" dirty="0" smtClean="0">
                          <a:latin typeface="Consolas" pitchFamily="49" charset="0"/>
                          <a:cs typeface="Consolas" pitchFamily="49" charset="0"/>
                        </a:rPr>
                        <a:t>?  :</a:t>
                      </a:r>
                      <a:endParaRPr lang="en-CA" sz="1000" dirty="0">
                        <a:latin typeface="Consolas" pitchFamily="49" charset="0"/>
                        <a:cs typeface="Consolas" pitchFamily="49" charset="0"/>
                      </a:endParaRPr>
                    </a:p>
                  </a:txBody>
                  <a:tcPr/>
                </a:tc>
              </a:tr>
              <a:tr h="277232">
                <a:tc>
                  <a:txBody>
                    <a:bodyPr/>
                    <a:lstStyle/>
                    <a:p>
                      <a:pPr algn="ctr"/>
                      <a:r>
                        <a:rPr lang="en-CA" sz="1000" dirty="0" smtClean="0"/>
                        <a:t>16</a:t>
                      </a:r>
                      <a:endParaRPr lang="en-CA" sz="1000" dirty="0"/>
                    </a:p>
                  </a:txBody>
                  <a:tcPr/>
                </a:tc>
                <a:tc>
                  <a:txBody>
                    <a:bodyPr/>
                    <a:lstStyle/>
                    <a:p>
                      <a:r>
                        <a:rPr lang="en-CA" sz="1000" dirty="0" smtClean="0">
                          <a:latin typeface="Consolas" pitchFamily="49" charset="0"/>
                          <a:cs typeface="Consolas" pitchFamily="49" charset="0"/>
                        </a:rPr>
                        <a:t>yield</a:t>
                      </a:r>
                      <a:endParaRPr lang="en-CA" sz="1000" dirty="0">
                        <a:latin typeface="Consolas" pitchFamily="49" charset="0"/>
                        <a:cs typeface="Consolas" pitchFamily="49" charset="0"/>
                      </a:endParaRPr>
                    </a:p>
                  </a:txBody>
                  <a:tcPr/>
                </a:tc>
              </a:tr>
              <a:tr h="216024">
                <a:tc>
                  <a:txBody>
                    <a:bodyPr/>
                    <a:lstStyle/>
                    <a:p>
                      <a:pPr algn="ctr"/>
                      <a:r>
                        <a:rPr lang="en-CA" sz="1000" dirty="0" smtClean="0"/>
                        <a:t>17</a:t>
                      </a:r>
                      <a:endParaRPr lang="en-CA" sz="1000" dirty="0"/>
                    </a:p>
                  </a:txBody>
                  <a:tcPr/>
                </a:tc>
                <a:tc>
                  <a:txBody>
                    <a:bodyPr/>
                    <a:lstStyle/>
                    <a:p>
                      <a:r>
                        <a:rPr lang="en-CA" sz="1000" dirty="0" smtClean="0">
                          <a:latin typeface="Consolas" pitchFamily="49" charset="0"/>
                          <a:cs typeface="Consolas" pitchFamily="49" charset="0"/>
                        </a:rPr>
                        <a:t>=  +=  -=  *=  /=   %=   &lt;&lt;=   &gt;&gt;=   &gt;&gt;&gt;=   &amp;=  ^=   |=</a:t>
                      </a:r>
                      <a:endParaRPr lang="en-CA" sz="1000" dirty="0">
                        <a:latin typeface="Consolas" pitchFamily="49" charset="0"/>
                        <a:cs typeface="Consolas" pitchFamily="49" charset="0"/>
                      </a:endParaRPr>
                    </a:p>
                  </a:txBody>
                  <a:tcPr/>
                </a:tc>
              </a:tr>
              <a:tr h="370840">
                <a:tc>
                  <a:txBody>
                    <a:bodyPr/>
                    <a:lstStyle/>
                    <a:p>
                      <a:pPr algn="ctr"/>
                      <a:r>
                        <a:rPr lang="en-CA" sz="1000" dirty="0" smtClean="0"/>
                        <a:t>18</a:t>
                      </a:r>
                      <a:endParaRPr lang="en-CA" sz="1000" dirty="0"/>
                    </a:p>
                  </a:txBody>
                  <a:tcPr/>
                </a:tc>
                <a:tc>
                  <a:txBody>
                    <a:bodyPr/>
                    <a:lstStyle/>
                    <a:p>
                      <a:r>
                        <a:rPr lang="en-CA" sz="1000" dirty="0" smtClean="0">
                          <a:latin typeface="Consolas" pitchFamily="49" charset="0"/>
                          <a:cs typeface="Consolas" pitchFamily="49" charset="0"/>
                        </a:rPr>
                        <a:t>, (comma operator)</a:t>
                      </a:r>
                      <a:endParaRPr lang="en-CA" sz="1000" dirty="0">
                        <a:latin typeface="Consolas" pitchFamily="49" charset="0"/>
                        <a:cs typeface="Consolas" pitchFamily="49" charset="0"/>
                      </a:endParaRPr>
                    </a:p>
                  </a:txBody>
                  <a:tcPr/>
                </a:tc>
              </a:tr>
            </a:tbl>
          </a:graphicData>
        </a:graphic>
      </p:graphicFrame>
      <p:sp>
        <p:nvSpPr>
          <p:cNvPr id="4" name="Slide Number Placeholder 3"/>
          <p:cNvSpPr>
            <a:spLocks noGrp="1"/>
          </p:cNvSpPr>
          <p:nvPr>
            <p:ph type="sldNum" sz="quarter" idx="12"/>
          </p:nvPr>
        </p:nvSpPr>
        <p:spPr/>
        <p:txBody>
          <a:bodyPr/>
          <a:lstStyle/>
          <a:p>
            <a:fld id="{06B5975B-265B-4329-BBA9-397B0FF963AC}" type="slidenum">
              <a:rPr lang="en-US" smtClean="0"/>
              <a:pPr/>
              <a:t>68</a:t>
            </a:fld>
            <a:endParaRPr lang="en-U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if block</a:t>
            </a:r>
            <a:endParaRPr lang="en-CA" dirty="0"/>
          </a:p>
        </p:txBody>
      </p:sp>
      <p:sp>
        <p:nvSpPr>
          <p:cNvPr id="3" name="Content Placeholder 2"/>
          <p:cNvSpPr>
            <a:spLocks noGrp="1"/>
          </p:cNvSpPr>
          <p:nvPr>
            <p:ph idx="1"/>
          </p:nvPr>
        </p:nvSpPr>
        <p:spPr>
          <a:xfrm>
            <a:off x="539552" y="1124744"/>
            <a:ext cx="8229600" cy="4525963"/>
          </a:xfrm>
        </p:spPr>
        <p:txBody>
          <a:bodyPr>
            <a:normAutofit/>
          </a:bodyPr>
          <a:lstStyle/>
          <a:p>
            <a:r>
              <a:rPr lang="en-CA" dirty="0" smtClean="0"/>
              <a:t>test a condition is met with an </a:t>
            </a:r>
            <a:r>
              <a:rPr lang="en-CA" sz="2800" dirty="0" smtClean="0">
                <a:latin typeface="Consolas" pitchFamily="49" charset="0"/>
                <a:cs typeface="Consolas" pitchFamily="49" charset="0"/>
              </a:rPr>
              <a:t>if else </a:t>
            </a:r>
            <a:r>
              <a:rPr lang="en-CA" dirty="0" smtClean="0"/>
              <a:t>block</a:t>
            </a:r>
          </a:p>
          <a:p>
            <a:pPr>
              <a:buNone/>
            </a:pPr>
            <a:r>
              <a:rPr lang="en-CA" dirty="0" smtClean="0"/>
              <a:t>		</a:t>
            </a:r>
            <a:r>
              <a:rPr lang="en-CA" dirty="0" smtClean="0">
                <a:latin typeface="Consolas" pitchFamily="49" charset="0"/>
                <a:cs typeface="Consolas" pitchFamily="49" charset="0"/>
              </a:rPr>
              <a:t>if</a:t>
            </a:r>
            <a:r>
              <a:rPr lang="en-CA" dirty="0" smtClean="0"/>
              <a:t>  (  </a:t>
            </a:r>
            <a:r>
              <a:rPr lang="en-CA" i="1" dirty="0" smtClean="0"/>
              <a:t>expression </a:t>
            </a:r>
            <a:r>
              <a:rPr lang="en-CA" dirty="0" smtClean="0"/>
              <a:t>)  </a:t>
            </a:r>
            <a:r>
              <a:rPr lang="en-CA" dirty="0" smtClean="0">
                <a:solidFill>
                  <a:srgbClr val="C00000"/>
                </a:solidFill>
              </a:rPr>
              <a:t>{</a:t>
            </a:r>
            <a:r>
              <a:rPr lang="en-CA" dirty="0" smtClean="0"/>
              <a:t/>
            </a:r>
            <a:br>
              <a:rPr lang="en-CA" dirty="0" smtClean="0"/>
            </a:br>
            <a:r>
              <a:rPr lang="en-CA" dirty="0" smtClean="0"/>
              <a:t>            </a:t>
            </a:r>
            <a:r>
              <a:rPr lang="en-CA" sz="2800" dirty="0" smtClean="0"/>
              <a:t>block of statement(s) to execute if </a:t>
            </a:r>
            <a:br>
              <a:rPr lang="en-CA" sz="2800" dirty="0" smtClean="0"/>
            </a:br>
            <a:r>
              <a:rPr lang="en-CA" sz="2800" dirty="0" smtClean="0"/>
              <a:t>                                                                 </a:t>
            </a:r>
            <a:r>
              <a:rPr lang="en-CA" sz="2800" i="1" dirty="0" smtClean="0"/>
              <a:t>expression </a:t>
            </a:r>
            <a:r>
              <a:rPr lang="en-CA" sz="2800" dirty="0" smtClean="0"/>
              <a:t>true</a:t>
            </a:r>
            <a:r>
              <a:rPr lang="en-CA" dirty="0" smtClean="0"/>
              <a:t/>
            </a:r>
            <a:br>
              <a:rPr lang="en-CA" dirty="0" smtClean="0"/>
            </a:br>
            <a:r>
              <a:rPr lang="en-CA" dirty="0" smtClean="0"/>
              <a:t>       </a:t>
            </a:r>
            <a:r>
              <a:rPr lang="en-CA" dirty="0" smtClean="0">
                <a:solidFill>
                  <a:srgbClr val="C00000"/>
                </a:solidFill>
              </a:rPr>
              <a:t>}</a:t>
            </a:r>
            <a:r>
              <a:rPr lang="en-CA" dirty="0" smtClean="0"/>
              <a:t>  </a:t>
            </a:r>
            <a:r>
              <a:rPr lang="en-CA" sz="2800" dirty="0" smtClean="0"/>
              <a:t>// do not forget the matching closing brace }</a:t>
            </a:r>
            <a:endParaRPr lang="en-CA"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69</a:t>
            </a:fld>
            <a:endParaRPr lang="en-US"/>
          </a:p>
        </p:txBody>
      </p:sp>
      <p:sp>
        <p:nvSpPr>
          <p:cNvPr id="5" name="Rectangle 3"/>
          <p:cNvSpPr>
            <a:spLocks noChangeArrowheads="1"/>
          </p:cNvSpPr>
          <p:nvPr/>
        </p:nvSpPr>
        <p:spPr bwMode="auto">
          <a:xfrm>
            <a:off x="251520" y="3861048"/>
            <a:ext cx="8674100" cy="18002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755576" y="3933056"/>
            <a:ext cx="7949952" cy="1570303"/>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diff = 3-2;</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(diff == 1) </a:t>
            </a:r>
            <a:r>
              <a:rPr lang="en-US" dirty="0" smtClean="0">
                <a:solidFill>
                  <a:srgbClr val="FF0000"/>
                </a:solidFill>
                <a:latin typeface="Consolas" pitchFamily="49" charset="0"/>
              </a:rPr>
              <a:t>{</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("diff is 1");</a:t>
            </a:r>
            <a:br>
              <a:rPr lang="en-US" dirty="0" smtClean="0">
                <a:latin typeface="Consolas" pitchFamily="49" charset="0"/>
              </a:rPr>
            </a:br>
            <a:r>
              <a:rPr lang="en-US" dirty="0" smtClean="0">
                <a:solidFill>
                  <a:srgbClr val="FF0000"/>
                </a:solidFill>
                <a:latin typeface="Consolas" pitchFamily="49" charset="0"/>
              </a:rPr>
              <a:t>}</a:t>
            </a:r>
            <a:r>
              <a:rPr lang="en-US" dirty="0" smtClean="0">
                <a:latin typeface="Consolas" pitchFamily="49" charset="0"/>
              </a:rPr>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noFill/>
          <a:ln/>
        </p:spPr>
        <p:txBody>
          <a:bodyPr/>
          <a:lstStyle/>
          <a:p>
            <a:r>
              <a:rPr lang="en-US" dirty="0"/>
              <a:t>JavaScript - </a:t>
            </a:r>
            <a:r>
              <a:rPr lang="en-US" dirty="0" smtClean="0"/>
              <a:t>strengths</a:t>
            </a:r>
            <a:endParaRPr lang="en-US" dirty="0"/>
          </a:p>
        </p:txBody>
      </p:sp>
      <p:sp>
        <p:nvSpPr>
          <p:cNvPr id="46083" name="Rectangle 3"/>
          <p:cNvSpPr>
            <a:spLocks noGrp="1" noChangeArrowheads="1"/>
          </p:cNvSpPr>
          <p:nvPr>
            <p:ph idx="1"/>
          </p:nvPr>
        </p:nvSpPr>
        <p:spPr>
          <a:xfrm>
            <a:off x="457200" y="1196752"/>
            <a:ext cx="8229600" cy="5112568"/>
          </a:xfrm>
          <a:noFill/>
          <a:ln/>
        </p:spPr>
        <p:txBody>
          <a:bodyPr>
            <a:normAutofit fontScale="77500" lnSpcReduction="20000"/>
          </a:bodyPr>
          <a:lstStyle/>
          <a:p>
            <a:r>
              <a:rPr lang="en-US" dirty="0"/>
              <a:t>quick development</a:t>
            </a:r>
          </a:p>
          <a:p>
            <a:pPr lvl="1"/>
            <a:r>
              <a:rPr lang="en-US" sz="2600" dirty="0"/>
              <a:t>n</a:t>
            </a:r>
            <a:r>
              <a:rPr lang="en-US" sz="2600" dirty="0" smtClean="0"/>
              <a:t>o special creation software required</a:t>
            </a:r>
            <a:endParaRPr lang="en-US" sz="2600" dirty="0"/>
          </a:p>
          <a:p>
            <a:pPr lvl="1"/>
            <a:r>
              <a:rPr lang="en-US" sz="2600" dirty="0"/>
              <a:t>f</a:t>
            </a:r>
            <a:r>
              <a:rPr lang="en-US" sz="2600" dirty="0" smtClean="0"/>
              <a:t>ast test and modify cycle</a:t>
            </a:r>
          </a:p>
          <a:p>
            <a:pPr lvl="1"/>
            <a:r>
              <a:rPr lang="en-US" sz="2600" dirty="0" smtClean="0"/>
              <a:t>many free resources and frameworks available</a:t>
            </a:r>
            <a:endParaRPr lang="en-US" dirty="0"/>
          </a:p>
          <a:p>
            <a:r>
              <a:rPr lang="en-US" dirty="0"/>
              <a:t>easy to learn</a:t>
            </a:r>
          </a:p>
          <a:p>
            <a:pPr lvl="1"/>
            <a:r>
              <a:rPr lang="en-US" sz="2600" dirty="0"/>
              <a:t>doesn’t share the more complex syntax of </a:t>
            </a:r>
            <a:r>
              <a:rPr lang="en-US" sz="2600" dirty="0" smtClean="0"/>
              <a:t>Java</a:t>
            </a:r>
          </a:p>
          <a:p>
            <a:pPr lvl="1"/>
            <a:r>
              <a:rPr lang="en-US" sz="2600" dirty="0" smtClean="0"/>
              <a:t>object oriented structure</a:t>
            </a:r>
            <a:endParaRPr lang="en-US" sz="2600" dirty="0"/>
          </a:p>
          <a:p>
            <a:r>
              <a:rPr lang="en-US" dirty="0"/>
              <a:t>platform </a:t>
            </a:r>
            <a:r>
              <a:rPr lang="en-US" dirty="0" smtClean="0"/>
              <a:t>independence – all operating systems support it</a:t>
            </a:r>
          </a:p>
          <a:p>
            <a:r>
              <a:rPr lang="en-US" dirty="0" smtClean="0"/>
              <a:t>interfaces well with the DOM (Document Object Model) </a:t>
            </a:r>
          </a:p>
          <a:p>
            <a:r>
              <a:rPr lang="en-US" dirty="0" smtClean="0"/>
              <a:t>the most popular web development language</a:t>
            </a:r>
          </a:p>
          <a:p>
            <a:pPr lvl="1"/>
            <a:r>
              <a:rPr lang="en-US" sz="2600" dirty="0" smtClean="0"/>
              <a:t>basis for JSON, </a:t>
            </a:r>
            <a:r>
              <a:rPr lang="en-US" sz="2600" dirty="0" err="1" smtClean="0"/>
              <a:t>jQuery</a:t>
            </a:r>
            <a:r>
              <a:rPr lang="en-US" sz="2600" dirty="0" smtClean="0"/>
              <a:t>, and AJAX technologies</a:t>
            </a:r>
            <a:endParaRPr lang="en-US" sz="2600" dirty="0"/>
          </a:p>
          <a:p>
            <a:r>
              <a:rPr lang="en-US" dirty="0"/>
              <a:t>small </a:t>
            </a:r>
            <a:r>
              <a:rPr lang="en-US" dirty="0" smtClean="0"/>
              <a:t>overhead for browser resources</a:t>
            </a:r>
          </a:p>
          <a:p>
            <a:pPr lvl="1"/>
            <a:r>
              <a:rPr lang="en-US" sz="2600" dirty="0" smtClean="0"/>
              <a:t>fast download of HTML and JavaScript script, even faster if they are in separate files</a:t>
            </a:r>
          </a:p>
          <a:p>
            <a:r>
              <a:rPr lang="en-US" dirty="0" smtClean="0"/>
              <a:t>JavaScript code files can be easily shared </a:t>
            </a:r>
            <a:endParaRPr lang="en-US" dirty="0"/>
          </a:p>
        </p:txBody>
      </p:sp>
      <p:sp>
        <p:nvSpPr>
          <p:cNvPr id="4" name="Slide Number Placeholder 5"/>
          <p:cNvSpPr>
            <a:spLocks noGrp="1"/>
          </p:cNvSpPr>
          <p:nvPr>
            <p:ph type="sldNum" sz="quarter" idx="12"/>
          </p:nvPr>
        </p:nvSpPr>
        <p:spPr/>
        <p:txBody>
          <a:bodyPr/>
          <a:lstStyle/>
          <a:p>
            <a:fld id="{71F9B244-E021-47FB-AD52-CD25EEC1C868}" type="slidenum">
              <a:rPr lang="en-US"/>
              <a:pPr/>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if block</a:t>
            </a:r>
            <a:endParaRPr lang="en-CA" dirty="0"/>
          </a:p>
        </p:txBody>
      </p:sp>
      <p:sp>
        <p:nvSpPr>
          <p:cNvPr id="3" name="Content Placeholder 2"/>
          <p:cNvSpPr>
            <a:spLocks noGrp="1"/>
          </p:cNvSpPr>
          <p:nvPr>
            <p:ph idx="1"/>
          </p:nvPr>
        </p:nvSpPr>
        <p:spPr>
          <a:xfrm>
            <a:off x="539552" y="1052736"/>
            <a:ext cx="8229600" cy="2808312"/>
          </a:xfrm>
        </p:spPr>
        <p:txBody>
          <a:bodyPr>
            <a:normAutofit/>
          </a:bodyPr>
          <a:lstStyle/>
          <a:p>
            <a:pPr>
              <a:buNone/>
            </a:pPr>
            <a:r>
              <a:rPr lang="en-CA" sz="2800" dirty="0" smtClean="0"/>
              <a:t> if-else statement version:</a:t>
            </a:r>
          </a:p>
          <a:p>
            <a:pPr>
              <a:buNone/>
            </a:pPr>
            <a:r>
              <a:rPr lang="en-CA" sz="2800" dirty="0" smtClean="0"/>
              <a:t>		</a:t>
            </a:r>
            <a:r>
              <a:rPr lang="en-CA" sz="2800" dirty="0" smtClean="0">
                <a:latin typeface="Consolas" pitchFamily="49" charset="0"/>
                <a:cs typeface="Consolas" pitchFamily="49" charset="0"/>
              </a:rPr>
              <a:t>if</a:t>
            </a:r>
            <a:r>
              <a:rPr lang="en-CA" sz="2800" dirty="0" smtClean="0"/>
              <a:t> ( </a:t>
            </a:r>
            <a:r>
              <a:rPr lang="en-CA" sz="2800" i="1" dirty="0" smtClean="0"/>
              <a:t>expression </a:t>
            </a:r>
            <a:r>
              <a:rPr lang="en-CA" sz="2800" dirty="0" smtClean="0"/>
              <a:t>) </a:t>
            </a:r>
            <a:r>
              <a:rPr lang="en-CA" sz="2800" dirty="0" smtClean="0">
                <a:solidFill>
                  <a:srgbClr val="C00000"/>
                </a:solidFill>
              </a:rPr>
              <a:t>{</a:t>
            </a:r>
            <a:r>
              <a:rPr lang="en-CA" sz="2800" dirty="0" smtClean="0"/>
              <a:t/>
            </a:r>
            <a:br>
              <a:rPr lang="en-CA" sz="2800" dirty="0" smtClean="0"/>
            </a:br>
            <a:r>
              <a:rPr lang="en-CA" sz="2800" dirty="0" smtClean="0"/>
              <a:t>             block of statements if </a:t>
            </a:r>
            <a:r>
              <a:rPr lang="en-CA" sz="2800" i="1" dirty="0" smtClean="0"/>
              <a:t>expression </a:t>
            </a:r>
            <a:r>
              <a:rPr lang="en-CA" sz="2800" dirty="0" smtClean="0"/>
              <a:t>true</a:t>
            </a:r>
            <a:br>
              <a:rPr lang="en-CA" sz="2800" dirty="0" smtClean="0"/>
            </a:br>
            <a:r>
              <a:rPr lang="en-CA" sz="2800" dirty="0" smtClean="0"/>
              <a:t>       </a:t>
            </a:r>
            <a:r>
              <a:rPr lang="en-CA" sz="2800" dirty="0" smtClean="0">
                <a:solidFill>
                  <a:srgbClr val="C00000"/>
                </a:solidFill>
              </a:rPr>
              <a:t>}</a:t>
            </a:r>
            <a:r>
              <a:rPr lang="en-CA" sz="2800" dirty="0" smtClean="0"/>
              <a:t>  </a:t>
            </a:r>
            <a:r>
              <a:rPr lang="en-CA" sz="2800" dirty="0" smtClean="0">
                <a:latin typeface="Consolas" pitchFamily="49" charset="0"/>
                <a:cs typeface="Consolas" pitchFamily="49" charset="0"/>
              </a:rPr>
              <a:t>else </a:t>
            </a:r>
            <a:r>
              <a:rPr lang="en-CA" sz="2800" dirty="0" smtClean="0"/>
              <a:t> </a:t>
            </a:r>
            <a:r>
              <a:rPr lang="en-CA" sz="2800" dirty="0" smtClean="0">
                <a:solidFill>
                  <a:schemeClr val="accent5">
                    <a:lumMod val="75000"/>
                  </a:schemeClr>
                </a:solidFill>
              </a:rPr>
              <a:t>{</a:t>
            </a:r>
            <a:r>
              <a:rPr lang="en-CA" sz="2800" dirty="0" smtClean="0"/>
              <a:t/>
            </a:r>
            <a:br>
              <a:rPr lang="en-CA" sz="2800" dirty="0" smtClean="0"/>
            </a:br>
            <a:r>
              <a:rPr lang="en-CA" sz="2800" dirty="0" smtClean="0"/>
              <a:t>             block of statements if </a:t>
            </a:r>
            <a:r>
              <a:rPr lang="en-CA" sz="2800" i="1" dirty="0" smtClean="0"/>
              <a:t>expression </a:t>
            </a:r>
            <a:r>
              <a:rPr lang="en-CA" sz="2800" dirty="0" smtClean="0"/>
              <a:t>false</a:t>
            </a:r>
            <a:br>
              <a:rPr lang="en-CA" sz="2800" dirty="0" smtClean="0"/>
            </a:br>
            <a:r>
              <a:rPr lang="en-CA" sz="2800" dirty="0" smtClean="0"/>
              <a:t>       </a:t>
            </a:r>
            <a:r>
              <a:rPr lang="en-CA" sz="2800" dirty="0" smtClean="0">
                <a:solidFill>
                  <a:schemeClr val="accent5">
                    <a:lumMod val="75000"/>
                  </a:schemeClr>
                </a:solidFill>
              </a:rPr>
              <a:t>}</a:t>
            </a:r>
            <a:endParaRPr lang="en-CA" sz="2800" dirty="0">
              <a:solidFill>
                <a:schemeClr val="accent5">
                  <a:lumMod val="75000"/>
                </a:schemeClr>
              </a:solidFill>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70</a:t>
            </a:fld>
            <a:endParaRPr lang="en-US"/>
          </a:p>
        </p:txBody>
      </p:sp>
      <p:sp>
        <p:nvSpPr>
          <p:cNvPr id="5" name="Rectangle 3"/>
          <p:cNvSpPr>
            <a:spLocks noChangeArrowheads="1"/>
          </p:cNvSpPr>
          <p:nvPr/>
        </p:nvSpPr>
        <p:spPr bwMode="auto">
          <a:xfrm>
            <a:off x="251520" y="3933056"/>
            <a:ext cx="8674100" cy="252027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755576" y="4005064"/>
            <a:ext cx="7949952" cy="2308966"/>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diff = 3-2;</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(diff == 1) </a:t>
            </a:r>
            <a:r>
              <a:rPr lang="en-US" dirty="0" smtClean="0">
                <a:solidFill>
                  <a:srgbClr val="FF0000"/>
                </a:solidFill>
                <a:latin typeface="Consolas" pitchFamily="49" charset="0"/>
              </a:rPr>
              <a:t>{</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("diff is 1");</a:t>
            </a:r>
            <a:br>
              <a:rPr lang="en-US" dirty="0" smtClean="0">
                <a:latin typeface="Consolas" pitchFamily="49" charset="0"/>
              </a:rPr>
            </a:br>
            <a:r>
              <a:rPr lang="en-US" dirty="0" smtClean="0">
                <a:solidFill>
                  <a:srgbClr val="FF0000"/>
                </a:solidFill>
                <a:latin typeface="Consolas" pitchFamily="49" charset="0"/>
              </a:rPr>
              <a:t>}</a:t>
            </a:r>
            <a:r>
              <a:rPr lang="en-US" dirty="0" smtClean="0">
                <a:latin typeface="Consolas" pitchFamily="49" charset="0"/>
              </a:rPr>
              <a:t> </a:t>
            </a:r>
            <a:r>
              <a:rPr lang="en-US" dirty="0" smtClean="0">
                <a:solidFill>
                  <a:srgbClr val="92D050"/>
                </a:solidFill>
                <a:latin typeface="Consolas" pitchFamily="49" charset="0"/>
              </a:rPr>
              <a:t>else</a:t>
            </a:r>
            <a:r>
              <a:rPr lang="en-US" dirty="0" smtClean="0">
                <a:latin typeface="Consolas" pitchFamily="49" charset="0"/>
              </a:rPr>
              <a:t> </a:t>
            </a:r>
            <a:r>
              <a:rPr lang="en-US" dirty="0" smtClean="0">
                <a:solidFill>
                  <a:schemeClr val="accent5">
                    <a:lumMod val="40000"/>
                    <a:lumOff val="60000"/>
                  </a:schemeClr>
                </a:solidFill>
                <a:latin typeface="Consolas" pitchFamily="49" charset="0"/>
              </a:rPr>
              <a:t>{</a:t>
            </a:r>
          </a:p>
          <a:p>
            <a:r>
              <a:rPr lang="en-US" dirty="0" smtClean="0">
                <a:latin typeface="Consolas" pitchFamily="49" charset="0"/>
              </a:rPr>
              <a:t>    </a:t>
            </a:r>
            <a:r>
              <a:rPr lang="en-US" dirty="0" err="1" smtClean="0">
                <a:latin typeface="Consolas" pitchFamily="49" charset="0"/>
              </a:rPr>
              <a:t>document.writeln</a:t>
            </a:r>
            <a:r>
              <a:rPr lang="en-US" dirty="0" smtClean="0">
                <a:latin typeface="Consolas" pitchFamily="49" charset="0"/>
              </a:rPr>
              <a:t>("diff is NOT 1");</a:t>
            </a:r>
          </a:p>
          <a:p>
            <a:r>
              <a:rPr lang="en-US" dirty="0" smtClean="0">
                <a:solidFill>
                  <a:schemeClr val="accent5">
                    <a:lumMod val="40000"/>
                    <a:lumOff val="60000"/>
                  </a:schemeClr>
                </a:solidFill>
                <a:latin typeface="Consolas" pitchFamily="49" charset="0"/>
              </a:rPr>
              <a:t>}</a:t>
            </a:r>
            <a:endParaRPr lang="en-US" dirty="0">
              <a:solidFill>
                <a:schemeClr val="accent5">
                  <a:lumMod val="40000"/>
                  <a:lumOff val="60000"/>
                </a:schemeClr>
              </a:solidFill>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noFill/>
          <a:ln/>
        </p:spPr>
        <p:txBody>
          <a:bodyPr/>
          <a:lstStyle/>
          <a:p>
            <a:r>
              <a:rPr lang="en-US" dirty="0"/>
              <a:t>JavaScript -  </a:t>
            </a:r>
            <a:r>
              <a:rPr lang="en-US" dirty="0" smtClean="0"/>
              <a:t>if block</a:t>
            </a:r>
            <a:endParaRPr lang="en-US" dirty="0"/>
          </a:p>
        </p:txBody>
      </p:sp>
      <p:sp>
        <p:nvSpPr>
          <p:cNvPr id="5" name="Slide Number Placeholder 5"/>
          <p:cNvSpPr>
            <a:spLocks noGrp="1"/>
          </p:cNvSpPr>
          <p:nvPr>
            <p:ph type="sldNum" sz="quarter" idx="12"/>
          </p:nvPr>
        </p:nvSpPr>
        <p:spPr/>
        <p:txBody>
          <a:bodyPr/>
          <a:lstStyle/>
          <a:p>
            <a:fld id="{0309385C-DB18-42C0-AB77-6FD1003A38F2}" type="slidenum">
              <a:rPr lang="en-US"/>
              <a:pPr/>
              <a:t>71</a:t>
            </a:fld>
            <a:endParaRPr lang="en-US"/>
          </a:p>
        </p:txBody>
      </p:sp>
      <p:sp>
        <p:nvSpPr>
          <p:cNvPr id="74755" name="Rectangle 3"/>
          <p:cNvSpPr>
            <a:spLocks noChangeArrowheads="1"/>
          </p:cNvSpPr>
          <p:nvPr/>
        </p:nvSpPr>
        <p:spPr bwMode="auto">
          <a:xfrm>
            <a:off x="395536" y="1268760"/>
            <a:ext cx="7858645" cy="3960439"/>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4756" name="Rectangle 4"/>
          <p:cNvSpPr>
            <a:spLocks noChangeArrowheads="1"/>
          </p:cNvSpPr>
          <p:nvPr/>
        </p:nvSpPr>
        <p:spPr bwMode="auto">
          <a:xfrm>
            <a:off x="539552" y="1484784"/>
            <a:ext cx="8382000" cy="4524958"/>
          </a:xfrm>
          <a:prstGeom prst="rect">
            <a:avLst/>
          </a:prstGeom>
          <a:noFill/>
          <a:ln w="9525">
            <a:noFill/>
            <a:miter lim="800000"/>
            <a:headEnd/>
            <a:tailEnd/>
          </a:ln>
          <a:effectLst/>
        </p:spPr>
        <p:txBody>
          <a:bodyPr lIns="92075" tIns="46038" rIns="92075" bIns="46038">
            <a:spAutoFit/>
          </a:bodyPr>
          <a:lstStyle/>
          <a:p>
            <a:r>
              <a:rPr lang="en-US" dirty="0" err="1" smtClean="0">
                <a:latin typeface="Consolas" pitchFamily="49" charset="0"/>
              </a:rPr>
              <a:t>var</a:t>
            </a:r>
            <a:r>
              <a:rPr lang="en-US" dirty="0" smtClean="0">
                <a:latin typeface="Consolas" pitchFamily="49" charset="0"/>
              </a:rPr>
              <a:t> day = "Sunday";</a:t>
            </a:r>
          </a:p>
          <a:p>
            <a:endParaRPr lang="en-US" dirty="0" smtClean="0">
              <a:latin typeface="Consolas" pitchFamily="49" charset="0"/>
            </a:endParaRP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a:t>
            </a:r>
            <a:r>
              <a:rPr lang="en-US" dirty="0">
                <a:latin typeface="Consolas" pitchFamily="49" charset="0"/>
              </a:rPr>
              <a:t>( day == </a:t>
            </a:r>
            <a:r>
              <a:rPr lang="en-US" dirty="0" smtClean="0">
                <a:latin typeface="Consolas" pitchFamily="49" charset="0"/>
              </a:rPr>
              <a:t>"Saturday" ) </a:t>
            </a:r>
            <a:r>
              <a:rPr lang="en-US" dirty="0">
                <a:solidFill>
                  <a:srgbClr val="FF0000"/>
                </a:solidFill>
                <a:latin typeface="Consolas" pitchFamily="49" charset="0"/>
              </a:rPr>
              <a:t>{</a:t>
            </a:r>
          </a:p>
          <a:p>
            <a:r>
              <a:rPr lang="en-US" dirty="0">
                <a:latin typeface="Consolas" pitchFamily="49" charset="0"/>
              </a:rPr>
              <a:t>  </a:t>
            </a:r>
            <a:r>
              <a:rPr lang="en-US" dirty="0" err="1">
                <a:latin typeface="Consolas" pitchFamily="49" charset="0"/>
              </a:rPr>
              <a:t>document.writeln</a:t>
            </a:r>
            <a:r>
              <a:rPr lang="en-US" dirty="0" smtClean="0">
                <a:latin typeface="Consolas" pitchFamily="49" charset="0"/>
              </a:rPr>
              <a:t>("It’s </a:t>
            </a:r>
            <a:r>
              <a:rPr lang="en-US" dirty="0">
                <a:latin typeface="Consolas" pitchFamily="49" charset="0"/>
              </a:rPr>
              <a:t>the weekend</a:t>
            </a:r>
            <a:r>
              <a:rPr lang="en-US" dirty="0" smtClean="0">
                <a:latin typeface="Consolas" pitchFamily="49" charset="0"/>
              </a:rPr>
              <a:t>!");</a:t>
            </a:r>
          </a:p>
          <a:p>
            <a:r>
              <a:rPr lang="en-US" dirty="0" smtClean="0">
                <a:latin typeface="Consolas" pitchFamily="49" charset="0"/>
              </a:rPr>
              <a:t>  </a:t>
            </a:r>
            <a:r>
              <a:rPr lang="en-US" dirty="0" err="1" smtClean="0">
                <a:latin typeface="Consolas" pitchFamily="49" charset="0"/>
              </a:rPr>
              <a:t>the_weekend</a:t>
            </a:r>
            <a:r>
              <a:rPr lang="en-US" dirty="0" smtClean="0">
                <a:latin typeface="Consolas" pitchFamily="49" charset="0"/>
              </a:rPr>
              <a:t> = true;</a:t>
            </a:r>
            <a:endParaRPr lang="en-US" dirty="0">
              <a:latin typeface="Consolas" pitchFamily="49" charset="0"/>
            </a:endParaRPr>
          </a:p>
          <a:p>
            <a:r>
              <a:rPr lang="en-US" dirty="0">
                <a:solidFill>
                  <a:srgbClr val="FF0000"/>
                </a:solidFill>
                <a:latin typeface="Consolas" pitchFamily="49" charset="0"/>
              </a:rPr>
              <a:t>}</a:t>
            </a:r>
            <a:r>
              <a:rPr lang="en-US" dirty="0">
                <a:latin typeface="Consolas" pitchFamily="49" charset="0"/>
              </a:rPr>
              <a:t> </a:t>
            </a:r>
            <a:r>
              <a:rPr lang="en-US" dirty="0">
                <a:solidFill>
                  <a:srgbClr val="92D050"/>
                </a:solidFill>
                <a:latin typeface="Consolas" pitchFamily="49" charset="0"/>
              </a:rPr>
              <a:t>else</a:t>
            </a:r>
            <a:r>
              <a:rPr lang="en-US" dirty="0">
                <a:latin typeface="Consolas" pitchFamily="49" charset="0"/>
              </a:rPr>
              <a:t> </a:t>
            </a:r>
            <a:r>
              <a:rPr lang="en-US" dirty="0">
                <a:solidFill>
                  <a:schemeClr val="accent5">
                    <a:lumMod val="40000"/>
                    <a:lumOff val="60000"/>
                  </a:schemeClr>
                </a:solidFill>
                <a:latin typeface="Consolas" pitchFamily="49" charset="0"/>
              </a:rPr>
              <a:t>{</a:t>
            </a:r>
          </a:p>
          <a:p>
            <a:r>
              <a:rPr lang="en-US" dirty="0">
                <a:latin typeface="Consolas" pitchFamily="49" charset="0"/>
              </a:rPr>
              <a:t>  </a:t>
            </a:r>
            <a:r>
              <a:rPr lang="en-US" dirty="0" err="1">
                <a:latin typeface="Consolas" pitchFamily="49" charset="0"/>
              </a:rPr>
              <a:t>document.writeln</a:t>
            </a:r>
            <a:r>
              <a:rPr lang="en-US" dirty="0" smtClean="0">
                <a:latin typeface="Consolas" pitchFamily="49" charset="0"/>
              </a:rPr>
              <a:t>("Back to work.");</a:t>
            </a:r>
          </a:p>
          <a:p>
            <a:r>
              <a:rPr lang="en-US" dirty="0" smtClean="0">
                <a:latin typeface="Consolas" pitchFamily="49" charset="0"/>
              </a:rPr>
              <a:t>  </a:t>
            </a:r>
            <a:r>
              <a:rPr lang="en-US" dirty="0" err="1" smtClean="0">
                <a:latin typeface="Consolas" pitchFamily="49" charset="0"/>
              </a:rPr>
              <a:t>the_weekend</a:t>
            </a:r>
            <a:r>
              <a:rPr lang="en-US" dirty="0" smtClean="0">
                <a:latin typeface="Consolas" pitchFamily="49" charset="0"/>
              </a:rPr>
              <a:t> = false;</a:t>
            </a:r>
            <a:endParaRPr lang="en-US" dirty="0">
              <a:latin typeface="Consolas" pitchFamily="49" charset="0"/>
            </a:endParaRPr>
          </a:p>
          <a:p>
            <a:r>
              <a:rPr lang="en-US" dirty="0">
                <a:solidFill>
                  <a:schemeClr val="accent5">
                    <a:lumMod val="40000"/>
                    <a:lumOff val="60000"/>
                  </a:schemeClr>
                </a:solidFill>
                <a:latin typeface="Consolas" pitchFamily="49" charset="0"/>
              </a:rPr>
              <a:t>}</a:t>
            </a:r>
          </a:p>
          <a:p>
            <a:endParaRPr lang="en-US" dirty="0"/>
          </a:p>
          <a:p>
            <a:endParaRPr lang="en-US" dirty="0"/>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if block</a:t>
            </a:r>
            <a:endParaRPr lang="en-CA" dirty="0"/>
          </a:p>
        </p:txBody>
      </p:sp>
      <p:sp>
        <p:nvSpPr>
          <p:cNvPr id="3" name="Content Placeholder 2"/>
          <p:cNvSpPr>
            <a:spLocks noGrp="1"/>
          </p:cNvSpPr>
          <p:nvPr>
            <p:ph idx="1"/>
          </p:nvPr>
        </p:nvSpPr>
        <p:spPr>
          <a:xfrm>
            <a:off x="539552" y="1196753"/>
            <a:ext cx="8229600" cy="720080"/>
          </a:xfrm>
        </p:spPr>
        <p:txBody>
          <a:bodyPr/>
          <a:lstStyle/>
          <a:p>
            <a:r>
              <a:rPr lang="en-CA" dirty="0" smtClean="0"/>
              <a:t>multiple tests combined into one if statement</a:t>
            </a:r>
          </a:p>
        </p:txBody>
      </p:sp>
      <p:sp>
        <p:nvSpPr>
          <p:cNvPr id="4" name="Slide Number Placeholder 3"/>
          <p:cNvSpPr>
            <a:spLocks noGrp="1"/>
          </p:cNvSpPr>
          <p:nvPr>
            <p:ph type="sldNum" sz="quarter" idx="12"/>
          </p:nvPr>
        </p:nvSpPr>
        <p:spPr/>
        <p:txBody>
          <a:bodyPr/>
          <a:lstStyle/>
          <a:p>
            <a:fld id="{06B5975B-265B-4329-BBA9-397B0FF963AC}" type="slidenum">
              <a:rPr lang="en-US" smtClean="0"/>
              <a:pPr/>
              <a:t>72</a:t>
            </a:fld>
            <a:endParaRPr lang="en-US"/>
          </a:p>
        </p:txBody>
      </p:sp>
      <p:sp>
        <p:nvSpPr>
          <p:cNvPr id="5" name="Rectangle 3"/>
          <p:cNvSpPr>
            <a:spLocks noChangeArrowheads="1"/>
          </p:cNvSpPr>
          <p:nvPr/>
        </p:nvSpPr>
        <p:spPr bwMode="auto">
          <a:xfrm>
            <a:off x="617984" y="1844824"/>
            <a:ext cx="7858645" cy="446449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755576" y="1916832"/>
            <a:ext cx="7626424" cy="4155626"/>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day = "Sunday";</a:t>
            </a:r>
          </a:p>
          <a:p>
            <a:r>
              <a:rPr lang="en-US" dirty="0" err="1" smtClean="0">
                <a:latin typeface="Consolas" pitchFamily="49" charset="0"/>
              </a:rPr>
              <a:t>var</a:t>
            </a:r>
            <a:r>
              <a:rPr lang="en-US" dirty="0" smtClean="0">
                <a:latin typeface="Consolas" pitchFamily="49" charset="0"/>
              </a:rPr>
              <a:t> message;</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a:t>
            </a:r>
            <a:r>
              <a:rPr lang="en-US" dirty="0">
                <a:latin typeface="Consolas" pitchFamily="49" charset="0"/>
              </a:rPr>
              <a:t>( day == </a:t>
            </a:r>
            <a:r>
              <a:rPr lang="en-US" dirty="0" smtClean="0">
                <a:latin typeface="Consolas" pitchFamily="49" charset="0"/>
              </a:rPr>
              <a:t>"Saturday" ) </a:t>
            </a:r>
            <a:r>
              <a:rPr lang="en-US" dirty="0">
                <a:latin typeface="Consolas" pitchFamily="49" charset="0"/>
              </a:rPr>
              <a:t>{</a:t>
            </a:r>
          </a:p>
          <a:p>
            <a:r>
              <a:rPr lang="en-US" dirty="0">
                <a:latin typeface="Consolas" pitchFamily="49" charset="0"/>
              </a:rPr>
              <a:t> </a:t>
            </a:r>
            <a:r>
              <a:rPr lang="en-US" dirty="0" smtClean="0">
                <a:latin typeface="Consolas" pitchFamily="49" charset="0"/>
              </a:rPr>
              <a:t>  message = "It’s </a:t>
            </a:r>
            <a:r>
              <a:rPr lang="en-US" dirty="0">
                <a:latin typeface="Consolas" pitchFamily="49" charset="0"/>
              </a:rPr>
              <a:t>the weekend</a:t>
            </a:r>
            <a:r>
              <a:rPr lang="en-US" dirty="0" smtClean="0">
                <a:latin typeface="Consolas" pitchFamily="49" charset="0"/>
              </a:rPr>
              <a:t>!";</a:t>
            </a:r>
            <a:endParaRPr lang="en-US" dirty="0">
              <a:latin typeface="Consolas" pitchFamily="49" charset="0"/>
            </a:endParaRPr>
          </a:p>
          <a:p>
            <a:r>
              <a:rPr lang="en-US" dirty="0">
                <a:latin typeface="Consolas" pitchFamily="49" charset="0"/>
              </a:rPr>
              <a:t>} </a:t>
            </a:r>
            <a:r>
              <a:rPr lang="en-US" dirty="0">
                <a:solidFill>
                  <a:srgbClr val="92D050"/>
                </a:solidFill>
                <a:latin typeface="Consolas" pitchFamily="49" charset="0"/>
              </a:rPr>
              <a:t>else</a:t>
            </a:r>
            <a:r>
              <a:rPr lang="en-US" dirty="0">
                <a:latin typeface="Consolas" pitchFamily="49" charset="0"/>
              </a:rPr>
              <a:t> </a:t>
            </a:r>
            <a:r>
              <a:rPr lang="en-US" dirty="0" smtClean="0">
                <a:solidFill>
                  <a:schemeClr val="accent6">
                    <a:lumMod val="60000"/>
                    <a:lumOff val="40000"/>
                  </a:schemeClr>
                </a:solidFill>
                <a:latin typeface="Consolas" pitchFamily="49" charset="0"/>
              </a:rPr>
              <a:t>if</a:t>
            </a:r>
            <a:r>
              <a:rPr lang="en-US" dirty="0" smtClean="0">
                <a:latin typeface="Consolas" pitchFamily="49" charset="0"/>
              </a:rPr>
              <a:t> ( day == "Monday" ) {</a:t>
            </a:r>
            <a:endParaRPr lang="en-US" dirty="0">
              <a:latin typeface="Consolas" pitchFamily="49" charset="0"/>
            </a:endParaRPr>
          </a:p>
          <a:p>
            <a:r>
              <a:rPr lang="en-US" dirty="0">
                <a:latin typeface="Consolas" pitchFamily="49" charset="0"/>
              </a:rPr>
              <a:t> </a:t>
            </a:r>
            <a:r>
              <a:rPr lang="en-US" dirty="0" smtClean="0">
                <a:latin typeface="Consolas" pitchFamily="49" charset="0"/>
              </a:rPr>
              <a:t>  message = " Back to work. ";</a:t>
            </a:r>
          </a:p>
          <a:p>
            <a:r>
              <a:rPr lang="en-US" dirty="0" smtClean="0">
                <a:latin typeface="Consolas" pitchFamily="49" charset="0"/>
              </a:rPr>
              <a:t>} </a:t>
            </a:r>
            <a:r>
              <a:rPr lang="en-US" dirty="0" smtClean="0">
                <a:solidFill>
                  <a:srgbClr val="92D050"/>
                </a:solidFill>
                <a:latin typeface="Consolas" pitchFamily="49" charset="0"/>
              </a:rPr>
              <a:t>else</a:t>
            </a:r>
            <a:r>
              <a:rPr lang="en-US" dirty="0" smtClean="0">
                <a:latin typeface="Consolas" pitchFamily="49" charset="0"/>
              </a:rPr>
              <a:t> </a:t>
            </a:r>
            <a:r>
              <a:rPr lang="en-US" dirty="0" smtClean="0">
                <a:solidFill>
                  <a:schemeClr val="accent6">
                    <a:lumMod val="60000"/>
                    <a:lumOff val="40000"/>
                  </a:schemeClr>
                </a:solidFill>
                <a:latin typeface="Consolas" pitchFamily="49" charset="0"/>
              </a:rPr>
              <a:t>if</a:t>
            </a:r>
            <a:r>
              <a:rPr lang="en-US" dirty="0" smtClean="0">
                <a:latin typeface="Consolas" pitchFamily="49" charset="0"/>
              </a:rPr>
              <a:t> ( day == "Friday" ) {</a:t>
            </a:r>
          </a:p>
          <a:p>
            <a:r>
              <a:rPr lang="en-US" dirty="0" smtClean="0">
                <a:latin typeface="Consolas" pitchFamily="49" charset="0"/>
              </a:rPr>
              <a:t>   message = " TGIF ! ";</a:t>
            </a:r>
          </a:p>
          <a:p>
            <a:r>
              <a:rPr lang="en-US" dirty="0" smtClean="0">
                <a:latin typeface="Consolas" pitchFamily="49" charset="0"/>
              </a:rPr>
              <a:t>} </a:t>
            </a:r>
            <a:r>
              <a:rPr lang="en-US" dirty="0" smtClean="0">
                <a:solidFill>
                  <a:srgbClr val="92D050"/>
                </a:solidFill>
                <a:latin typeface="Consolas" pitchFamily="49" charset="0"/>
              </a:rPr>
              <a:t>else</a:t>
            </a:r>
            <a:r>
              <a:rPr lang="en-US" dirty="0" smtClean="0">
                <a:latin typeface="Consolas" pitchFamily="49" charset="0"/>
              </a:rPr>
              <a:t> {</a:t>
            </a:r>
          </a:p>
          <a:p>
            <a:r>
              <a:rPr lang="en-US" dirty="0" smtClean="0">
                <a:latin typeface="Consolas" pitchFamily="49" charset="0"/>
              </a:rPr>
              <a:t>   message = " Just another day. ";</a:t>
            </a:r>
            <a:endParaRPr lang="en-US" dirty="0">
              <a:latin typeface="Consolas" pitchFamily="49" charset="0"/>
            </a:endParaRPr>
          </a:p>
          <a:p>
            <a:r>
              <a:rPr lang="en-US" dirty="0" smtClean="0">
                <a:latin typeface="Consolas" pitchFamily="49" charset="0"/>
              </a:rPr>
              <a:t>}</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if block</a:t>
            </a:r>
            <a:endParaRPr lang="en-CA" dirty="0"/>
          </a:p>
        </p:txBody>
      </p:sp>
      <p:sp>
        <p:nvSpPr>
          <p:cNvPr id="3" name="Content Placeholder 2"/>
          <p:cNvSpPr>
            <a:spLocks noGrp="1"/>
          </p:cNvSpPr>
          <p:nvPr>
            <p:ph idx="1"/>
          </p:nvPr>
        </p:nvSpPr>
        <p:spPr>
          <a:xfrm>
            <a:off x="539552" y="1196752"/>
            <a:ext cx="8229600" cy="1080119"/>
          </a:xfrm>
        </p:spPr>
        <p:txBody>
          <a:bodyPr>
            <a:normAutofit/>
          </a:bodyPr>
          <a:lstStyle/>
          <a:p>
            <a:r>
              <a:rPr lang="en-CA" dirty="0" smtClean="0"/>
              <a:t>when statement blocks are just one statement, the { } braces are optional</a:t>
            </a:r>
          </a:p>
        </p:txBody>
      </p:sp>
      <p:sp>
        <p:nvSpPr>
          <p:cNvPr id="4" name="Slide Number Placeholder 3"/>
          <p:cNvSpPr>
            <a:spLocks noGrp="1"/>
          </p:cNvSpPr>
          <p:nvPr>
            <p:ph type="sldNum" sz="quarter" idx="12"/>
          </p:nvPr>
        </p:nvSpPr>
        <p:spPr/>
        <p:txBody>
          <a:bodyPr/>
          <a:lstStyle/>
          <a:p>
            <a:fld id="{06B5975B-265B-4329-BBA9-397B0FF963AC}" type="slidenum">
              <a:rPr lang="en-US" smtClean="0"/>
              <a:pPr/>
              <a:t>73</a:t>
            </a:fld>
            <a:endParaRPr lang="en-US"/>
          </a:p>
        </p:txBody>
      </p:sp>
      <p:sp>
        <p:nvSpPr>
          <p:cNvPr id="5" name="Rectangle 3"/>
          <p:cNvSpPr>
            <a:spLocks noChangeArrowheads="1"/>
          </p:cNvSpPr>
          <p:nvPr/>
        </p:nvSpPr>
        <p:spPr bwMode="auto">
          <a:xfrm>
            <a:off x="617984" y="2492896"/>
            <a:ext cx="7858645" cy="381642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755576" y="2492896"/>
            <a:ext cx="7626424" cy="3786294"/>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day = "Sunday";</a:t>
            </a:r>
          </a:p>
          <a:p>
            <a:r>
              <a:rPr lang="en-US" dirty="0" err="1" smtClean="0">
                <a:latin typeface="Consolas" pitchFamily="49" charset="0"/>
              </a:rPr>
              <a:t>var</a:t>
            </a:r>
            <a:r>
              <a:rPr lang="en-US" dirty="0" smtClean="0">
                <a:latin typeface="Consolas" pitchFamily="49" charset="0"/>
              </a:rPr>
              <a:t> message;</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 day == "Saturday" ) </a:t>
            </a:r>
          </a:p>
          <a:p>
            <a:r>
              <a:rPr lang="en-US" dirty="0" smtClean="0">
                <a:latin typeface="Consolas" pitchFamily="49" charset="0"/>
              </a:rPr>
              <a:t>   message = "It’s the weekend!";</a:t>
            </a:r>
          </a:p>
          <a:p>
            <a:r>
              <a:rPr lang="en-US" dirty="0" smtClean="0">
                <a:solidFill>
                  <a:srgbClr val="92D050"/>
                </a:solidFill>
                <a:latin typeface="Consolas" pitchFamily="49" charset="0"/>
              </a:rPr>
              <a:t>else</a:t>
            </a:r>
            <a:r>
              <a:rPr lang="en-US" dirty="0" smtClean="0">
                <a:latin typeface="Consolas" pitchFamily="49" charset="0"/>
              </a:rPr>
              <a:t> </a:t>
            </a:r>
            <a:r>
              <a:rPr lang="en-US" dirty="0" smtClean="0">
                <a:solidFill>
                  <a:schemeClr val="accent6">
                    <a:lumMod val="60000"/>
                    <a:lumOff val="40000"/>
                  </a:schemeClr>
                </a:solidFill>
                <a:latin typeface="Consolas" pitchFamily="49" charset="0"/>
              </a:rPr>
              <a:t>if</a:t>
            </a:r>
            <a:r>
              <a:rPr lang="en-US" dirty="0" smtClean="0">
                <a:latin typeface="Consolas" pitchFamily="49" charset="0"/>
              </a:rPr>
              <a:t> ( day == "Monday" ) </a:t>
            </a:r>
          </a:p>
          <a:p>
            <a:r>
              <a:rPr lang="en-US" dirty="0" smtClean="0">
                <a:latin typeface="Consolas" pitchFamily="49" charset="0"/>
              </a:rPr>
              <a:t>   message = " Back to work. ";</a:t>
            </a:r>
          </a:p>
          <a:p>
            <a:r>
              <a:rPr lang="en-US" dirty="0" smtClean="0">
                <a:solidFill>
                  <a:srgbClr val="92D050"/>
                </a:solidFill>
                <a:latin typeface="Consolas" pitchFamily="49" charset="0"/>
              </a:rPr>
              <a:t>else</a:t>
            </a:r>
            <a:r>
              <a:rPr lang="en-US" dirty="0" smtClean="0">
                <a:latin typeface="Consolas" pitchFamily="49" charset="0"/>
              </a:rPr>
              <a:t> </a:t>
            </a:r>
            <a:r>
              <a:rPr lang="en-US" dirty="0" smtClean="0">
                <a:solidFill>
                  <a:schemeClr val="accent6">
                    <a:lumMod val="60000"/>
                    <a:lumOff val="40000"/>
                  </a:schemeClr>
                </a:solidFill>
                <a:latin typeface="Consolas" pitchFamily="49" charset="0"/>
              </a:rPr>
              <a:t>if</a:t>
            </a:r>
            <a:r>
              <a:rPr lang="en-US" dirty="0" smtClean="0">
                <a:latin typeface="Consolas" pitchFamily="49" charset="0"/>
              </a:rPr>
              <a:t> ( day == "Friday" ) </a:t>
            </a:r>
          </a:p>
          <a:p>
            <a:r>
              <a:rPr lang="en-US" dirty="0" smtClean="0">
                <a:latin typeface="Consolas" pitchFamily="49" charset="0"/>
              </a:rPr>
              <a:t>   message = " TGIF ! ";</a:t>
            </a:r>
          </a:p>
          <a:p>
            <a:r>
              <a:rPr lang="en-US" dirty="0" smtClean="0">
                <a:solidFill>
                  <a:srgbClr val="92D050"/>
                </a:solidFill>
                <a:latin typeface="Consolas" pitchFamily="49" charset="0"/>
              </a:rPr>
              <a:t>else </a:t>
            </a:r>
          </a:p>
          <a:p>
            <a:r>
              <a:rPr lang="en-US" dirty="0" smtClean="0">
                <a:latin typeface="Consolas" pitchFamily="49" charset="0"/>
              </a:rPr>
              <a:t>   message = " Just another day.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Nested if blocks</a:t>
            </a:r>
            <a:endParaRPr lang="en-CA" dirty="0"/>
          </a:p>
        </p:txBody>
      </p:sp>
      <p:sp>
        <p:nvSpPr>
          <p:cNvPr id="3" name="Content Placeholder 2"/>
          <p:cNvSpPr>
            <a:spLocks noGrp="1"/>
          </p:cNvSpPr>
          <p:nvPr>
            <p:ph idx="1"/>
          </p:nvPr>
        </p:nvSpPr>
        <p:spPr>
          <a:xfrm>
            <a:off x="539552" y="1196752"/>
            <a:ext cx="8229600" cy="4525963"/>
          </a:xfrm>
        </p:spPr>
        <p:txBody>
          <a:bodyPr/>
          <a:lstStyle/>
          <a:p>
            <a:r>
              <a:rPr lang="en-CA" dirty="0" smtClean="0"/>
              <a:t>it is possible to nest if statements within another if statement</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74</a:t>
            </a:fld>
            <a:endParaRPr lang="en-US"/>
          </a:p>
        </p:txBody>
      </p:sp>
      <p:sp>
        <p:nvSpPr>
          <p:cNvPr id="5" name="Rectangle 3"/>
          <p:cNvSpPr>
            <a:spLocks noChangeArrowheads="1"/>
          </p:cNvSpPr>
          <p:nvPr/>
        </p:nvSpPr>
        <p:spPr bwMode="auto">
          <a:xfrm>
            <a:off x="617984" y="2492896"/>
            <a:ext cx="7858645" cy="381642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755576" y="2492896"/>
            <a:ext cx="3312368" cy="3786294"/>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x = (2-3);</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(x &lt; 0) </a:t>
            </a:r>
          </a:p>
          <a:p>
            <a:r>
              <a:rPr lang="en-US" dirty="0" smtClean="0">
                <a:latin typeface="Consolas" pitchFamily="49" charset="0"/>
              </a:rPr>
              <a:t>   sign = -1;</a:t>
            </a:r>
          </a:p>
          <a:p>
            <a:r>
              <a:rPr lang="en-US" dirty="0" smtClean="0">
                <a:solidFill>
                  <a:srgbClr val="92D050"/>
                </a:solidFill>
                <a:latin typeface="Consolas" pitchFamily="49" charset="0"/>
              </a:rPr>
              <a:t>else </a:t>
            </a:r>
            <a:r>
              <a:rPr lang="en-US" dirty="0" smtClean="0">
                <a:solidFill>
                  <a:schemeClr val="tx2">
                    <a:lumMod val="20000"/>
                    <a:lumOff val="80000"/>
                  </a:schemeClr>
                </a:solidFill>
                <a:latin typeface="Consolas" pitchFamily="49" charset="0"/>
              </a:rPr>
              <a:t>{</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smtClean="0">
                <a:solidFill>
                  <a:schemeClr val="accent6">
                    <a:lumMod val="60000"/>
                    <a:lumOff val="40000"/>
                  </a:schemeClr>
                </a:solidFill>
                <a:latin typeface="Consolas" pitchFamily="49" charset="0"/>
              </a:rPr>
              <a:t>if</a:t>
            </a:r>
            <a:r>
              <a:rPr lang="en-US" dirty="0" smtClean="0">
                <a:latin typeface="Consolas" pitchFamily="49" charset="0"/>
              </a:rPr>
              <a:t> (x == 0) </a:t>
            </a:r>
          </a:p>
          <a:p>
            <a:r>
              <a:rPr lang="en-US" dirty="0" smtClean="0">
                <a:latin typeface="Consolas" pitchFamily="49" charset="0"/>
              </a:rPr>
              <a:t>   sign = 0;</a:t>
            </a:r>
          </a:p>
          <a:p>
            <a:r>
              <a:rPr lang="en-US" dirty="0" smtClean="0">
                <a:solidFill>
                  <a:srgbClr val="92D050"/>
                </a:solidFill>
                <a:latin typeface="Consolas" pitchFamily="49" charset="0"/>
              </a:rPr>
              <a:t>  else</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sign = 1;</a:t>
            </a:r>
            <a:br>
              <a:rPr lang="en-US" dirty="0" smtClean="0">
                <a:latin typeface="Consolas" pitchFamily="49" charset="0"/>
              </a:rPr>
            </a:br>
            <a:r>
              <a:rPr lang="en-US" dirty="0" smtClean="0">
                <a:solidFill>
                  <a:schemeClr val="tx2">
                    <a:lumMod val="20000"/>
                    <a:lumOff val="80000"/>
                  </a:schemeClr>
                </a:solidFill>
                <a:latin typeface="Consolas" pitchFamily="49" charset="0"/>
              </a:rPr>
              <a:t>}</a:t>
            </a:r>
            <a:r>
              <a:rPr lang="en-US" dirty="0" smtClean="0">
                <a:latin typeface="Consolas" pitchFamily="49" charset="0"/>
              </a:rPr>
              <a:t> </a:t>
            </a:r>
          </a:p>
          <a:p>
            <a:r>
              <a:rPr lang="en-US" dirty="0" smtClean="0">
                <a:latin typeface="Calibri" pitchFamily="34" charset="0"/>
                <a:cs typeface="Calibri" pitchFamily="34" charset="0"/>
              </a:rPr>
              <a:t>// acceptable form</a:t>
            </a:r>
          </a:p>
        </p:txBody>
      </p:sp>
      <p:sp>
        <p:nvSpPr>
          <p:cNvPr id="7" name="Rectangle 4"/>
          <p:cNvSpPr>
            <a:spLocks noChangeArrowheads="1"/>
          </p:cNvSpPr>
          <p:nvPr/>
        </p:nvSpPr>
        <p:spPr bwMode="auto">
          <a:xfrm>
            <a:off x="4932040" y="2564904"/>
            <a:ext cx="3528392" cy="3786294"/>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x = (2-3);</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(x &lt; 0) </a:t>
            </a:r>
          </a:p>
          <a:p>
            <a:r>
              <a:rPr lang="en-US" dirty="0" smtClean="0">
                <a:latin typeface="Consolas" pitchFamily="49" charset="0"/>
              </a:rPr>
              <a:t>   sign = -1;</a:t>
            </a:r>
          </a:p>
          <a:p>
            <a:r>
              <a:rPr lang="en-US" dirty="0" smtClean="0">
                <a:solidFill>
                  <a:schemeClr val="accent6">
                    <a:lumMod val="60000"/>
                    <a:lumOff val="40000"/>
                  </a:schemeClr>
                </a:solidFill>
                <a:latin typeface="Consolas" pitchFamily="49" charset="0"/>
              </a:rPr>
              <a:t>if</a:t>
            </a:r>
            <a:r>
              <a:rPr lang="en-US" dirty="0" smtClean="0">
                <a:latin typeface="Consolas" pitchFamily="49" charset="0"/>
              </a:rPr>
              <a:t> (x == 0) </a:t>
            </a:r>
          </a:p>
          <a:p>
            <a:r>
              <a:rPr lang="en-US" dirty="0" smtClean="0">
                <a:latin typeface="Consolas" pitchFamily="49" charset="0"/>
              </a:rPr>
              <a:t>   sign = 0;</a:t>
            </a:r>
            <a:br>
              <a:rPr lang="en-US" dirty="0" smtClean="0">
                <a:latin typeface="Consolas" pitchFamily="49" charset="0"/>
              </a:rPr>
            </a:br>
            <a:r>
              <a:rPr lang="en-US" dirty="0" smtClean="0">
                <a:solidFill>
                  <a:schemeClr val="accent6">
                    <a:lumMod val="60000"/>
                    <a:lumOff val="40000"/>
                  </a:schemeClr>
                </a:solidFill>
                <a:latin typeface="Consolas" pitchFamily="49" charset="0"/>
              </a:rPr>
              <a:t>if</a:t>
            </a:r>
            <a:r>
              <a:rPr lang="en-US" dirty="0" smtClean="0">
                <a:latin typeface="Consolas" pitchFamily="49" charset="0"/>
              </a:rPr>
              <a:t> (x &gt; 0)</a:t>
            </a:r>
          </a:p>
          <a:p>
            <a:r>
              <a:rPr lang="en-US" dirty="0" smtClean="0">
                <a:latin typeface="Consolas" pitchFamily="49" charset="0"/>
              </a:rPr>
              <a:t>   sign = 1;</a:t>
            </a:r>
          </a:p>
          <a:p>
            <a:endParaRPr lang="en-US" dirty="0" smtClean="0">
              <a:latin typeface="Consolas" pitchFamily="49" charset="0"/>
            </a:endParaRPr>
          </a:p>
          <a:p>
            <a:r>
              <a:rPr lang="en-US" dirty="0" smtClean="0">
                <a:latin typeface="Calibri" pitchFamily="34" charset="0"/>
                <a:cs typeface="Calibri" pitchFamily="34" charset="0"/>
              </a:rPr>
              <a:t>// </a:t>
            </a:r>
            <a:r>
              <a:rPr lang="en-US" b="1" dirty="0" smtClean="0">
                <a:latin typeface="Calibri" pitchFamily="34" charset="0"/>
                <a:cs typeface="Calibri" pitchFamily="34" charset="0"/>
              </a:rPr>
              <a:t>not</a:t>
            </a:r>
            <a:r>
              <a:rPr lang="en-US" dirty="0" smtClean="0">
                <a:latin typeface="Calibri" pitchFamily="34" charset="0"/>
                <a:cs typeface="Calibri" pitchFamily="34" charset="0"/>
              </a:rPr>
              <a:t> recommended form</a:t>
            </a:r>
            <a:r>
              <a:rPr lang="en-US" dirty="0" smtClean="0">
                <a:latin typeface="Consolas" pitchFamily="49" charset="0"/>
              </a:rPr>
              <a:t/>
            </a:r>
            <a:br>
              <a:rPr lang="en-US" dirty="0" smtClean="0">
                <a:latin typeface="Consolas" pitchFamily="49" charset="0"/>
              </a:rPr>
            </a:br>
            <a:endParaRPr lang="en-US" dirty="0" smtClean="0">
              <a:latin typeface="Consolas" pitchFamily="49" charset="0"/>
            </a:endParaRPr>
          </a:p>
        </p:txBody>
      </p:sp>
      <p:cxnSp>
        <p:nvCxnSpPr>
          <p:cNvPr id="9" name="Straight Connector 8"/>
          <p:cNvCxnSpPr/>
          <p:nvPr/>
        </p:nvCxnSpPr>
        <p:spPr>
          <a:xfrm>
            <a:off x="4211960" y="2492896"/>
            <a:ext cx="0" cy="3816424"/>
          </a:xfrm>
          <a:prstGeom prst="line">
            <a:avLst/>
          </a:prstGeom>
          <a:ln w="12700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switch</a:t>
            </a:r>
            <a:endParaRPr lang="en-CA" dirty="0"/>
          </a:p>
        </p:txBody>
      </p:sp>
      <p:sp>
        <p:nvSpPr>
          <p:cNvPr id="3" name="Content Placeholder 2"/>
          <p:cNvSpPr>
            <a:spLocks noGrp="1"/>
          </p:cNvSpPr>
          <p:nvPr>
            <p:ph idx="1"/>
          </p:nvPr>
        </p:nvSpPr>
        <p:spPr>
          <a:xfrm>
            <a:off x="539552" y="1196752"/>
            <a:ext cx="8229600" cy="5040560"/>
          </a:xfrm>
        </p:spPr>
        <p:txBody>
          <a:bodyPr>
            <a:normAutofit fontScale="92500" lnSpcReduction="20000"/>
          </a:bodyPr>
          <a:lstStyle/>
          <a:p>
            <a:r>
              <a:rPr lang="en-CA" sz="2800" dirty="0" smtClean="0"/>
              <a:t>JavaScript </a:t>
            </a:r>
            <a:r>
              <a:rPr lang="en-CA" sz="2800" dirty="0" smtClean="0">
                <a:latin typeface="Consolas" pitchFamily="49" charset="0"/>
                <a:cs typeface="Consolas" pitchFamily="49" charset="0"/>
              </a:rPr>
              <a:t>switch</a:t>
            </a:r>
            <a:r>
              <a:rPr lang="en-CA" sz="2800" dirty="0" smtClean="0"/>
              <a:t> statement tests an expression against a list of values</a:t>
            </a:r>
          </a:p>
          <a:p>
            <a:pPr>
              <a:buNone/>
            </a:pPr>
            <a:r>
              <a:rPr lang="en-CA" sz="2800" dirty="0" smtClean="0"/>
              <a:t>		switch ( </a:t>
            </a:r>
            <a:r>
              <a:rPr lang="en-CA" sz="2800" i="1" dirty="0" smtClean="0"/>
              <a:t>expression</a:t>
            </a:r>
            <a:r>
              <a:rPr lang="en-CA" sz="2800" dirty="0" smtClean="0"/>
              <a:t> )  {</a:t>
            </a:r>
            <a:br>
              <a:rPr lang="en-CA" sz="2800" dirty="0" smtClean="0"/>
            </a:br>
            <a:r>
              <a:rPr lang="en-CA" sz="2800" dirty="0" smtClean="0"/>
              <a:t>            case </a:t>
            </a:r>
            <a:r>
              <a:rPr lang="en-CA" sz="2800" i="1" dirty="0" smtClean="0"/>
              <a:t>value1</a:t>
            </a:r>
            <a:r>
              <a:rPr lang="en-CA" sz="2800" dirty="0" smtClean="0"/>
              <a:t> :</a:t>
            </a:r>
            <a:br>
              <a:rPr lang="en-CA" sz="2800" dirty="0" smtClean="0"/>
            </a:br>
            <a:r>
              <a:rPr lang="en-CA" sz="2800" dirty="0" smtClean="0"/>
              <a:t>                   statement(s)</a:t>
            </a:r>
            <a:br>
              <a:rPr lang="en-CA" sz="2800" dirty="0" smtClean="0"/>
            </a:br>
            <a:r>
              <a:rPr lang="en-CA" sz="2800" dirty="0" smtClean="0"/>
              <a:t>                   break;</a:t>
            </a:r>
            <a:br>
              <a:rPr lang="en-CA" sz="2800" dirty="0" smtClean="0"/>
            </a:br>
            <a:r>
              <a:rPr lang="en-CA" sz="2800" dirty="0" smtClean="0"/>
              <a:t>             case </a:t>
            </a:r>
            <a:r>
              <a:rPr lang="en-CA" sz="2800" i="1" dirty="0" smtClean="0"/>
              <a:t>value2</a:t>
            </a:r>
            <a:r>
              <a:rPr lang="en-CA" sz="2800" dirty="0" smtClean="0"/>
              <a:t> :</a:t>
            </a:r>
            <a:br>
              <a:rPr lang="en-CA" sz="2800" dirty="0" smtClean="0"/>
            </a:br>
            <a:r>
              <a:rPr lang="en-CA" sz="2800" dirty="0" smtClean="0"/>
              <a:t>                    statement(s)</a:t>
            </a:r>
            <a:br>
              <a:rPr lang="en-CA" sz="2800" dirty="0" smtClean="0"/>
            </a:br>
            <a:r>
              <a:rPr lang="en-CA" sz="2800" dirty="0" smtClean="0"/>
              <a:t>                    break;</a:t>
            </a:r>
          </a:p>
          <a:p>
            <a:pPr>
              <a:buNone/>
            </a:pPr>
            <a:r>
              <a:rPr lang="en-CA" sz="2800" dirty="0" smtClean="0"/>
              <a:t>                  ....</a:t>
            </a:r>
          </a:p>
          <a:p>
            <a:pPr>
              <a:buNone/>
            </a:pPr>
            <a:r>
              <a:rPr lang="en-CA" sz="2800" dirty="0" smtClean="0"/>
              <a:t>                  default :</a:t>
            </a:r>
          </a:p>
          <a:p>
            <a:pPr>
              <a:buNone/>
            </a:pPr>
            <a:r>
              <a:rPr lang="en-CA" sz="2800" dirty="0" smtClean="0"/>
              <a:t>                        statement(s)</a:t>
            </a:r>
          </a:p>
          <a:p>
            <a:pPr>
              <a:buNone/>
            </a:pPr>
            <a:r>
              <a:rPr lang="en-CA" sz="2800" dirty="0" smtClean="0"/>
              <a:t>               }</a:t>
            </a:r>
          </a:p>
        </p:txBody>
      </p:sp>
      <p:sp>
        <p:nvSpPr>
          <p:cNvPr id="4" name="Slide Number Placeholder 3"/>
          <p:cNvSpPr>
            <a:spLocks noGrp="1"/>
          </p:cNvSpPr>
          <p:nvPr>
            <p:ph type="sldNum" sz="quarter" idx="12"/>
          </p:nvPr>
        </p:nvSpPr>
        <p:spPr/>
        <p:txBody>
          <a:bodyPr/>
          <a:lstStyle/>
          <a:p>
            <a:fld id="{06B5975B-265B-4329-BBA9-397B0FF963AC}" type="slidenum">
              <a:rPr lang="en-US" smtClean="0"/>
              <a:pPr/>
              <a:t>75</a:t>
            </a:fld>
            <a:endParaRPr lang="en-US"/>
          </a:p>
        </p:txBody>
      </p:sp>
      <p:sp>
        <p:nvSpPr>
          <p:cNvPr id="7" name="TextBox 6"/>
          <p:cNvSpPr txBox="1"/>
          <p:nvPr/>
        </p:nvSpPr>
        <p:spPr>
          <a:xfrm>
            <a:off x="4788024" y="4077072"/>
            <a:ext cx="2750368" cy="1200329"/>
          </a:xfrm>
          <a:prstGeom prst="rect">
            <a:avLst/>
          </a:prstGeom>
          <a:noFill/>
          <a:ln>
            <a:solidFill>
              <a:schemeClr val="accent1"/>
            </a:solidFill>
          </a:ln>
        </p:spPr>
        <p:txBody>
          <a:bodyPr wrap="none" rtlCol="0">
            <a:spAutoFit/>
          </a:bodyPr>
          <a:lstStyle/>
          <a:p>
            <a:r>
              <a:rPr lang="en-CA" dirty="0" smtClean="0">
                <a:solidFill>
                  <a:schemeClr val="accent1">
                    <a:lumMod val="50000"/>
                  </a:schemeClr>
                </a:solidFill>
                <a:latin typeface="+mn-lt"/>
                <a:cs typeface="Consolas" pitchFamily="49" charset="0"/>
              </a:rPr>
              <a:t>if </a:t>
            </a:r>
            <a:r>
              <a:rPr lang="en-CA" i="1" dirty="0" smtClean="0">
                <a:solidFill>
                  <a:schemeClr val="accent1">
                    <a:lumMod val="50000"/>
                  </a:schemeClr>
                </a:solidFill>
                <a:latin typeface="+mn-lt"/>
                <a:cs typeface="Consolas" pitchFamily="49" charset="0"/>
              </a:rPr>
              <a:t>expression</a:t>
            </a:r>
            <a:r>
              <a:rPr lang="en-CA" dirty="0" smtClean="0">
                <a:solidFill>
                  <a:schemeClr val="accent1">
                    <a:lumMod val="50000"/>
                  </a:schemeClr>
                </a:solidFill>
                <a:latin typeface="+mn-lt"/>
                <a:cs typeface="Consolas" pitchFamily="49" charset="0"/>
              </a:rPr>
              <a:t> does</a:t>
            </a:r>
          </a:p>
          <a:p>
            <a:r>
              <a:rPr lang="en-CA" dirty="0" smtClean="0">
                <a:solidFill>
                  <a:schemeClr val="accent1">
                    <a:lumMod val="50000"/>
                  </a:schemeClr>
                </a:solidFill>
                <a:latin typeface="+mn-lt"/>
                <a:cs typeface="Consolas" pitchFamily="49" charset="0"/>
              </a:rPr>
              <a:t>not find a match,</a:t>
            </a:r>
          </a:p>
          <a:p>
            <a:r>
              <a:rPr lang="en-CA" dirty="0" smtClean="0">
                <a:solidFill>
                  <a:schemeClr val="accent1">
                    <a:lumMod val="50000"/>
                  </a:schemeClr>
                </a:solidFill>
                <a:latin typeface="+mn-lt"/>
                <a:cs typeface="Consolas" pitchFamily="49" charset="0"/>
              </a:rPr>
              <a:t>then default applies.</a:t>
            </a:r>
            <a:endParaRPr lang="en-CA" dirty="0">
              <a:solidFill>
                <a:schemeClr val="accent1">
                  <a:lumMod val="50000"/>
                </a:schemeClr>
              </a:solidFill>
              <a:latin typeface="+mn-lt"/>
              <a:cs typeface="Consolas" pitchFamily="49" charset="0"/>
            </a:endParaRPr>
          </a:p>
        </p:txBody>
      </p:sp>
      <p:cxnSp>
        <p:nvCxnSpPr>
          <p:cNvPr id="9" name="Straight Arrow Connector 8"/>
          <p:cNvCxnSpPr/>
          <p:nvPr/>
        </p:nvCxnSpPr>
        <p:spPr>
          <a:xfrm flipH="1">
            <a:off x="3275856" y="4509120"/>
            <a:ext cx="1512168"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860032" y="1988840"/>
            <a:ext cx="3752950" cy="1200329"/>
          </a:xfrm>
          <a:prstGeom prst="rect">
            <a:avLst/>
          </a:prstGeom>
          <a:noFill/>
          <a:ln>
            <a:solidFill>
              <a:schemeClr val="accent1"/>
            </a:solidFill>
          </a:ln>
        </p:spPr>
        <p:txBody>
          <a:bodyPr wrap="square" rtlCol="0">
            <a:spAutoFit/>
          </a:bodyPr>
          <a:lstStyle/>
          <a:p>
            <a:r>
              <a:rPr lang="en-CA" dirty="0" smtClean="0">
                <a:solidFill>
                  <a:schemeClr val="accent1">
                    <a:lumMod val="50000"/>
                  </a:schemeClr>
                </a:solidFill>
                <a:latin typeface="+mn-lt"/>
                <a:cs typeface="Consolas" pitchFamily="49" charset="0"/>
              </a:rPr>
              <a:t>if </a:t>
            </a:r>
            <a:r>
              <a:rPr lang="en-CA" i="1" dirty="0" smtClean="0">
                <a:solidFill>
                  <a:schemeClr val="accent1">
                    <a:lumMod val="50000"/>
                  </a:schemeClr>
                </a:solidFill>
                <a:latin typeface="+mn-lt"/>
                <a:cs typeface="Consolas" pitchFamily="49" charset="0"/>
              </a:rPr>
              <a:t>expression</a:t>
            </a:r>
            <a:r>
              <a:rPr lang="en-CA" dirty="0" smtClean="0">
                <a:solidFill>
                  <a:schemeClr val="accent1">
                    <a:lumMod val="50000"/>
                  </a:schemeClr>
                </a:solidFill>
                <a:latin typeface="+mn-lt"/>
                <a:cs typeface="Consolas" pitchFamily="49" charset="0"/>
              </a:rPr>
              <a:t> matches </a:t>
            </a:r>
            <a:r>
              <a:rPr lang="en-CA" i="1" dirty="0" smtClean="0">
                <a:solidFill>
                  <a:schemeClr val="accent1">
                    <a:lumMod val="50000"/>
                  </a:schemeClr>
                </a:solidFill>
                <a:latin typeface="+mn-lt"/>
                <a:cs typeface="Consolas" pitchFamily="49" charset="0"/>
              </a:rPr>
              <a:t>value1</a:t>
            </a:r>
            <a:r>
              <a:rPr lang="en-CA" dirty="0" smtClean="0">
                <a:solidFill>
                  <a:schemeClr val="accent1">
                    <a:lumMod val="50000"/>
                  </a:schemeClr>
                </a:solidFill>
                <a:latin typeface="+mn-lt"/>
                <a:cs typeface="Consolas" pitchFamily="49" charset="0"/>
              </a:rPr>
              <a:t>, then do these statements only.</a:t>
            </a:r>
            <a:endParaRPr lang="en-CA" dirty="0">
              <a:solidFill>
                <a:schemeClr val="accent1">
                  <a:lumMod val="50000"/>
                </a:schemeClr>
              </a:solidFill>
              <a:latin typeface="+mn-lt"/>
              <a:cs typeface="Consolas" pitchFamily="49" charset="0"/>
            </a:endParaRPr>
          </a:p>
        </p:txBody>
      </p:sp>
      <p:cxnSp>
        <p:nvCxnSpPr>
          <p:cNvPr id="11" name="Straight Arrow Connector 10"/>
          <p:cNvCxnSpPr/>
          <p:nvPr/>
        </p:nvCxnSpPr>
        <p:spPr>
          <a:xfrm flipH="1">
            <a:off x="4139952" y="2420888"/>
            <a:ext cx="72008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switch</a:t>
            </a:r>
            <a:endParaRPr lang="en-CA" dirty="0"/>
          </a:p>
        </p:txBody>
      </p:sp>
      <p:sp>
        <p:nvSpPr>
          <p:cNvPr id="3" name="Content Placeholder 2"/>
          <p:cNvSpPr>
            <a:spLocks noGrp="1"/>
          </p:cNvSpPr>
          <p:nvPr>
            <p:ph idx="1"/>
          </p:nvPr>
        </p:nvSpPr>
        <p:spPr>
          <a:xfrm>
            <a:off x="539552" y="1196752"/>
            <a:ext cx="8229600" cy="5040560"/>
          </a:xfrm>
        </p:spPr>
        <p:txBody>
          <a:bodyPr>
            <a:normAutofit/>
          </a:bodyPr>
          <a:lstStyle/>
          <a:p>
            <a:r>
              <a:rPr lang="en-CA" sz="2800" dirty="0" smtClean="0"/>
              <a:t>JavaScript </a:t>
            </a:r>
            <a:r>
              <a:rPr lang="en-CA" sz="2800" dirty="0" smtClean="0">
                <a:latin typeface="Consolas" pitchFamily="49" charset="0"/>
                <a:cs typeface="Consolas" pitchFamily="49" charset="0"/>
              </a:rPr>
              <a:t>switch</a:t>
            </a:r>
            <a:r>
              <a:rPr lang="en-CA" sz="2800" dirty="0" smtClean="0">
                <a:cs typeface="Consolas" pitchFamily="49" charset="0"/>
              </a:rPr>
              <a:t> is similar to if-else statement</a:t>
            </a:r>
          </a:p>
          <a:p>
            <a:pPr>
              <a:buNone/>
            </a:pPr>
            <a:endParaRPr lang="en-CA" sz="2800" dirty="0" smtClean="0">
              <a:latin typeface="Consolas" pitchFamily="49" charset="0"/>
              <a:cs typeface="Consolas" pitchFamily="49" charset="0"/>
            </a:endParaRPr>
          </a:p>
          <a:p>
            <a:pPr>
              <a:buNone/>
            </a:pPr>
            <a:r>
              <a:rPr lang="en-CA" sz="2800" dirty="0" smtClean="0">
                <a:latin typeface="Consolas" pitchFamily="49" charset="0"/>
                <a:cs typeface="Consolas" pitchFamily="49" charset="0"/>
              </a:rPr>
              <a:t>   if (</a:t>
            </a:r>
            <a:r>
              <a:rPr lang="en-CA" sz="2800" i="1" dirty="0" smtClean="0">
                <a:latin typeface="Consolas" pitchFamily="49" charset="0"/>
                <a:cs typeface="Consolas" pitchFamily="49" charset="0"/>
              </a:rPr>
              <a:t>expression</a:t>
            </a:r>
            <a:r>
              <a:rPr lang="en-CA" sz="2800" dirty="0" smtClean="0">
                <a:latin typeface="Consolas" pitchFamily="49" charset="0"/>
                <a:cs typeface="Consolas" pitchFamily="49" charset="0"/>
              </a:rPr>
              <a:t> == </a:t>
            </a:r>
            <a:r>
              <a:rPr lang="en-CA" sz="2800" i="1" dirty="0" smtClean="0">
                <a:latin typeface="Consolas" pitchFamily="49" charset="0"/>
                <a:cs typeface="Consolas" pitchFamily="49" charset="0"/>
              </a:rPr>
              <a:t>value1</a:t>
            </a:r>
            <a:r>
              <a:rPr lang="en-CA" sz="2800" dirty="0" smtClean="0">
                <a:latin typeface="Consolas" pitchFamily="49" charset="0"/>
                <a:cs typeface="Consolas" pitchFamily="49" charset="0"/>
              </a:rPr>
              <a:t>) {</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statement(s) for </a:t>
            </a:r>
            <a:r>
              <a:rPr lang="en-CA" sz="2800" i="1" dirty="0" smtClean="0">
                <a:latin typeface="Consolas" pitchFamily="49" charset="0"/>
                <a:cs typeface="Consolas" pitchFamily="49" charset="0"/>
              </a:rPr>
              <a:t>value1</a:t>
            </a:r>
            <a:r>
              <a:rPr lang="en-CA" sz="2800" dirty="0" smtClean="0">
                <a:latin typeface="Consolas" pitchFamily="49" charset="0"/>
                <a:cs typeface="Consolas" pitchFamily="49" charset="0"/>
              </a:rPr>
              <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 else if (</a:t>
            </a:r>
            <a:r>
              <a:rPr lang="en-CA" sz="2800" i="1" dirty="0" smtClean="0">
                <a:latin typeface="Consolas" pitchFamily="49" charset="0"/>
                <a:cs typeface="Consolas" pitchFamily="49" charset="0"/>
              </a:rPr>
              <a:t>expression</a:t>
            </a:r>
            <a:r>
              <a:rPr lang="en-CA" sz="2800" dirty="0" smtClean="0">
                <a:latin typeface="Consolas" pitchFamily="49" charset="0"/>
                <a:cs typeface="Consolas" pitchFamily="49" charset="0"/>
              </a:rPr>
              <a:t> == </a:t>
            </a:r>
            <a:r>
              <a:rPr lang="en-CA" sz="2800" i="1" dirty="0" smtClean="0">
                <a:latin typeface="Consolas" pitchFamily="49" charset="0"/>
                <a:cs typeface="Consolas" pitchFamily="49" charset="0"/>
              </a:rPr>
              <a:t>value2</a:t>
            </a:r>
            <a:r>
              <a:rPr lang="en-CA" sz="2800" dirty="0" smtClean="0">
                <a:latin typeface="Consolas" pitchFamily="49" charset="0"/>
                <a:cs typeface="Consolas" pitchFamily="49" charset="0"/>
              </a:rPr>
              <a:t>) {</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statement(s) for </a:t>
            </a:r>
            <a:r>
              <a:rPr lang="en-CA" sz="2800" i="1" dirty="0" smtClean="0">
                <a:latin typeface="Consolas" pitchFamily="49" charset="0"/>
                <a:cs typeface="Consolas" pitchFamily="49" charset="0"/>
              </a:rPr>
              <a:t>value2</a:t>
            </a:r>
            <a:r>
              <a:rPr lang="en-CA" sz="2800" dirty="0" smtClean="0">
                <a:latin typeface="Consolas" pitchFamily="49" charset="0"/>
                <a:cs typeface="Consolas" pitchFamily="49" charset="0"/>
              </a:rPr>
              <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 else {</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statement(s) for the default</a:t>
            </a:r>
            <a:br>
              <a:rPr lang="en-CA" sz="2800" dirty="0" smtClean="0">
                <a:latin typeface="Consolas" pitchFamily="49" charset="0"/>
                <a:cs typeface="Consolas" pitchFamily="49" charset="0"/>
              </a:rPr>
            </a:br>
            <a:r>
              <a:rPr lang="en-CA" sz="2800" dirty="0" smtClean="0">
                <a:latin typeface="Consolas" pitchFamily="49" charset="0"/>
                <a:cs typeface="Consolas" pitchFamily="49" charset="0"/>
              </a:rPr>
              <a:t>  } 		</a:t>
            </a:r>
            <a:endParaRPr lang="en-CA" sz="2800"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JavaScript - switch</a:t>
            </a:r>
            <a:endParaRPr lang="en-CA" dirty="0"/>
          </a:p>
        </p:txBody>
      </p:sp>
      <p:sp>
        <p:nvSpPr>
          <p:cNvPr id="3" name="Content Placeholder 2"/>
          <p:cNvSpPr>
            <a:spLocks noGrp="1"/>
          </p:cNvSpPr>
          <p:nvPr>
            <p:ph idx="1"/>
          </p:nvPr>
        </p:nvSpPr>
        <p:spPr>
          <a:xfrm>
            <a:off x="539552" y="1196752"/>
            <a:ext cx="8229600" cy="4525963"/>
          </a:xfrm>
        </p:spPr>
        <p:txBody>
          <a:bodyPr>
            <a:normAutofit/>
          </a:bodyPr>
          <a:lstStyle/>
          <a:p>
            <a:r>
              <a:rPr lang="en-CA" sz="2800" dirty="0" smtClean="0"/>
              <a:t>JavaScript </a:t>
            </a:r>
            <a:r>
              <a:rPr lang="en-CA" sz="2800" dirty="0" smtClean="0">
                <a:latin typeface="Consolas" pitchFamily="49" charset="0"/>
                <a:cs typeface="Consolas" pitchFamily="49" charset="0"/>
              </a:rPr>
              <a:t>switch</a:t>
            </a:r>
            <a:r>
              <a:rPr lang="en-CA" sz="2800" dirty="0" smtClean="0"/>
              <a:t> statement tests an expression against a list of literal or expression values</a:t>
            </a:r>
            <a:endParaRPr lang="en-CA" sz="2800"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77</a:t>
            </a:fld>
            <a:endParaRPr lang="en-US"/>
          </a:p>
        </p:txBody>
      </p:sp>
      <p:sp>
        <p:nvSpPr>
          <p:cNvPr id="5" name="Rectangle 3"/>
          <p:cNvSpPr>
            <a:spLocks noChangeArrowheads="1"/>
          </p:cNvSpPr>
          <p:nvPr/>
        </p:nvSpPr>
        <p:spPr bwMode="auto">
          <a:xfrm>
            <a:off x="617984" y="2132856"/>
            <a:ext cx="7842447" cy="4176464"/>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6" name="Rectangle 4"/>
          <p:cNvSpPr>
            <a:spLocks noChangeArrowheads="1"/>
          </p:cNvSpPr>
          <p:nvPr/>
        </p:nvSpPr>
        <p:spPr bwMode="auto">
          <a:xfrm>
            <a:off x="827584" y="2209932"/>
            <a:ext cx="7626424" cy="4217181"/>
          </a:xfrm>
          <a:prstGeom prst="rect">
            <a:avLst/>
          </a:prstGeom>
          <a:noFill/>
          <a:ln w="9525">
            <a:noFill/>
            <a:miter lim="800000"/>
            <a:headEnd/>
            <a:tailEnd/>
          </a:ln>
          <a:effectLst/>
        </p:spPr>
        <p:txBody>
          <a:bodyPr wrap="square" lIns="92075" tIns="46038" rIns="92075" bIns="46038">
            <a:spAutoFit/>
          </a:bodyPr>
          <a:lstStyle/>
          <a:p>
            <a:r>
              <a:rPr lang="en-US" sz="2000" dirty="0" err="1" smtClean="0">
                <a:latin typeface="Consolas" pitchFamily="49" charset="0"/>
              </a:rPr>
              <a:t>var</a:t>
            </a:r>
            <a:r>
              <a:rPr lang="en-US" sz="2000" dirty="0" smtClean="0">
                <a:latin typeface="Consolas" pitchFamily="49" charset="0"/>
              </a:rPr>
              <a:t> day = "Sunday";</a:t>
            </a:r>
          </a:p>
          <a:p>
            <a:r>
              <a:rPr lang="en-US" sz="2000" dirty="0" smtClean="0">
                <a:solidFill>
                  <a:schemeClr val="bg1">
                    <a:lumMod val="85000"/>
                  </a:schemeClr>
                </a:solidFill>
                <a:latin typeface="Consolas" pitchFamily="49" charset="0"/>
              </a:rPr>
              <a:t>switch</a:t>
            </a:r>
            <a:r>
              <a:rPr lang="en-US" sz="2000" dirty="0" smtClean="0">
                <a:latin typeface="Consolas" pitchFamily="49" charset="0"/>
              </a:rPr>
              <a:t> ( day ) {</a:t>
            </a:r>
          </a:p>
          <a:p>
            <a:r>
              <a:rPr lang="en-US" sz="2000" dirty="0" smtClean="0">
                <a:latin typeface="Consolas" pitchFamily="49" charset="0"/>
              </a:rPr>
              <a:t>  </a:t>
            </a:r>
            <a:r>
              <a:rPr lang="en-US" sz="2000" dirty="0" smtClean="0">
                <a:solidFill>
                  <a:schemeClr val="accent3">
                    <a:lumMod val="40000"/>
                    <a:lumOff val="60000"/>
                  </a:schemeClr>
                </a:solidFill>
                <a:latin typeface="Consolas" pitchFamily="49" charset="0"/>
              </a:rPr>
              <a:t>case</a:t>
            </a:r>
            <a:r>
              <a:rPr lang="en-US" sz="2000" dirty="0" smtClean="0">
                <a:latin typeface="Consolas" pitchFamily="49" charset="0"/>
              </a:rPr>
              <a:t> "Saturday" </a:t>
            </a:r>
            <a:r>
              <a:rPr lang="en-US" sz="2000" dirty="0" smtClean="0">
                <a:solidFill>
                  <a:srgbClr val="FFFF00"/>
                </a:solidFill>
                <a:latin typeface="Consolas" pitchFamily="49" charset="0"/>
              </a:rPr>
              <a:t>:</a:t>
            </a:r>
          </a:p>
          <a:p>
            <a:r>
              <a:rPr lang="en-US" sz="2000" dirty="0" smtClean="0">
                <a:latin typeface="Consolas" pitchFamily="49" charset="0"/>
              </a:rPr>
              <a:t>     </a:t>
            </a:r>
            <a:r>
              <a:rPr lang="en-US" sz="2000" dirty="0" err="1" smtClean="0">
                <a:latin typeface="Consolas" pitchFamily="49" charset="0"/>
              </a:rPr>
              <a:t>document.write</a:t>
            </a:r>
            <a:r>
              <a:rPr lang="en-US" sz="2000" dirty="0" smtClean="0">
                <a:latin typeface="Consolas" pitchFamily="49" charset="0"/>
              </a:rPr>
              <a:t>("Weekend started.");</a:t>
            </a:r>
          </a:p>
          <a:p>
            <a:r>
              <a:rPr lang="en-US" sz="2000" dirty="0" smtClean="0">
                <a:solidFill>
                  <a:srgbClr val="FFC000"/>
                </a:solidFill>
                <a:latin typeface="Consolas" pitchFamily="49" charset="0"/>
              </a:rPr>
              <a:t>     break;</a:t>
            </a:r>
          </a:p>
          <a:p>
            <a:r>
              <a:rPr lang="en-US" sz="2000" dirty="0" smtClean="0">
                <a:latin typeface="Consolas" pitchFamily="49" charset="0"/>
              </a:rPr>
              <a:t>  </a:t>
            </a:r>
            <a:r>
              <a:rPr lang="en-US" sz="2000" dirty="0" smtClean="0">
                <a:solidFill>
                  <a:schemeClr val="accent3">
                    <a:lumMod val="40000"/>
                    <a:lumOff val="60000"/>
                  </a:schemeClr>
                </a:solidFill>
                <a:latin typeface="Consolas" pitchFamily="49" charset="0"/>
              </a:rPr>
              <a:t>case</a:t>
            </a:r>
            <a:r>
              <a:rPr lang="en-US" sz="2000" dirty="0" smtClean="0">
                <a:latin typeface="Consolas" pitchFamily="49" charset="0"/>
              </a:rPr>
              <a:t> "Monday" </a:t>
            </a:r>
            <a:r>
              <a:rPr lang="en-US" sz="2000" dirty="0" smtClean="0">
                <a:solidFill>
                  <a:srgbClr val="FFFF00"/>
                </a:solidFill>
                <a:latin typeface="Consolas" pitchFamily="49" charset="0"/>
              </a:rPr>
              <a:t>:</a:t>
            </a:r>
          </a:p>
          <a:p>
            <a:r>
              <a:rPr lang="en-US" sz="2000" dirty="0" smtClean="0">
                <a:latin typeface="Consolas" pitchFamily="49" charset="0"/>
              </a:rPr>
              <a:t>     </a:t>
            </a:r>
            <a:r>
              <a:rPr lang="en-US" sz="2000" dirty="0" err="1" smtClean="0">
                <a:latin typeface="Consolas" pitchFamily="49" charset="0"/>
              </a:rPr>
              <a:t>document.write</a:t>
            </a:r>
            <a:r>
              <a:rPr lang="en-US" sz="2000" dirty="0" smtClean="0">
                <a:latin typeface="Consolas" pitchFamily="49" charset="0"/>
              </a:rPr>
              <a:t>("Back to work.");</a:t>
            </a:r>
          </a:p>
          <a:p>
            <a:r>
              <a:rPr lang="en-US" sz="2000" dirty="0" smtClean="0">
                <a:latin typeface="Consolas" pitchFamily="49" charset="0"/>
              </a:rPr>
              <a:t>     </a:t>
            </a:r>
            <a:r>
              <a:rPr lang="en-US" sz="2000" dirty="0" smtClean="0">
                <a:solidFill>
                  <a:srgbClr val="FFC000"/>
                </a:solidFill>
                <a:latin typeface="Consolas" pitchFamily="49" charset="0"/>
              </a:rPr>
              <a:t>break;</a:t>
            </a:r>
          </a:p>
          <a:p>
            <a:r>
              <a:rPr lang="en-US" sz="2000" dirty="0" smtClean="0">
                <a:latin typeface="Consolas" pitchFamily="49" charset="0"/>
              </a:rPr>
              <a:t>  </a:t>
            </a:r>
            <a:r>
              <a:rPr lang="en-US" sz="2000" dirty="0" smtClean="0">
                <a:solidFill>
                  <a:schemeClr val="accent6">
                    <a:lumMod val="20000"/>
                    <a:lumOff val="80000"/>
                  </a:schemeClr>
                </a:solidFill>
                <a:latin typeface="Consolas" pitchFamily="49" charset="0"/>
              </a:rPr>
              <a:t>default</a:t>
            </a:r>
            <a:r>
              <a:rPr lang="en-US" sz="2000" dirty="0" smtClean="0">
                <a:latin typeface="Consolas" pitchFamily="49" charset="0"/>
              </a:rPr>
              <a:t> </a:t>
            </a:r>
            <a:r>
              <a:rPr lang="en-US" sz="2000" dirty="0" smtClean="0">
                <a:solidFill>
                  <a:srgbClr val="FFFF00"/>
                </a:solidFill>
                <a:latin typeface="Consolas" pitchFamily="49" charset="0"/>
              </a:rPr>
              <a:t>:</a:t>
            </a:r>
          </a:p>
          <a:p>
            <a:r>
              <a:rPr lang="en-US" sz="2000" dirty="0" smtClean="0">
                <a:latin typeface="Consolas" pitchFamily="49" charset="0"/>
              </a:rPr>
              <a:t>     </a:t>
            </a:r>
            <a:r>
              <a:rPr lang="en-US" sz="2000" dirty="0" err="1" smtClean="0">
                <a:latin typeface="Consolas" pitchFamily="49" charset="0"/>
              </a:rPr>
              <a:t>document.write</a:t>
            </a:r>
            <a:r>
              <a:rPr lang="en-US" sz="2000" dirty="0" smtClean="0">
                <a:latin typeface="Consolas" pitchFamily="49" charset="0"/>
              </a:rPr>
              <a:t>("Another day.");</a:t>
            </a:r>
          </a:p>
          <a:p>
            <a:r>
              <a:rPr lang="en-US" sz="2000" dirty="0" smtClean="0">
                <a:latin typeface="Consolas" pitchFamily="49" charset="0"/>
              </a:rPr>
              <a:t>     </a:t>
            </a:r>
            <a:r>
              <a:rPr lang="en-US" sz="2000" dirty="0" smtClean="0">
                <a:solidFill>
                  <a:srgbClr val="FFC000"/>
                </a:solidFill>
                <a:latin typeface="Consolas" pitchFamily="49" charset="0"/>
              </a:rPr>
              <a:t>break;</a:t>
            </a:r>
          </a:p>
          <a:p>
            <a:r>
              <a:rPr lang="en-US" sz="2000" dirty="0" smtClean="0">
                <a:latin typeface="Consolas" pitchFamily="49" charset="0"/>
              </a:rPr>
              <a:t>}</a:t>
            </a:r>
            <a:r>
              <a:rPr lang="en-US" dirty="0" smtClean="0">
                <a:latin typeface="Consolas" pitchFamily="49" charset="0"/>
              </a:rPr>
              <a:t> </a:t>
            </a:r>
          </a:p>
          <a:p>
            <a:endParaRPr lang="en-US" dirty="0" smtClean="0">
              <a:latin typeface="Consolas" pitchFamily="49" charset="0"/>
            </a:endParaRPr>
          </a:p>
        </p:txBody>
      </p:sp>
      <p:sp>
        <p:nvSpPr>
          <p:cNvPr id="7" name="TextBox 6"/>
          <p:cNvSpPr txBox="1"/>
          <p:nvPr/>
        </p:nvSpPr>
        <p:spPr>
          <a:xfrm>
            <a:off x="4644008" y="2492896"/>
            <a:ext cx="1814920" cy="461665"/>
          </a:xfrm>
          <a:prstGeom prst="rect">
            <a:avLst/>
          </a:prstGeom>
          <a:noFill/>
          <a:ln w="25400">
            <a:solidFill>
              <a:schemeClr val="accent4">
                <a:lumMod val="40000"/>
                <a:lumOff val="60000"/>
              </a:schemeClr>
            </a:solidFill>
          </a:ln>
        </p:spPr>
        <p:txBody>
          <a:bodyPr wrap="none" rtlCol="0">
            <a:spAutoFit/>
          </a:bodyPr>
          <a:lstStyle/>
          <a:p>
            <a:r>
              <a:rPr lang="en-CA" dirty="0" smtClean="0">
                <a:latin typeface="Calibri" pitchFamily="34" charset="0"/>
                <a:cs typeface="Calibri" pitchFamily="34" charset="0"/>
              </a:rPr>
              <a:t>String literals</a:t>
            </a:r>
            <a:endParaRPr lang="en-CA" dirty="0">
              <a:latin typeface="Calibri" pitchFamily="34" charset="0"/>
              <a:cs typeface="Calibri" pitchFamily="34" charset="0"/>
            </a:endParaRPr>
          </a:p>
        </p:txBody>
      </p:sp>
      <p:cxnSp>
        <p:nvCxnSpPr>
          <p:cNvPr id="11" name="Straight Arrow Connector 10"/>
          <p:cNvCxnSpPr/>
          <p:nvPr/>
        </p:nvCxnSpPr>
        <p:spPr>
          <a:xfrm flipH="1">
            <a:off x="3419872" y="2564904"/>
            <a:ext cx="1224136" cy="288032"/>
          </a:xfrm>
          <a:prstGeom prst="straightConnector1">
            <a:avLst/>
          </a:prstGeom>
          <a:ln w="25400">
            <a:solidFill>
              <a:schemeClr val="accent4">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979712" y="3140968"/>
            <a:ext cx="1296144" cy="0"/>
          </a:xfrm>
          <a:prstGeom prst="line">
            <a:avLst/>
          </a:prstGeom>
          <a:ln w="12700">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flipV="1">
            <a:off x="3635896" y="2420888"/>
            <a:ext cx="1008112" cy="72008"/>
          </a:xfrm>
          <a:prstGeom prst="straightConnector1">
            <a:avLst/>
          </a:prstGeom>
          <a:ln w="25400">
            <a:solidFill>
              <a:schemeClr val="accent4">
                <a:lumMod val="20000"/>
                <a:lumOff val="8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483768" y="2564904"/>
            <a:ext cx="936104" cy="0"/>
          </a:xfrm>
          <a:prstGeom prst="line">
            <a:avLst/>
          </a:prstGeom>
          <a:ln w="12700">
            <a:solidFill>
              <a:schemeClr val="accent4">
                <a:lumMod val="20000"/>
                <a:lumOff val="8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845AC12-C637-464B-BF2D-E064964A458D}" type="slidenum">
              <a:rPr lang="en-US"/>
              <a:pPr/>
              <a:t>78</a:t>
            </a:fld>
            <a:endParaRPr lang="en-US"/>
          </a:p>
        </p:txBody>
      </p:sp>
      <p:sp>
        <p:nvSpPr>
          <p:cNvPr id="59394" name="Rectangle 2"/>
          <p:cNvSpPr>
            <a:spLocks noChangeArrowheads="1"/>
          </p:cNvSpPr>
          <p:nvPr/>
        </p:nvSpPr>
        <p:spPr bwMode="auto">
          <a:xfrm>
            <a:off x="234950" y="236538"/>
            <a:ext cx="8674100" cy="614479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9395" name="Rectangle 3"/>
          <p:cNvSpPr>
            <a:spLocks noChangeArrowheads="1"/>
          </p:cNvSpPr>
          <p:nvPr/>
        </p:nvSpPr>
        <p:spPr bwMode="auto">
          <a:xfrm>
            <a:off x="467544" y="260648"/>
            <a:ext cx="8382000" cy="5756064"/>
          </a:xfrm>
          <a:prstGeom prst="rect">
            <a:avLst/>
          </a:prstGeom>
          <a:noFill/>
          <a:ln w="9525">
            <a:noFill/>
            <a:miter lim="800000"/>
            <a:headEnd/>
            <a:tailEnd/>
          </a:ln>
          <a:effectLst/>
        </p:spPr>
        <p:txBody>
          <a:bodyPr wrap="square" lIns="92075" tIns="46038" rIns="92075" bIns="46038">
            <a:spAutoFit/>
          </a:bodyPr>
          <a:lstStyle/>
          <a:p>
            <a:r>
              <a:rPr lang="en-US" sz="1600" dirty="0" smtClean="0">
                <a:latin typeface="Consolas" pitchFamily="49" charset="0"/>
              </a:rPr>
              <a:t>&lt;script type="text/</a:t>
            </a:r>
            <a:r>
              <a:rPr lang="en-US" sz="1600" dirty="0" err="1" smtClean="0">
                <a:latin typeface="Consolas" pitchFamily="49" charset="0"/>
              </a:rPr>
              <a:t>javascript</a:t>
            </a:r>
            <a:r>
              <a:rPr lang="en-US" sz="1600" dirty="0" smtClean="0">
                <a:latin typeface="Consolas" pitchFamily="49" charset="0"/>
              </a:rPr>
              <a:t>"&gt;</a:t>
            </a:r>
            <a:endParaRPr lang="en-US" sz="1600" dirty="0">
              <a:latin typeface="Consolas" pitchFamily="49" charset="0"/>
            </a:endParaRPr>
          </a:p>
          <a:p>
            <a:r>
              <a:rPr lang="en-US" sz="1600" dirty="0" err="1" smtClean="0">
                <a:latin typeface="Consolas" pitchFamily="49" charset="0"/>
              </a:rPr>
              <a:t>var</a:t>
            </a:r>
            <a:r>
              <a:rPr lang="en-US" sz="1600" dirty="0" smtClean="0">
                <a:latin typeface="Consolas" pitchFamily="49" charset="0"/>
              </a:rPr>
              <a:t> name = prompt("Enter </a:t>
            </a:r>
            <a:r>
              <a:rPr lang="en-US" sz="1600" dirty="0">
                <a:latin typeface="Consolas" pitchFamily="49" charset="0"/>
              </a:rPr>
              <a:t>your name</a:t>
            </a:r>
            <a:r>
              <a:rPr lang="en-US" sz="1600" dirty="0" smtClean="0">
                <a:latin typeface="Consolas" pitchFamily="49" charset="0"/>
              </a:rPr>
              <a:t>:", </a:t>
            </a:r>
          </a:p>
          <a:p>
            <a:r>
              <a:rPr lang="en-US" sz="1600" dirty="0">
                <a:latin typeface="Consolas" pitchFamily="49" charset="0"/>
              </a:rPr>
              <a:t> </a:t>
            </a:r>
            <a:r>
              <a:rPr lang="en-US" sz="1600" dirty="0" smtClean="0">
                <a:latin typeface="Consolas" pitchFamily="49" charset="0"/>
              </a:rPr>
              <a:t>                                   "visitor"));</a:t>
            </a:r>
            <a:endParaRPr lang="en-US" sz="1600" dirty="0">
              <a:latin typeface="Consolas" pitchFamily="49" charset="0"/>
            </a:endParaRPr>
          </a:p>
          <a:p>
            <a:r>
              <a:rPr lang="en-US" sz="1600" dirty="0" err="1" smtClean="0">
                <a:latin typeface="Consolas" pitchFamily="49" charset="0"/>
              </a:rPr>
              <a:t>document.write</a:t>
            </a:r>
            <a:r>
              <a:rPr lang="en-US" sz="1600" dirty="0" smtClean="0">
                <a:latin typeface="Consolas" pitchFamily="49" charset="0"/>
              </a:rPr>
              <a:t>("Welcome " + name );</a:t>
            </a:r>
            <a:endParaRPr lang="en-US" sz="1600" dirty="0">
              <a:latin typeface="Consolas" pitchFamily="49" charset="0"/>
            </a:endParaRPr>
          </a:p>
          <a:p>
            <a:r>
              <a:rPr lang="en-US" sz="1600" dirty="0" err="1" smtClean="0">
                <a:latin typeface="Consolas" pitchFamily="49" charset="0"/>
              </a:rPr>
              <a:t>var</a:t>
            </a:r>
            <a:r>
              <a:rPr lang="en-US" sz="1600" dirty="0" smtClean="0">
                <a:latin typeface="Consolas" pitchFamily="49" charset="0"/>
              </a:rPr>
              <a:t> sign = prompt("What is your zodiac sign?");</a:t>
            </a:r>
            <a:br>
              <a:rPr lang="en-US" sz="1600" dirty="0" smtClean="0">
                <a:latin typeface="Consolas" pitchFamily="49" charset="0"/>
              </a:rPr>
            </a:br>
            <a:endParaRPr lang="en-US" sz="1600" dirty="0" smtClean="0">
              <a:latin typeface="Consolas" pitchFamily="49" charset="0"/>
            </a:endParaRPr>
          </a:p>
          <a:p>
            <a:r>
              <a:rPr lang="en-US" sz="1600" dirty="0" smtClean="0">
                <a:solidFill>
                  <a:schemeClr val="bg1">
                    <a:lumMod val="95000"/>
                  </a:schemeClr>
                </a:solidFill>
                <a:latin typeface="Consolas" pitchFamily="49" charset="0"/>
              </a:rPr>
              <a:t>switch</a:t>
            </a:r>
            <a:r>
              <a:rPr lang="en-US" sz="1600" dirty="0" smtClean="0">
                <a:latin typeface="Consolas" pitchFamily="49" charset="0"/>
              </a:rPr>
              <a:t>(</a:t>
            </a:r>
            <a:r>
              <a:rPr lang="en-US" sz="1600" dirty="0" err="1" smtClean="0">
                <a:latin typeface="Consolas" pitchFamily="49" charset="0"/>
              </a:rPr>
              <a:t>sign.toLowerCase</a:t>
            </a:r>
            <a:r>
              <a:rPr lang="en-US" sz="1600" dirty="0" smtClean="0">
                <a:latin typeface="Consolas" pitchFamily="49" charset="0"/>
              </a:rPr>
              <a:t>() ) {</a:t>
            </a:r>
            <a:br>
              <a:rPr lang="en-US" sz="1600" dirty="0" smtClean="0">
                <a:latin typeface="Consolas" pitchFamily="49" charset="0"/>
              </a:rPr>
            </a:br>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aries</a:t>
            </a:r>
            <a:r>
              <a:rPr lang="en-US" sz="1600" dirty="0" smtClean="0">
                <a:latin typeface="Consolas" pitchFamily="49" charset="0"/>
              </a:rPr>
              <a:t>" </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taurus</a:t>
            </a:r>
            <a:r>
              <a:rPr lang="en-US" sz="1600" dirty="0" smtClean="0">
                <a:latin typeface="Consolas" pitchFamily="49" charset="0"/>
              </a:rPr>
              <a:t>"</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gemini</a:t>
            </a:r>
            <a:r>
              <a:rPr lang="en-US" sz="1600" dirty="0" smtClean="0">
                <a:latin typeface="Consolas" pitchFamily="49" charset="0"/>
              </a:rPr>
              <a:t>"</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("You are witty and smart.");</a:t>
            </a:r>
          </a:p>
          <a:p>
            <a:r>
              <a:rPr lang="en-US" sz="1600" dirty="0" smtClean="0">
                <a:latin typeface="Consolas" pitchFamily="49" charset="0"/>
              </a:rPr>
              <a:t>     </a:t>
            </a:r>
            <a:r>
              <a:rPr lang="en-US" sz="1600" dirty="0" smtClean="0">
                <a:solidFill>
                  <a:srgbClr val="FFC000"/>
                </a:solidFill>
                <a:latin typeface="Consolas" pitchFamily="49" charset="0"/>
              </a:rPr>
              <a:t>break;</a:t>
            </a:r>
          </a:p>
          <a:p>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virgo</a:t>
            </a:r>
            <a:r>
              <a:rPr lang="en-US" sz="1600" dirty="0" smtClean="0">
                <a:latin typeface="Consolas" pitchFamily="49" charset="0"/>
              </a:rPr>
              <a:t>"</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capricorn</a:t>
            </a:r>
            <a:r>
              <a:rPr lang="en-US" sz="1600" dirty="0" smtClean="0">
                <a:latin typeface="Consolas" pitchFamily="49" charset="0"/>
              </a:rPr>
              <a:t>"</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smtClean="0">
                <a:solidFill>
                  <a:schemeClr val="accent3">
                    <a:lumMod val="20000"/>
                    <a:lumOff val="80000"/>
                  </a:schemeClr>
                </a:solidFill>
                <a:latin typeface="Consolas" pitchFamily="49" charset="0"/>
              </a:rPr>
              <a:t>case</a:t>
            </a:r>
            <a:r>
              <a:rPr lang="en-US" sz="1600" dirty="0" smtClean="0">
                <a:latin typeface="Consolas" pitchFamily="49" charset="0"/>
              </a:rPr>
              <a:t> "</a:t>
            </a:r>
            <a:r>
              <a:rPr lang="en-US" sz="1600" dirty="0" err="1" smtClean="0">
                <a:latin typeface="Consolas" pitchFamily="49" charset="0"/>
              </a:rPr>
              <a:t>libra</a:t>
            </a:r>
            <a:r>
              <a:rPr lang="en-US" sz="1600" dirty="0" smtClean="0">
                <a:latin typeface="Consolas" pitchFamily="49" charset="0"/>
              </a:rPr>
              <a:t>"</a:t>
            </a:r>
            <a:r>
              <a:rPr lang="en-US" sz="1600" dirty="0" smtClean="0">
                <a:solidFill>
                  <a:srgbClr val="FFFF00"/>
                </a:solidFill>
                <a:latin typeface="Consolas" pitchFamily="49" charset="0"/>
              </a:rPr>
              <a:t>:</a:t>
            </a:r>
          </a:p>
          <a:p>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("You are cool and hip.");</a:t>
            </a:r>
          </a:p>
          <a:p>
            <a:r>
              <a:rPr lang="en-US" sz="1600" dirty="0" smtClean="0">
                <a:latin typeface="Consolas" pitchFamily="49" charset="0"/>
              </a:rPr>
              <a:t>     </a:t>
            </a:r>
            <a:r>
              <a:rPr lang="en-US" sz="1600" dirty="0" smtClean="0">
                <a:solidFill>
                  <a:srgbClr val="FFC000"/>
                </a:solidFill>
                <a:latin typeface="Consolas" pitchFamily="49" charset="0"/>
              </a:rPr>
              <a:t>break;</a:t>
            </a:r>
          </a:p>
          <a:p>
            <a:r>
              <a:rPr lang="en-US" sz="1600" dirty="0" smtClean="0">
                <a:latin typeface="Consolas" pitchFamily="49" charset="0"/>
              </a:rPr>
              <a:t>   </a:t>
            </a:r>
            <a:r>
              <a:rPr lang="en-US" sz="1600" dirty="0" smtClean="0">
                <a:solidFill>
                  <a:schemeClr val="accent6">
                    <a:lumMod val="20000"/>
                    <a:lumOff val="80000"/>
                  </a:schemeClr>
                </a:solidFill>
                <a:latin typeface="Consolas" pitchFamily="49" charset="0"/>
              </a:rPr>
              <a:t>default</a:t>
            </a:r>
            <a:r>
              <a:rPr lang="en-US" sz="1600" dirty="0" smtClean="0">
                <a:solidFill>
                  <a:srgbClr val="FFFF00"/>
                </a:solidFill>
                <a:latin typeface="Consolas" pitchFamily="49" charset="0"/>
              </a:rPr>
              <a:t>:</a:t>
            </a:r>
            <a:r>
              <a:rPr lang="en-US" sz="1600" dirty="0" smtClean="0">
                <a:latin typeface="Consolas" pitchFamily="49" charset="0"/>
              </a:rPr>
              <a:t/>
            </a:r>
            <a:br>
              <a:rPr lang="en-US" sz="1600" dirty="0" smtClean="0">
                <a:latin typeface="Consolas" pitchFamily="49" charset="0"/>
              </a:rPr>
            </a:br>
            <a:r>
              <a:rPr lang="en-US" sz="1600" dirty="0" smtClean="0">
                <a:latin typeface="Consolas" pitchFamily="49" charset="0"/>
              </a:rPr>
              <a:t>     </a:t>
            </a:r>
            <a:r>
              <a:rPr lang="en-US" sz="1600" dirty="0" err="1" smtClean="0">
                <a:latin typeface="Consolas" pitchFamily="49" charset="0"/>
              </a:rPr>
              <a:t>document.write</a:t>
            </a:r>
            <a:r>
              <a:rPr lang="en-US" sz="1600" dirty="0" smtClean="0">
                <a:latin typeface="Consolas" pitchFamily="49" charset="0"/>
              </a:rPr>
              <a:t>("You are fun and adventurous.");</a:t>
            </a:r>
          </a:p>
          <a:p>
            <a:r>
              <a:rPr lang="en-US" sz="1600" dirty="0" smtClean="0">
                <a:latin typeface="Consolas" pitchFamily="49" charset="0"/>
              </a:rPr>
              <a:t>     </a:t>
            </a:r>
            <a:r>
              <a:rPr lang="en-US" sz="1600" dirty="0" smtClean="0">
                <a:solidFill>
                  <a:srgbClr val="FFC000"/>
                </a:solidFill>
                <a:latin typeface="Consolas" pitchFamily="49" charset="0"/>
              </a:rPr>
              <a:t>break;</a:t>
            </a:r>
          </a:p>
          <a:p>
            <a:r>
              <a:rPr lang="en-US" sz="1600" dirty="0" smtClean="0">
                <a:latin typeface="Consolas" pitchFamily="49" charset="0"/>
              </a:rPr>
              <a:t>}</a:t>
            </a:r>
          </a:p>
          <a:p>
            <a:r>
              <a:rPr lang="en-US" sz="1600" dirty="0" smtClean="0">
                <a:latin typeface="Consolas" pitchFamily="49" charset="0"/>
              </a:rPr>
              <a:t> </a:t>
            </a:r>
            <a:br>
              <a:rPr lang="en-US" sz="1600" dirty="0" smtClean="0">
                <a:latin typeface="Consolas" pitchFamily="49" charset="0"/>
              </a:rPr>
            </a:br>
            <a:r>
              <a:rPr lang="en-US" sz="1600" dirty="0" smtClean="0">
                <a:latin typeface="Consolas" pitchFamily="49" charset="0"/>
              </a:rPr>
              <a:t>&lt;/script&gt; </a:t>
            </a:r>
            <a:endParaRPr lang="en-US" sz="1600" dirty="0">
              <a:latin typeface="Consolas" pitchFamily="49"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noFill/>
          <a:ln/>
        </p:spPr>
        <p:txBody>
          <a:bodyPr/>
          <a:lstStyle/>
          <a:p>
            <a:r>
              <a:rPr lang="en-US" dirty="0"/>
              <a:t>JavaScript - </a:t>
            </a:r>
            <a:r>
              <a:rPr lang="en-US" dirty="0" smtClean="0"/>
              <a:t>confirm</a:t>
            </a:r>
            <a:endParaRPr lang="en-US" dirty="0"/>
          </a:p>
        </p:txBody>
      </p:sp>
      <p:sp>
        <p:nvSpPr>
          <p:cNvPr id="75779" name="Rectangle 3"/>
          <p:cNvSpPr>
            <a:spLocks noGrp="1" noChangeArrowheads="1"/>
          </p:cNvSpPr>
          <p:nvPr>
            <p:ph idx="1"/>
          </p:nvPr>
        </p:nvSpPr>
        <p:spPr>
          <a:xfrm>
            <a:off x="685800" y="1981200"/>
            <a:ext cx="7772400" cy="2209800"/>
          </a:xfrm>
          <a:noFill/>
          <a:ln/>
        </p:spPr>
        <p:txBody>
          <a:bodyPr/>
          <a:lstStyle/>
          <a:p>
            <a:r>
              <a:rPr lang="en-US" dirty="0">
                <a:latin typeface="Consolas" pitchFamily="49" charset="0"/>
                <a:cs typeface="Consolas" pitchFamily="49" charset="0"/>
              </a:rPr>
              <a:t>confirm</a:t>
            </a:r>
            <a:r>
              <a:rPr lang="en-US" dirty="0"/>
              <a:t> method allows the user to select an OK button or a Cancel button</a:t>
            </a:r>
          </a:p>
          <a:p>
            <a:r>
              <a:rPr lang="en-US" dirty="0">
                <a:latin typeface="Consolas" pitchFamily="49" charset="0"/>
                <a:cs typeface="Consolas" pitchFamily="49" charset="0"/>
              </a:rPr>
              <a:t>confirm</a:t>
            </a:r>
            <a:r>
              <a:rPr lang="en-US" dirty="0"/>
              <a:t> returns true if OK clicked, false if Cancel clicked</a:t>
            </a:r>
          </a:p>
        </p:txBody>
      </p:sp>
      <p:sp>
        <p:nvSpPr>
          <p:cNvPr id="6" name="Slide Number Placeholder 5"/>
          <p:cNvSpPr>
            <a:spLocks noGrp="1"/>
          </p:cNvSpPr>
          <p:nvPr>
            <p:ph type="sldNum" sz="quarter" idx="12"/>
          </p:nvPr>
        </p:nvSpPr>
        <p:spPr/>
        <p:txBody>
          <a:bodyPr/>
          <a:lstStyle/>
          <a:p>
            <a:fld id="{3F2C4796-8C4B-4A9E-93FE-128CBB61FC50}" type="slidenum">
              <a:rPr lang="en-US"/>
              <a:pPr/>
              <a:t>79</a:t>
            </a:fld>
            <a:endParaRPr lang="en-US"/>
          </a:p>
        </p:txBody>
      </p:sp>
      <p:sp>
        <p:nvSpPr>
          <p:cNvPr id="75780" name="Rectangle 4"/>
          <p:cNvSpPr>
            <a:spLocks noChangeArrowheads="1"/>
          </p:cNvSpPr>
          <p:nvPr/>
        </p:nvSpPr>
        <p:spPr bwMode="auto">
          <a:xfrm>
            <a:off x="385763" y="4349750"/>
            <a:ext cx="8218685" cy="1282700"/>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5781" name="Rectangle 5"/>
          <p:cNvSpPr>
            <a:spLocks noChangeArrowheads="1"/>
          </p:cNvSpPr>
          <p:nvPr/>
        </p:nvSpPr>
        <p:spPr bwMode="auto">
          <a:xfrm>
            <a:off x="609600" y="4495800"/>
            <a:ext cx="8382000" cy="831639"/>
          </a:xfrm>
          <a:prstGeom prst="rect">
            <a:avLst/>
          </a:prstGeom>
          <a:noFill/>
          <a:ln w="9525">
            <a:noFill/>
            <a:miter lim="800000"/>
            <a:headEnd/>
            <a:tailEnd/>
          </a:ln>
          <a:effectLst/>
        </p:spPr>
        <p:txBody>
          <a:bodyPr lIns="92075" tIns="46038" rIns="92075" bIns="46038">
            <a:spAutoFit/>
          </a:bodyPr>
          <a:lstStyle/>
          <a:p>
            <a:r>
              <a:rPr lang="en-US" dirty="0">
                <a:latin typeface="Consolas" pitchFamily="49" charset="0"/>
              </a:rPr>
              <a:t>if (confirm</a:t>
            </a:r>
            <a:r>
              <a:rPr lang="en-US" dirty="0" smtClean="0">
                <a:latin typeface="Consolas" pitchFamily="49" charset="0"/>
              </a:rPr>
              <a:t>("Press </a:t>
            </a:r>
            <a:r>
              <a:rPr lang="en-US" dirty="0">
                <a:latin typeface="Consolas" pitchFamily="49" charset="0"/>
              </a:rPr>
              <a:t>OK to retry</a:t>
            </a:r>
            <a:r>
              <a:rPr lang="en-US" dirty="0" smtClean="0">
                <a:latin typeface="Consolas" pitchFamily="49" charset="0"/>
              </a:rPr>
              <a:t>."))</a:t>
            </a:r>
            <a:endParaRPr lang="en-US" dirty="0">
              <a:latin typeface="Consolas" pitchFamily="49" charset="0"/>
            </a:endParaRPr>
          </a:p>
          <a:p>
            <a:r>
              <a:rPr lang="en-US" dirty="0">
                <a:latin typeface="Consolas" pitchFamily="49" charset="0"/>
              </a:rPr>
              <a:t>  response = prompt</a:t>
            </a:r>
            <a:r>
              <a:rPr lang="en-US" dirty="0" smtClean="0">
                <a:latin typeface="Consolas" pitchFamily="49" charset="0"/>
              </a:rPr>
              <a:t>("What </a:t>
            </a:r>
            <a:r>
              <a:rPr lang="en-US" dirty="0">
                <a:latin typeface="Consolas" pitchFamily="49" charset="0"/>
              </a:rPr>
              <a:t>is 2+2 </a:t>
            </a:r>
            <a:r>
              <a:rPr lang="en-US" dirty="0" smtClean="0">
                <a:latin typeface="Consolas" pitchFamily="49" charset="0"/>
              </a:rPr>
              <a:t>?", "3");</a:t>
            </a:r>
            <a:endParaRPr lang="en-US" dirty="0">
              <a:latin typeface="Consolas" pitchFamily="49"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noFill/>
          <a:ln/>
        </p:spPr>
        <p:txBody>
          <a:bodyPr/>
          <a:lstStyle/>
          <a:p>
            <a:r>
              <a:rPr lang="en-US" dirty="0"/>
              <a:t>JavaScript - </a:t>
            </a:r>
            <a:r>
              <a:rPr lang="en-US" dirty="0" smtClean="0"/>
              <a:t>weaknesses</a:t>
            </a:r>
            <a:endParaRPr lang="en-US" dirty="0"/>
          </a:p>
        </p:txBody>
      </p:sp>
      <p:sp>
        <p:nvSpPr>
          <p:cNvPr id="47107" name="Rectangle 3"/>
          <p:cNvSpPr>
            <a:spLocks noGrp="1" noChangeArrowheads="1"/>
          </p:cNvSpPr>
          <p:nvPr>
            <p:ph idx="1"/>
          </p:nvPr>
        </p:nvSpPr>
        <p:spPr>
          <a:xfrm>
            <a:off x="457200" y="1196752"/>
            <a:ext cx="8229600" cy="5328592"/>
          </a:xfrm>
          <a:noFill/>
          <a:ln/>
        </p:spPr>
        <p:txBody>
          <a:bodyPr>
            <a:normAutofit fontScale="70000" lnSpcReduction="20000"/>
          </a:bodyPr>
          <a:lstStyle/>
          <a:p>
            <a:r>
              <a:rPr lang="en-US" dirty="0" smtClean="0"/>
              <a:t>parts of the language can be difficult to master </a:t>
            </a:r>
          </a:p>
          <a:p>
            <a:pPr lvl="1"/>
            <a:r>
              <a:rPr lang="en-US" sz="2600" dirty="0" smtClean="0"/>
              <a:t>concept of closures, anonymous methods in JavaScript</a:t>
            </a:r>
          </a:p>
          <a:p>
            <a:pPr lvl="1"/>
            <a:r>
              <a:rPr lang="en-US" sz="2600" dirty="0" smtClean="0"/>
              <a:t>not as well suited for team development as other languages</a:t>
            </a:r>
          </a:p>
          <a:p>
            <a:r>
              <a:rPr lang="en-US" dirty="0" smtClean="0"/>
              <a:t>rendering varies by browser</a:t>
            </a:r>
          </a:p>
          <a:p>
            <a:pPr lvl="1"/>
            <a:r>
              <a:rPr lang="en-US" sz="2600" dirty="0" smtClean="0"/>
              <a:t>browsers employ different JavaScript engines resulting in inconsistent functionality and interface</a:t>
            </a:r>
            <a:endParaRPr lang="en-US" sz="2600" dirty="0"/>
          </a:p>
          <a:p>
            <a:r>
              <a:rPr lang="en-US" dirty="0" smtClean="0"/>
              <a:t>no JavaScript code </a:t>
            </a:r>
            <a:r>
              <a:rPr lang="en-US" dirty="0"/>
              <a:t>hiding</a:t>
            </a:r>
          </a:p>
          <a:p>
            <a:pPr lvl="1"/>
            <a:r>
              <a:rPr lang="en-US" sz="2600" dirty="0"/>
              <a:t>JavaScript visible within the </a:t>
            </a:r>
            <a:r>
              <a:rPr lang="en-US" sz="2600" dirty="0" smtClean="0"/>
              <a:t>HTML page</a:t>
            </a:r>
            <a:endParaRPr lang="en-US" sz="2600" dirty="0"/>
          </a:p>
          <a:p>
            <a:pPr lvl="1"/>
            <a:r>
              <a:rPr lang="en-US" sz="2600" dirty="0"/>
              <a:t>consensus </a:t>
            </a:r>
            <a:r>
              <a:rPr lang="en-US" sz="2600" dirty="0" smtClean="0"/>
              <a:t>has become JavaScript scripts are essentially ‘freeware’</a:t>
            </a:r>
          </a:p>
          <a:p>
            <a:pPr lvl="1"/>
            <a:r>
              <a:rPr lang="en-US" sz="2600" dirty="0" smtClean="0"/>
              <a:t>JavaScript executing within browser could potentially have malicious code exploits on the user’s system</a:t>
            </a:r>
          </a:p>
          <a:p>
            <a:r>
              <a:rPr lang="en-US" dirty="0" smtClean="0"/>
              <a:t>users have option to disable JavaScript in browser</a:t>
            </a:r>
          </a:p>
          <a:p>
            <a:pPr lvl="1"/>
            <a:r>
              <a:rPr lang="en-US" sz="2600" dirty="0" smtClean="0"/>
              <a:t>prevent storage of cookies, pop-ups, and other functionality</a:t>
            </a:r>
          </a:p>
          <a:p>
            <a:r>
              <a:rPr lang="en-US" dirty="0" smtClean="0"/>
              <a:t>search engines may ignore HTML pages containing a lot of JavaScript code</a:t>
            </a:r>
          </a:p>
          <a:p>
            <a:pPr lvl="1"/>
            <a:r>
              <a:rPr lang="en-US" sz="2600" dirty="0" smtClean="0"/>
              <a:t>Web developers can isolate all the JavaScript code into a separate .</a:t>
            </a:r>
            <a:r>
              <a:rPr lang="en-US" sz="2600" dirty="0" err="1" smtClean="0"/>
              <a:t>js</a:t>
            </a:r>
            <a:r>
              <a:rPr lang="en-US" sz="2600" dirty="0" smtClean="0"/>
              <a:t> file</a:t>
            </a:r>
          </a:p>
          <a:p>
            <a:r>
              <a:rPr lang="en-US" sz="3000" dirty="0" smtClean="0"/>
              <a:t>JavaScript always stops running at the first sign of an error</a:t>
            </a:r>
          </a:p>
          <a:p>
            <a:pPr lvl="1"/>
            <a:r>
              <a:rPr lang="en-US" sz="2600" dirty="0" smtClean="0"/>
              <a:t>Even if you have multiple errors in the JavaScript, only the first one is flagged</a:t>
            </a:r>
            <a:endParaRPr lang="en-US" sz="2600" dirty="0"/>
          </a:p>
        </p:txBody>
      </p:sp>
      <p:sp>
        <p:nvSpPr>
          <p:cNvPr id="4" name="Slide Number Placeholder 5"/>
          <p:cNvSpPr>
            <a:spLocks noGrp="1"/>
          </p:cNvSpPr>
          <p:nvPr>
            <p:ph type="sldNum" sz="quarter" idx="12"/>
          </p:nvPr>
        </p:nvSpPr>
        <p:spPr/>
        <p:txBody>
          <a:bodyPr/>
          <a:lstStyle/>
          <a:p>
            <a:fld id="{41724290-FA00-45F9-8206-11FEDCD3EE91}" type="slidenum">
              <a:rPr lang="en-US"/>
              <a:pPr/>
              <a:t>8</a:t>
            </a:fld>
            <a:endParaRPr lang="en-US"/>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018AE7B-2958-4E34-9F2B-0CE6F340A548}" type="slidenum">
              <a:rPr lang="en-US"/>
              <a:pPr/>
              <a:t>80</a:t>
            </a:fld>
            <a:endParaRPr lang="en-US"/>
          </a:p>
        </p:txBody>
      </p:sp>
      <p:sp>
        <p:nvSpPr>
          <p:cNvPr id="77826" name="Rectangle 2"/>
          <p:cNvSpPr>
            <a:spLocks noChangeArrowheads="1"/>
          </p:cNvSpPr>
          <p:nvPr/>
        </p:nvSpPr>
        <p:spPr bwMode="auto">
          <a:xfrm>
            <a:off x="323528" y="2924944"/>
            <a:ext cx="8674100" cy="341845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7827" name="Rectangle 3"/>
          <p:cNvSpPr>
            <a:spLocks noChangeArrowheads="1"/>
          </p:cNvSpPr>
          <p:nvPr/>
        </p:nvSpPr>
        <p:spPr bwMode="auto">
          <a:xfrm>
            <a:off x="365125" y="3068960"/>
            <a:ext cx="8778875" cy="3416962"/>
          </a:xfrm>
          <a:prstGeom prst="rect">
            <a:avLst/>
          </a:prstGeom>
          <a:noFill/>
          <a:ln w="9525">
            <a:noFill/>
            <a:miter lim="800000"/>
            <a:headEnd/>
            <a:tailEnd/>
          </a:ln>
          <a:effectLst/>
        </p:spPr>
        <p:txBody>
          <a:bodyPr lIns="92075" tIns="46038" rIns="92075" bIns="46038">
            <a:spAutoFit/>
          </a:bodyPr>
          <a:lstStyle/>
          <a:p>
            <a:r>
              <a:rPr lang="en-US" dirty="0"/>
              <a:t> </a:t>
            </a:r>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dirty="0" smtClean="0">
                <a:latin typeface="Consolas" pitchFamily="49" charset="0"/>
              </a:rPr>
              <a:t>// </a:t>
            </a:r>
            <a:r>
              <a:rPr lang="en-US" dirty="0">
                <a:latin typeface="Consolas" pitchFamily="49" charset="0"/>
              </a:rPr>
              <a:t>define </a:t>
            </a:r>
            <a:r>
              <a:rPr lang="en-US" dirty="0" smtClean="0">
                <a:latin typeface="Consolas" pitchFamily="49" charset="0"/>
              </a:rPr>
              <a:t>variables</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dirty="0" err="1">
                <a:latin typeface="Consolas" pitchFamily="49" charset="0"/>
              </a:rPr>
              <a:t>var</a:t>
            </a:r>
            <a:r>
              <a:rPr lang="en-US" dirty="0">
                <a:latin typeface="Consolas" pitchFamily="49" charset="0"/>
              </a:rPr>
              <a:t> question = </a:t>
            </a:r>
            <a:r>
              <a:rPr lang="en-US" dirty="0" smtClean="0">
                <a:latin typeface="Consolas" pitchFamily="49" charset="0"/>
              </a:rPr>
              <a:t>"What </a:t>
            </a:r>
            <a:r>
              <a:rPr lang="en-US" dirty="0">
                <a:latin typeface="Consolas" pitchFamily="49" charset="0"/>
              </a:rPr>
              <a:t>is </a:t>
            </a:r>
            <a:r>
              <a:rPr lang="en-US" dirty="0" smtClean="0">
                <a:latin typeface="Consolas" pitchFamily="49" charset="0"/>
              </a:rPr>
              <a:t>10 + 10?";</a:t>
            </a:r>
            <a:endParaRPr lang="en-US" dirty="0">
              <a:latin typeface="Consolas" pitchFamily="49" charset="0"/>
            </a:endParaRPr>
          </a:p>
          <a:p>
            <a:r>
              <a:rPr lang="en-US" dirty="0">
                <a:latin typeface="Consolas" pitchFamily="49" charset="0"/>
              </a:rPr>
              <a:t>   </a:t>
            </a:r>
            <a:r>
              <a:rPr lang="en-US" dirty="0" err="1">
                <a:latin typeface="Consolas" pitchFamily="49" charset="0"/>
              </a:rPr>
              <a:t>var</a:t>
            </a:r>
            <a:r>
              <a:rPr lang="en-US" dirty="0">
                <a:latin typeface="Consolas" pitchFamily="49" charset="0"/>
              </a:rPr>
              <a:t> answer = 20;</a:t>
            </a:r>
          </a:p>
          <a:p>
            <a:r>
              <a:rPr lang="en-US" dirty="0">
                <a:latin typeface="Consolas" pitchFamily="49" charset="0"/>
              </a:rPr>
              <a:t>   </a:t>
            </a:r>
            <a:r>
              <a:rPr lang="en-US" dirty="0" err="1">
                <a:latin typeface="Consolas" pitchFamily="49" charset="0"/>
              </a:rPr>
              <a:t>var</a:t>
            </a:r>
            <a:r>
              <a:rPr lang="en-US" dirty="0">
                <a:latin typeface="Consolas" pitchFamily="49" charset="0"/>
              </a:rPr>
              <a:t> correct = </a:t>
            </a:r>
            <a:r>
              <a:rPr lang="en-US" dirty="0" smtClean="0">
                <a:latin typeface="Consolas" pitchFamily="49" charset="0"/>
              </a:rPr>
              <a:t>'&lt;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="correct.gif"&gt;';</a:t>
            </a:r>
            <a:endParaRPr lang="en-US" dirty="0">
              <a:latin typeface="Consolas" pitchFamily="49" charset="0"/>
            </a:endParaRPr>
          </a:p>
          <a:p>
            <a:r>
              <a:rPr lang="en-US" dirty="0">
                <a:latin typeface="Consolas" pitchFamily="49" charset="0"/>
              </a:rPr>
              <a:t>   </a:t>
            </a:r>
            <a:r>
              <a:rPr lang="en-US" dirty="0" err="1">
                <a:latin typeface="Consolas" pitchFamily="49" charset="0"/>
              </a:rPr>
              <a:t>var</a:t>
            </a:r>
            <a:r>
              <a:rPr lang="en-US" dirty="0">
                <a:latin typeface="Consolas" pitchFamily="49" charset="0"/>
              </a:rPr>
              <a:t> incorrect </a:t>
            </a:r>
            <a:r>
              <a:rPr lang="en-US" dirty="0" smtClean="0">
                <a:latin typeface="Consolas" pitchFamily="49" charset="0"/>
              </a:rPr>
              <a:t>='&lt;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="incorrect.gif"&gt;';</a:t>
            </a:r>
            <a:endParaRPr lang="en-US" dirty="0">
              <a:latin typeface="Consolas" pitchFamily="49" charset="0"/>
            </a:endParaRPr>
          </a:p>
          <a:p>
            <a:r>
              <a:rPr lang="en-US" dirty="0">
                <a:latin typeface="Consolas" pitchFamily="49" charset="0"/>
              </a:rPr>
              <a:t>   </a:t>
            </a:r>
          </a:p>
        </p:txBody>
      </p:sp>
      <p:sp>
        <p:nvSpPr>
          <p:cNvPr id="5" name="Rectangle 2"/>
          <p:cNvSpPr txBox="1">
            <a:spLocks noChangeArrowheads="1"/>
          </p:cNvSpPr>
          <p:nvPr/>
        </p:nvSpPr>
        <p:spPr>
          <a:xfrm>
            <a:off x="457200" y="274637"/>
            <a:ext cx="8229600" cy="1152885"/>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JavaScript - sample 2</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3"/>
          <p:cNvSpPr txBox="1">
            <a:spLocks noChangeArrowheads="1"/>
          </p:cNvSpPr>
          <p:nvPr/>
        </p:nvSpPr>
        <p:spPr>
          <a:xfrm>
            <a:off x="467544" y="1268760"/>
            <a:ext cx="8229600" cy="1180728"/>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mathtest.html demonstrates the JavaScript </a:t>
            </a:r>
            <a:r>
              <a:rPr kumimoji="0" lang="en-US" sz="3200" b="0" i="0" u="none" strike="noStrike" kern="1200" cap="none" spc="0" normalizeH="0" baseline="0" noProof="0" dirty="0" smtClean="0">
                <a:ln>
                  <a:noFill/>
                </a:ln>
                <a:solidFill>
                  <a:schemeClr val="tx1"/>
                </a:solidFill>
                <a:effectLst/>
                <a:uLnTx/>
                <a:uFillTx/>
                <a:latin typeface="Consolas" pitchFamily="49" charset="0"/>
                <a:ea typeface="+mn-ea"/>
                <a:cs typeface="Consolas" pitchFamily="49" charset="0"/>
              </a:rPr>
              <a:t>confirm</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method in action</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TextBox 6"/>
          <p:cNvSpPr txBox="1"/>
          <p:nvPr/>
        </p:nvSpPr>
        <p:spPr>
          <a:xfrm>
            <a:off x="8100392" y="2996952"/>
            <a:ext cx="742511" cy="276999"/>
          </a:xfrm>
          <a:prstGeom prst="rect">
            <a:avLst/>
          </a:prstGeom>
          <a:noFill/>
        </p:spPr>
        <p:txBody>
          <a:bodyPr wrap="none" rtlCol="0">
            <a:spAutoFit/>
          </a:bodyPr>
          <a:lstStyle/>
          <a:p>
            <a:r>
              <a:rPr lang="en-CA" sz="1200" dirty="0" smtClean="0"/>
              <a:t>1 of 3</a:t>
            </a:r>
            <a:endParaRPr lang="en-CA" sz="12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E877EAF-127D-4CC5-9DFB-66BF6C838665}" type="slidenum">
              <a:rPr lang="en-US"/>
              <a:pPr/>
              <a:t>81</a:t>
            </a:fld>
            <a:endParaRPr lang="en-US" dirty="0"/>
          </a:p>
        </p:txBody>
      </p:sp>
      <p:sp>
        <p:nvSpPr>
          <p:cNvPr id="78850" name="Rectangle 2"/>
          <p:cNvSpPr>
            <a:spLocks noChangeArrowheads="1"/>
          </p:cNvSpPr>
          <p:nvPr/>
        </p:nvSpPr>
        <p:spPr bwMode="auto">
          <a:xfrm>
            <a:off x="80963" y="158750"/>
            <a:ext cx="8750300" cy="6078562"/>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8851" name="Rectangle 3"/>
          <p:cNvSpPr>
            <a:spLocks noChangeArrowheads="1"/>
          </p:cNvSpPr>
          <p:nvPr/>
        </p:nvSpPr>
        <p:spPr bwMode="auto">
          <a:xfrm>
            <a:off x="182563" y="368300"/>
            <a:ext cx="8885237" cy="6002285"/>
          </a:xfrm>
          <a:prstGeom prst="rect">
            <a:avLst/>
          </a:prstGeom>
          <a:noFill/>
          <a:ln w="9525">
            <a:noFill/>
            <a:miter lim="800000"/>
            <a:headEnd/>
            <a:tailEnd/>
          </a:ln>
          <a:effectLst/>
        </p:spPr>
        <p:txBody>
          <a:bodyPr lIns="92075" tIns="46038" rIns="92075" bIns="46038">
            <a:spAutoFit/>
          </a:bodyPr>
          <a:lstStyle/>
          <a:p>
            <a:r>
              <a:rPr lang="en-US" dirty="0">
                <a:latin typeface="Consolas" pitchFamily="49" charset="0"/>
              </a:rPr>
              <a:t>// ask the question</a:t>
            </a:r>
          </a:p>
          <a:p>
            <a:endParaRPr lang="en-US" dirty="0">
              <a:latin typeface="Consolas" pitchFamily="49" charset="0"/>
            </a:endParaRPr>
          </a:p>
          <a:p>
            <a:r>
              <a:rPr lang="en-US" dirty="0">
                <a:latin typeface="Consolas" pitchFamily="49" charset="0"/>
              </a:rPr>
              <a:t>   </a:t>
            </a:r>
            <a:r>
              <a:rPr lang="en-US" dirty="0" err="1">
                <a:latin typeface="Consolas" pitchFamily="49" charset="0"/>
              </a:rPr>
              <a:t>var</a:t>
            </a:r>
            <a:r>
              <a:rPr lang="en-US" dirty="0">
                <a:latin typeface="Consolas" pitchFamily="49" charset="0"/>
              </a:rPr>
              <a:t> response = prompt(question</a:t>
            </a:r>
            <a:r>
              <a:rPr lang="en-US" dirty="0" smtClean="0">
                <a:latin typeface="Consolas" pitchFamily="49" charset="0"/>
              </a:rPr>
              <a:t>,"0");</a:t>
            </a:r>
            <a:endParaRPr lang="en-US" dirty="0">
              <a:latin typeface="Consolas" pitchFamily="49" charset="0"/>
            </a:endParaRPr>
          </a:p>
          <a:p>
            <a:endParaRPr lang="en-US" dirty="0">
              <a:latin typeface="Consolas" pitchFamily="49" charset="0"/>
            </a:endParaRPr>
          </a:p>
          <a:p>
            <a:r>
              <a:rPr lang="en-US" dirty="0">
                <a:latin typeface="Consolas" pitchFamily="49" charset="0"/>
              </a:rPr>
              <a:t>   // check the answer</a:t>
            </a:r>
          </a:p>
          <a:p>
            <a:endParaRPr lang="en-US" dirty="0">
              <a:latin typeface="Consolas" pitchFamily="49" charset="0"/>
            </a:endParaRPr>
          </a:p>
          <a:p>
            <a:r>
              <a:rPr lang="en-US" dirty="0">
                <a:latin typeface="Consolas" pitchFamily="49" charset="0"/>
              </a:rPr>
              <a:t>   </a:t>
            </a:r>
            <a:r>
              <a:rPr lang="en-US" b="1" dirty="0">
                <a:latin typeface="Consolas" pitchFamily="49" charset="0"/>
              </a:rPr>
              <a:t>if (response != answer) {</a:t>
            </a:r>
          </a:p>
          <a:p>
            <a:endParaRPr lang="en-US" dirty="0">
              <a:latin typeface="Consolas" pitchFamily="49" charset="0"/>
            </a:endParaRPr>
          </a:p>
          <a:p>
            <a:r>
              <a:rPr lang="en-US" dirty="0">
                <a:latin typeface="Consolas" pitchFamily="49" charset="0"/>
              </a:rPr>
              <a:t>   </a:t>
            </a:r>
            <a:r>
              <a:rPr lang="en-US" dirty="0" smtClean="0">
                <a:latin typeface="Consolas" pitchFamily="49" charset="0"/>
              </a:rPr>
              <a:t>  // </a:t>
            </a:r>
            <a:r>
              <a:rPr lang="en-US" dirty="0">
                <a:latin typeface="Consolas" pitchFamily="49" charset="0"/>
              </a:rPr>
              <a:t>wrong answer; retry </a:t>
            </a:r>
            <a:r>
              <a:rPr lang="en-US" dirty="0" smtClean="0">
                <a:latin typeface="Consolas" pitchFamily="49" charset="0"/>
              </a:rPr>
              <a:t>once more.</a:t>
            </a:r>
            <a:endParaRPr lang="en-US" dirty="0">
              <a:latin typeface="Consolas" pitchFamily="49" charset="0"/>
            </a:endParaRPr>
          </a:p>
          <a:p>
            <a:endParaRPr lang="en-US" dirty="0">
              <a:latin typeface="Consolas" pitchFamily="49" charset="0"/>
            </a:endParaRPr>
          </a:p>
          <a:p>
            <a:r>
              <a:rPr lang="en-US" dirty="0">
                <a:latin typeface="Consolas" pitchFamily="49" charset="0"/>
              </a:rPr>
              <a:t>     </a:t>
            </a:r>
            <a:r>
              <a:rPr lang="en-US" b="1" dirty="0">
                <a:latin typeface="Consolas" pitchFamily="49" charset="0"/>
              </a:rPr>
              <a:t>if (confirm</a:t>
            </a:r>
            <a:r>
              <a:rPr lang="en-US" b="1" dirty="0" smtClean="0">
                <a:latin typeface="Consolas" pitchFamily="49" charset="0"/>
              </a:rPr>
              <a:t>("Wrong</a:t>
            </a:r>
            <a:r>
              <a:rPr lang="en-US" b="1" dirty="0">
                <a:latin typeface="Consolas" pitchFamily="49" charset="0"/>
              </a:rPr>
              <a:t>! </a:t>
            </a:r>
            <a:r>
              <a:rPr lang="en-US" b="1" dirty="0" smtClean="0">
                <a:latin typeface="Consolas" pitchFamily="49" charset="0"/>
              </a:rPr>
              <a:t> \</a:t>
            </a:r>
          </a:p>
          <a:p>
            <a:r>
              <a:rPr lang="en-US" b="1" dirty="0" smtClean="0">
                <a:latin typeface="Consolas" pitchFamily="49" charset="0"/>
              </a:rPr>
              <a:t>           Press </a:t>
            </a:r>
            <a:r>
              <a:rPr lang="en-US" b="1" dirty="0">
                <a:latin typeface="Consolas" pitchFamily="49" charset="0"/>
              </a:rPr>
              <a:t>OK for a second chance</a:t>
            </a:r>
            <a:r>
              <a:rPr lang="en-US" b="1" dirty="0" smtClean="0">
                <a:latin typeface="Consolas" pitchFamily="49" charset="0"/>
              </a:rPr>
              <a:t>."))</a:t>
            </a:r>
            <a:endParaRPr lang="en-US" b="1" dirty="0">
              <a:latin typeface="Consolas" pitchFamily="49" charset="0"/>
            </a:endParaRPr>
          </a:p>
          <a:p>
            <a:endParaRPr lang="en-US" dirty="0">
              <a:latin typeface="Consolas" pitchFamily="49" charset="0"/>
            </a:endParaRPr>
          </a:p>
          <a:p>
            <a:r>
              <a:rPr lang="en-US" dirty="0">
                <a:latin typeface="Consolas" pitchFamily="49" charset="0"/>
              </a:rPr>
              <a:t>       </a:t>
            </a:r>
            <a:r>
              <a:rPr lang="en-US" b="1" dirty="0">
                <a:latin typeface="Consolas" pitchFamily="49" charset="0"/>
              </a:rPr>
              <a:t>response = prompt(question</a:t>
            </a:r>
            <a:r>
              <a:rPr lang="en-US" b="1" dirty="0" smtClean="0">
                <a:latin typeface="Consolas" pitchFamily="49" charset="0"/>
              </a:rPr>
              <a:t>, "0");</a:t>
            </a:r>
            <a:endParaRPr lang="en-US" dirty="0">
              <a:latin typeface="Consolas" pitchFamily="49" charset="0"/>
            </a:endParaRPr>
          </a:p>
          <a:p>
            <a:r>
              <a:rPr lang="en-US" dirty="0">
                <a:latin typeface="Consolas" pitchFamily="49" charset="0"/>
              </a:rPr>
              <a:t>   }</a:t>
            </a:r>
          </a:p>
          <a:p>
            <a:endParaRPr lang="en-US" dirty="0"/>
          </a:p>
        </p:txBody>
      </p:sp>
      <p:sp>
        <p:nvSpPr>
          <p:cNvPr id="5" name="TextBox 4"/>
          <p:cNvSpPr txBox="1"/>
          <p:nvPr/>
        </p:nvSpPr>
        <p:spPr>
          <a:xfrm>
            <a:off x="8028384" y="260648"/>
            <a:ext cx="742511" cy="276999"/>
          </a:xfrm>
          <a:prstGeom prst="rect">
            <a:avLst/>
          </a:prstGeom>
          <a:noFill/>
        </p:spPr>
        <p:txBody>
          <a:bodyPr wrap="none" rtlCol="0">
            <a:spAutoFit/>
          </a:bodyPr>
          <a:lstStyle/>
          <a:p>
            <a:r>
              <a:rPr lang="en-CA" sz="1200" dirty="0" smtClean="0"/>
              <a:t>2 of 3</a:t>
            </a:r>
            <a:endParaRPr lang="en-CA" sz="1200"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191DF62-60A9-4118-BB6B-FF245628C2D5}" type="slidenum">
              <a:rPr lang="en-US"/>
              <a:pPr/>
              <a:t>82</a:t>
            </a:fld>
            <a:endParaRPr lang="en-US"/>
          </a:p>
        </p:txBody>
      </p:sp>
      <p:sp>
        <p:nvSpPr>
          <p:cNvPr id="79874" name="Rectangle 2"/>
          <p:cNvSpPr>
            <a:spLocks noChangeArrowheads="1"/>
          </p:cNvSpPr>
          <p:nvPr/>
        </p:nvSpPr>
        <p:spPr bwMode="auto">
          <a:xfrm>
            <a:off x="158750" y="82550"/>
            <a:ext cx="8901113" cy="6370786"/>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9875" name="Rectangle 3"/>
          <p:cNvSpPr>
            <a:spLocks noChangeArrowheads="1"/>
          </p:cNvSpPr>
          <p:nvPr/>
        </p:nvSpPr>
        <p:spPr bwMode="auto">
          <a:xfrm>
            <a:off x="457200" y="96838"/>
            <a:ext cx="8507288" cy="6371617"/>
          </a:xfrm>
          <a:prstGeom prst="rect">
            <a:avLst/>
          </a:prstGeom>
          <a:noFill/>
          <a:ln w="9525">
            <a:noFill/>
            <a:miter lim="800000"/>
            <a:headEnd/>
            <a:tailEnd/>
          </a:ln>
          <a:effectLst/>
        </p:spPr>
        <p:txBody>
          <a:bodyPr wrap="square" lIns="92075" tIns="46038" rIns="92075" bIns="46038">
            <a:spAutoFit/>
          </a:bodyPr>
          <a:lstStyle/>
          <a:p>
            <a:r>
              <a:rPr lang="en-US" dirty="0">
                <a:latin typeface="Consolas" pitchFamily="49" charset="0"/>
              </a:rPr>
              <a:t>// </a:t>
            </a:r>
            <a:r>
              <a:rPr lang="en-US" dirty="0" smtClean="0">
                <a:latin typeface="Consolas" pitchFamily="49" charset="0"/>
              </a:rPr>
              <a:t>Check </a:t>
            </a:r>
            <a:r>
              <a:rPr lang="en-US" dirty="0">
                <a:latin typeface="Consolas" pitchFamily="49" charset="0"/>
              </a:rPr>
              <a:t>the </a:t>
            </a:r>
            <a:r>
              <a:rPr lang="en-US" dirty="0" smtClean="0">
                <a:latin typeface="Consolas" pitchFamily="49" charset="0"/>
              </a:rPr>
              <a:t>answer.</a:t>
            </a:r>
            <a:endParaRPr lang="en-US" dirty="0">
              <a:latin typeface="Consolas" pitchFamily="49" charset="0"/>
            </a:endParaRPr>
          </a:p>
          <a:p>
            <a:r>
              <a:rPr lang="en-US" dirty="0">
                <a:latin typeface="Consolas" pitchFamily="49" charset="0"/>
              </a:rPr>
              <a:t>   </a:t>
            </a:r>
            <a:r>
              <a:rPr lang="en-US" dirty="0" smtClean="0">
                <a:latin typeface="Consolas" pitchFamily="49" charset="0"/>
              </a:rPr>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var</a:t>
            </a:r>
            <a:r>
              <a:rPr lang="en-US" dirty="0" smtClean="0">
                <a:latin typeface="Consolas" pitchFamily="49" charset="0"/>
              </a:rPr>
              <a:t> </a:t>
            </a:r>
            <a:r>
              <a:rPr lang="en-US" dirty="0">
                <a:latin typeface="Consolas" pitchFamily="49" charset="0"/>
              </a:rPr>
              <a:t>output = </a:t>
            </a:r>
            <a:endParaRPr lang="en-US" dirty="0" smtClean="0">
              <a:latin typeface="Consolas" pitchFamily="49" charset="0"/>
            </a:endParaRPr>
          </a:p>
          <a:p>
            <a:r>
              <a:rPr lang="en-US" dirty="0" smtClean="0">
                <a:latin typeface="Consolas" pitchFamily="49" charset="0"/>
              </a:rPr>
              <a:t>      (</a:t>
            </a:r>
            <a:r>
              <a:rPr lang="en-US" dirty="0">
                <a:latin typeface="Consolas" pitchFamily="49" charset="0"/>
              </a:rPr>
              <a:t>response == answer) ? correct : incorrect;</a:t>
            </a:r>
          </a:p>
          <a:p>
            <a:r>
              <a:rPr lang="en-US" dirty="0">
                <a:latin typeface="Consolas" pitchFamily="49" charset="0"/>
              </a:rPr>
              <a:t>   </a:t>
            </a:r>
            <a:r>
              <a:rPr lang="en-US" dirty="0" smtClean="0">
                <a:latin typeface="Consolas" pitchFamily="49" charset="0"/>
              </a:rPr>
              <a:t/>
            </a:r>
            <a:br>
              <a:rPr lang="en-US" dirty="0" smtClean="0">
                <a:latin typeface="Consolas" pitchFamily="49" charset="0"/>
              </a:rPr>
            </a:br>
            <a:r>
              <a:rPr lang="en-US" dirty="0" smtClean="0">
                <a:latin typeface="Consolas" pitchFamily="49" charset="0"/>
              </a:rPr>
              <a:t>  // output will be one of these two strings: </a:t>
            </a:r>
            <a:br>
              <a:rPr lang="en-US" dirty="0" smtClean="0">
                <a:latin typeface="Consolas" pitchFamily="49" charset="0"/>
              </a:rPr>
            </a:br>
            <a:r>
              <a:rPr lang="en-US" dirty="0" smtClean="0">
                <a:latin typeface="Consolas" pitchFamily="49" charset="0"/>
              </a:rPr>
              <a:t>       '&lt;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="correct.gif"&gt;'</a:t>
            </a:r>
            <a:br>
              <a:rPr lang="en-US" dirty="0" smtClean="0">
                <a:latin typeface="Consolas" pitchFamily="49" charset="0"/>
              </a:rPr>
            </a:br>
            <a:r>
              <a:rPr lang="en-US" dirty="0" smtClean="0">
                <a:latin typeface="Consolas" pitchFamily="49" charset="0"/>
              </a:rPr>
              <a:t>       '&lt;</a:t>
            </a:r>
            <a:r>
              <a:rPr lang="en-US" dirty="0" err="1" smtClean="0">
                <a:latin typeface="Consolas" pitchFamily="49" charset="0"/>
              </a:rPr>
              <a:t>img</a:t>
            </a:r>
            <a:r>
              <a:rPr lang="en-US" dirty="0" smtClean="0">
                <a:latin typeface="Consolas" pitchFamily="49" charset="0"/>
              </a:rPr>
              <a:t> </a:t>
            </a:r>
            <a:r>
              <a:rPr lang="en-US" dirty="0" err="1" smtClean="0">
                <a:latin typeface="Consolas" pitchFamily="49" charset="0"/>
              </a:rPr>
              <a:t>src</a:t>
            </a:r>
            <a:r>
              <a:rPr lang="en-US" dirty="0" smtClean="0">
                <a:latin typeface="Consolas" pitchFamily="49" charset="0"/>
              </a:rPr>
              <a:t>="incorrect.gif"&gt;' </a:t>
            </a:r>
            <a:endParaRPr lang="en-US" dirty="0">
              <a:latin typeface="Consolas" pitchFamily="49" charset="0"/>
            </a:endParaRPr>
          </a:p>
          <a:p>
            <a:r>
              <a:rPr lang="en-US" dirty="0" smtClean="0">
                <a:latin typeface="Consolas" pitchFamily="49" charset="0"/>
              </a:rPr>
              <a:t>&lt;/script&gt;</a:t>
            </a:r>
            <a:endParaRPr lang="en-US" dirty="0">
              <a:latin typeface="Consolas" pitchFamily="49" charset="0"/>
            </a:endParaRPr>
          </a:p>
          <a:p>
            <a:r>
              <a:rPr lang="en-US" dirty="0">
                <a:latin typeface="Consolas" pitchFamily="49" charset="0"/>
              </a:rPr>
              <a:t>   </a:t>
            </a:r>
            <a:r>
              <a:rPr lang="en-US" dirty="0" smtClean="0">
                <a:latin typeface="Consolas" pitchFamily="49" charset="0"/>
              </a:rPr>
              <a:t>&lt;/head&gt;</a:t>
            </a:r>
            <a:endParaRPr lang="en-US" dirty="0">
              <a:latin typeface="Consolas" pitchFamily="49" charset="0"/>
            </a:endParaRPr>
          </a:p>
          <a:p>
            <a:r>
              <a:rPr lang="en-US" dirty="0">
                <a:latin typeface="Consolas" pitchFamily="49" charset="0"/>
              </a:rPr>
              <a:t>   </a:t>
            </a:r>
          </a:p>
          <a:p>
            <a:r>
              <a:rPr lang="en-US" dirty="0">
                <a:latin typeface="Consolas" pitchFamily="49" charset="0"/>
              </a:rPr>
              <a:t>   </a:t>
            </a:r>
            <a:r>
              <a:rPr lang="en-US" dirty="0" smtClean="0">
                <a:latin typeface="Consolas" pitchFamily="49" charset="0"/>
              </a:rPr>
              <a:t>&lt;body&gt;</a:t>
            </a:r>
            <a:endParaRPr lang="en-US" dirty="0">
              <a:latin typeface="Consolas" pitchFamily="49" charset="0"/>
            </a:endParaRPr>
          </a:p>
          <a:p>
            <a:r>
              <a:rPr lang="en-US" dirty="0">
                <a:latin typeface="Consolas" pitchFamily="49" charset="0"/>
              </a:rPr>
              <a:t>   </a:t>
            </a:r>
            <a:r>
              <a:rPr lang="en-US" dirty="0" smtClean="0">
                <a:latin typeface="Consolas" pitchFamily="49" charset="0"/>
              </a:rPr>
              <a:t>&lt;script type="text/</a:t>
            </a:r>
            <a:r>
              <a:rPr lang="en-US" dirty="0" err="1" smtClean="0">
                <a:latin typeface="Consolas" pitchFamily="49" charset="0"/>
              </a:rPr>
              <a:t>javascript</a:t>
            </a:r>
            <a:r>
              <a:rPr lang="en-US" dirty="0" smtClean="0">
                <a:latin typeface="Consolas" pitchFamily="49" charset="0"/>
              </a:rPr>
              <a:t>"&gt;</a:t>
            </a:r>
            <a:endParaRPr lang="en-US" dirty="0">
              <a:latin typeface="Consolas" pitchFamily="49" charset="0"/>
            </a:endParaRPr>
          </a:p>
          <a:p>
            <a:r>
              <a:rPr lang="en-US" dirty="0">
                <a:latin typeface="Consolas" pitchFamily="49" charset="0"/>
              </a:rPr>
              <a:t>   </a:t>
            </a:r>
            <a:r>
              <a:rPr lang="en-US" dirty="0" smtClean="0">
                <a:latin typeface="Consolas" pitchFamily="49" charset="0"/>
              </a:rPr>
              <a:t>   </a:t>
            </a:r>
            <a:endParaRPr lang="en-US" dirty="0">
              <a:latin typeface="Consolas" pitchFamily="49" charset="0"/>
            </a:endParaRPr>
          </a:p>
          <a:p>
            <a:r>
              <a:rPr lang="en-US" dirty="0">
                <a:latin typeface="Consolas" pitchFamily="49" charset="0"/>
              </a:rPr>
              <a:t>   </a:t>
            </a:r>
            <a:r>
              <a:rPr lang="en-US" b="1" dirty="0" err="1">
                <a:latin typeface="Consolas" pitchFamily="49" charset="0"/>
              </a:rPr>
              <a:t>document.write</a:t>
            </a:r>
            <a:r>
              <a:rPr lang="en-US" b="1" dirty="0">
                <a:latin typeface="Consolas" pitchFamily="49" charset="0"/>
              </a:rPr>
              <a:t>(output);</a:t>
            </a:r>
            <a:endParaRPr lang="en-US" dirty="0">
              <a:latin typeface="Consolas" pitchFamily="49" charset="0"/>
            </a:endParaRPr>
          </a:p>
          <a:p>
            <a:r>
              <a:rPr lang="en-US" dirty="0">
                <a:latin typeface="Consolas" pitchFamily="49" charset="0"/>
              </a:rPr>
              <a:t>   </a:t>
            </a:r>
          </a:p>
          <a:p>
            <a:r>
              <a:rPr lang="en-US" dirty="0">
                <a:latin typeface="Consolas" pitchFamily="49" charset="0"/>
              </a:rPr>
              <a:t>   </a:t>
            </a:r>
            <a:r>
              <a:rPr lang="en-US" dirty="0" smtClean="0">
                <a:latin typeface="Consolas" pitchFamily="49" charset="0"/>
              </a:rPr>
              <a:t>&lt;/script&gt;</a:t>
            </a:r>
            <a:endParaRPr lang="en-US" dirty="0">
              <a:latin typeface="Consolas" pitchFamily="49" charset="0"/>
            </a:endParaRPr>
          </a:p>
        </p:txBody>
      </p:sp>
      <p:sp>
        <p:nvSpPr>
          <p:cNvPr id="5" name="TextBox 4"/>
          <p:cNvSpPr txBox="1"/>
          <p:nvPr/>
        </p:nvSpPr>
        <p:spPr>
          <a:xfrm>
            <a:off x="8244408" y="116632"/>
            <a:ext cx="742511" cy="276999"/>
          </a:xfrm>
          <a:prstGeom prst="rect">
            <a:avLst/>
          </a:prstGeom>
          <a:noFill/>
        </p:spPr>
        <p:txBody>
          <a:bodyPr wrap="none" rtlCol="0">
            <a:spAutoFit/>
          </a:bodyPr>
          <a:lstStyle/>
          <a:p>
            <a:r>
              <a:rPr lang="en-CA" sz="1200" dirty="0" smtClean="0"/>
              <a:t>3 of 3</a:t>
            </a:r>
            <a:endParaRPr lang="en-CA" sz="1200"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D8D650-A441-49B9-B450-19A4A2BB739E}" type="slidenum">
              <a:rPr lang="en-US" smtClean="0"/>
              <a:pPr/>
              <a:t>83</a:t>
            </a:fld>
            <a:endParaRPr lang="en-US"/>
          </a:p>
        </p:txBody>
      </p:sp>
      <p:sp>
        <p:nvSpPr>
          <p:cNvPr id="3" name="Slide Number Placeholder 3"/>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3018AE7B-2958-4E34-9F2B-0CE6F340A548}"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83</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4" name="Rectangle 2"/>
          <p:cNvSpPr>
            <a:spLocks noChangeArrowheads="1"/>
          </p:cNvSpPr>
          <p:nvPr/>
        </p:nvSpPr>
        <p:spPr bwMode="auto">
          <a:xfrm>
            <a:off x="323528" y="2924944"/>
            <a:ext cx="8674100" cy="3418458"/>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5" name="Rectangle 3"/>
          <p:cNvSpPr>
            <a:spLocks noChangeArrowheads="1"/>
          </p:cNvSpPr>
          <p:nvPr/>
        </p:nvSpPr>
        <p:spPr bwMode="auto">
          <a:xfrm>
            <a:off x="365125" y="3068960"/>
            <a:ext cx="8778875" cy="2678298"/>
          </a:xfrm>
          <a:prstGeom prst="rect">
            <a:avLst/>
          </a:prstGeom>
          <a:noFill/>
          <a:ln w="9525">
            <a:noFill/>
            <a:miter lim="800000"/>
            <a:headEnd/>
            <a:tailEnd/>
          </a:ln>
          <a:effectLst/>
        </p:spPr>
        <p:txBody>
          <a:bodyPr lIns="92075" tIns="46038" rIns="92075" bIns="46038">
            <a:spAutoFit/>
          </a:bodyPr>
          <a:lstStyle/>
          <a:p>
            <a:r>
              <a:rPr lang="en-US" dirty="0"/>
              <a:t> </a:t>
            </a:r>
            <a:r>
              <a:rPr lang="en-US" dirty="0" smtClean="0"/>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student = { </a:t>
            </a:r>
            <a:r>
              <a:rPr lang="en-US" dirty="0" smtClean="0">
                <a:solidFill>
                  <a:schemeClr val="accent4">
                    <a:lumMod val="20000"/>
                    <a:lumOff val="80000"/>
                  </a:schemeClr>
                </a:solidFill>
                <a:latin typeface="Consolas" pitchFamily="49" charset="0"/>
                <a:cs typeface="Consolas" pitchFamily="49" charset="0"/>
              </a:rPr>
              <a:t>name</a:t>
            </a:r>
            <a:r>
              <a:rPr lang="en-US" dirty="0" smtClean="0">
                <a:latin typeface="Consolas" pitchFamily="49" charset="0"/>
                <a:cs typeface="Consolas" pitchFamily="49" charset="0"/>
              </a:rPr>
              <a:t>: "Smith, John",</a:t>
            </a:r>
          </a:p>
          <a:p>
            <a:r>
              <a:rPr lang="en-US" dirty="0" smtClean="0">
                <a:latin typeface="Consolas" pitchFamily="49" charset="0"/>
                <a:cs typeface="Consolas" pitchFamily="49" charset="0"/>
              </a:rPr>
              <a:t>                   </a:t>
            </a:r>
            <a:r>
              <a:rPr lang="en-US" dirty="0" smtClean="0">
                <a:solidFill>
                  <a:schemeClr val="accent6">
                    <a:lumMod val="20000"/>
                    <a:lumOff val="80000"/>
                  </a:schemeClr>
                </a:solidFill>
                <a:latin typeface="Consolas" pitchFamily="49" charset="0"/>
                <a:cs typeface="Consolas" pitchFamily="49" charset="0"/>
              </a:rPr>
              <a:t>id</a:t>
            </a:r>
            <a:r>
              <a:rPr lang="en-US" dirty="0" smtClean="0">
                <a:latin typeface="Consolas" pitchFamily="49" charset="0"/>
                <a:cs typeface="Consolas" pitchFamily="49" charset="0"/>
              </a:rPr>
              <a:t>: 103923,</a:t>
            </a:r>
          </a:p>
          <a:p>
            <a:r>
              <a:rPr lang="en-US" dirty="0" smtClean="0">
                <a:latin typeface="Consolas" pitchFamily="49" charset="0"/>
                <a:cs typeface="Consolas" pitchFamily="49" charset="0"/>
              </a:rPr>
              <a:t>                   </a:t>
            </a:r>
            <a:r>
              <a:rPr lang="en-US" dirty="0" smtClean="0">
                <a:solidFill>
                  <a:schemeClr val="accent1">
                    <a:lumMod val="20000"/>
                    <a:lumOff val="80000"/>
                  </a:schemeClr>
                </a:solidFill>
                <a:latin typeface="Consolas" pitchFamily="49" charset="0"/>
                <a:cs typeface="Consolas" pitchFamily="49" charset="0"/>
              </a:rPr>
              <a:t>program</a:t>
            </a:r>
            <a:r>
              <a:rPr lang="en-US" dirty="0" smtClean="0">
                <a:latin typeface="Consolas" pitchFamily="49" charset="0"/>
                <a:cs typeface="Consolas" pitchFamily="49" charset="0"/>
              </a:rPr>
              <a:t>: "CSC",</a:t>
            </a:r>
          </a:p>
          <a:p>
            <a:r>
              <a:rPr lang="en-US" dirty="0" smtClean="0">
                <a:latin typeface="Consolas" pitchFamily="49" charset="0"/>
                <a:cs typeface="Consolas" pitchFamily="49" charset="0"/>
              </a:rPr>
              <a:t>                   </a:t>
            </a:r>
            <a:r>
              <a:rPr lang="en-US" dirty="0" smtClean="0">
                <a:solidFill>
                  <a:srgbClr val="F9F8D8"/>
                </a:solidFill>
                <a:latin typeface="Consolas" pitchFamily="49" charset="0"/>
                <a:cs typeface="Consolas" pitchFamily="49" charset="0"/>
              </a:rPr>
              <a:t>dob</a:t>
            </a:r>
            <a:r>
              <a:rPr lang="en-US" dirty="0" smtClean="0">
                <a:latin typeface="Consolas" pitchFamily="49" charset="0"/>
                <a:cs typeface="Consolas" pitchFamily="49" charset="0"/>
              </a:rPr>
              <a:t>: new Date(1990, 3, 20) };</a:t>
            </a:r>
          </a:p>
          <a:p>
            <a:endParaRPr lang="en-US" dirty="0" smtClean="0">
              <a:latin typeface="Consolas" pitchFamily="49" charset="0"/>
              <a:cs typeface="Consolas" pitchFamily="49" charset="0"/>
            </a:endParaRP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a:t>
            </a:r>
            <a:r>
              <a:rPr lang="en-US" dirty="0" smtClean="0">
                <a:latin typeface="Consolas" pitchFamily="49" charset="0"/>
                <a:cs typeface="Consolas" pitchFamily="49" charset="0"/>
              </a:rPr>
              <a:t>( student.</a:t>
            </a:r>
            <a:r>
              <a:rPr lang="en-US" dirty="0" smtClean="0">
                <a:solidFill>
                  <a:schemeClr val="accent4">
                    <a:lumMod val="20000"/>
                    <a:lumOff val="80000"/>
                  </a:schemeClr>
                </a:solidFill>
                <a:latin typeface="Consolas" pitchFamily="49" charset="0"/>
                <a:cs typeface="Consolas" pitchFamily="49" charset="0"/>
              </a:rPr>
              <a:t>name</a:t>
            </a:r>
            <a:r>
              <a:rPr lang="en-US" dirty="0" smtClean="0">
                <a:latin typeface="Consolas" pitchFamily="49" charset="0"/>
                <a:cs typeface="Consolas" pitchFamily="49" charset="0"/>
              </a:rPr>
              <a:t> ); // </a:t>
            </a:r>
            <a:r>
              <a:rPr lang="en-US" dirty="0" smtClean="0">
                <a:latin typeface="+mn-lt"/>
                <a:cs typeface="Consolas" pitchFamily="49" charset="0"/>
              </a:rPr>
              <a:t>Smith, John</a:t>
            </a:r>
          </a:p>
          <a:p>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a:t>
            </a:r>
            <a:r>
              <a:rPr lang="en-US" dirty="0" smtClean="0">
                <a:latin typeface="Consolas" pitchFamily="49" charset="0"/>
                <a:cs typeface="Consolas" pitchFamily="49" charset="0"/>
              </a:rPr>
              <a:t>( student[</a:t>
            </a:r>
            <a:r>
              <a:rPr lang="en-US" dirty="0" smtClean="0">
                <a:latin typeface="Consolas" pitchFamily="49" charset="0"/>
              </a:rPr>
              <a:t>"</a:t>
            </a:r>
            <a:r>
              <a:rPr lang="en-US" dirty="0" smtClean="0">
                <a:solidFill>
                  <a:schemeClr val="accent1">
                    <a:lumMod val="20000"/>
                    <a:lumOff val="80000"/>
                  </a:schemeClr>
                </a:solidFill>
                <a:latin typeface="Consolas" pitchFamily="49" charset="0"/>
              </a:rPr>
              <a:t>program</a:t>
            </a:r>
            <a:r>
              <a:rPr lang="en-US" dirty="0" smtClean="0">
                <a:latin typeface="Consolas" pitchFamily="49" charset="0"/>
              </a:rPr>
              <a:t>"]); //  </a:t>
            </a:r>
            <a:r>
              <a:rPr lang="en-US" dirty="0" smtClean="0">
                <a:latin typeface="+mn-lt"/>
              </a:rPr>
              <a:t>CSC</a:t>
            </a:r>
            <a:r>
              <a:rPr lang="en-US" dirty="0" smtClean="0">
                <a:latin typeface="+mn-lt"/>
                <a:cs typeface="Consolas" pitchFamily="49" charset="0"/>
              </a:rPr>
              <a:t> </a:t>
            </a:r>
            <a:endParaRPr lang="en-US" dirty="0">
              <a:latin typeface="+mn-lt"/>
              <a:cs typeface="Consolas" pitchFamily="49" charset="0"/>
            </a:endParaRPr>
          </a:p>
        </p:txBody>
      </p:sp>
      <p:sp>
        <p:nvSpPr>
          <p:cNvPr id="6" name="Rectangle 2"/>
          <p:cNvSpPr txBox="1">
            <a:spLocks noChangeArrowheads="1"/>
          </p:cNvSpPr>
          <p:nvPr/>
        </p:nvSpPr>
        <p:spPr>
          <a:xfrm>
            <a:off x="457200" y="274637"/>
            <a:ext cx="8229600" cy="1152885"/>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JavaScript – object literal</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467544" y="1268760"/>
            <a:ext cx="8229600" cy="1584176"/>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 JavaScript object literal is delimited by {  } which contains the object’s </a:t>
            </a:r>
            <a:r>
              <a:rPr kumimoji="0" lang="en-US" sz="3200" b="0" i="1" u="none" strike="noStrike" kern="1200" cap="none" spc="0" normalizeH="0" baseline="0" noProof="0" dirty="0" smtClean="0">
                <a:ln>
                  <a:noFill/>
                </a:ln>
                <a:solidFill>
                  <a:schemeClr val="tx1"/>
                </a:solidFill>
                <a:effectLst/>
                <a:uLnTx/>
                <a:uFillTx/>
                <a:latin typeface="+mn-lt"/>
                <a:ea typeface="+mn-ea"/>
                <a:cs typeface="+mn-cs"/>
              </a:rPr>
              <a:t>properties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as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name:value</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pairs, separated by commas.</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noFill/>
          <a:ln/>
        </p:spPr>
        <p:txBody>
          <a:bodyPr/>
          <a:lstStyle/>
          <a:p>
            <a:r>
              <a:rPr lang="en-US" dirty="0"/>
              <a:t>JavaScript - </a:t>
            </a:r>
            <a:r>
              <a:rPr lang="en-US" dirty="0" err="1" smtClean="0"/>
              <a:t>eval</a:t>
            </a:r>
            <a:endParaRPr lang="en-US" dirty="0"/>
          </a:p>
        </p:txBody>
      </p:sp>
      <p:sp>
        <p:nvSpPr>
          <p:cNvPr id="81923" name="Rectangle 3"/>
          <p:cNvSpPr>
            <a:spLocks noGrp="1" noChangeArrowheads="1"/>
          </p:cNvSpPr>
          <p:nvPr>
            <p:ph idx="1"/>
          </p:nvPr>
        </p:nvSpPr>
        <p:spPr>
          <a:noFill/>
          <a:ln/>
        </p:spPr>
        <p:txBody>
          <a:bodyPr>
            <a:normAutofit/>
          </a:bodyPr>
          <a:lstStyle/>
          <a:p>
            <a:r>
              <a:rPr lang="en-US" dirty="0" err="1" smtClean="0">
                <a:latin typeface="Consolas" pitchFamily="49" charset="0"/>
              </a:rPr>
              <a:t>eval</a:t>
            </a:r>
            <a:r>
              <a:rPr lang="en-US" dirty="0">
                <a:latin typeface="Consolas" pitchFamily="49" charset="0"/>
              </a:rPr>
              <a:t>() </a:t>
            </a:r>
            <a:r>
              <a:rPr lang="en-US" dirty="0"/>
              <a:t>method</a:t>
            </a:r>
          </a:p>
          <a:p>
            <a:pPr lvl="1"/>
            <a:r>
              <a:rPr lang="en-US" dirty="0"/>
              <a:t>evaluates a string </a:t>
            </a:r>
            <a:r>
              <a:rPr lang="en-US" dirty="0" smtClean="0"/>
              <a:t>parameter to its numeric value</a:t>
            </a:r>
            <a:endParaRPr lang="en-US" dirty="0"/>
          </a:p>
          <a:p>
            <a:pPr lvl="2"/>
            <a:r>
              <a:rPr lang="en-US" dirty="0"/>
              <a:t>e.g. </a:t>
            </a:r>
            <a:r>
              <a:rPr lang="en-US" dirty="0" err="1"/>
              <a:t>eval</a:t>
            </a:r>
            <a:r>
              <a:rPr lang="en-US" dirty="0" smtClean="0"/>
              <a:t>("4 </a:t>
            </a:r>
            <a:r>
              <a:rPr lang="en-US" dirty="0"/>
              <a:t>+ </a:t>
            </a:r>
            <a:r>
              <a:rPr lang="en-US" dirty="0" smtClean="0"/>
              <a:t>5")  </a:t>
            </a:r>
            <a:r>
              <a:rPr lang="en-US" dirty="0"/>
              <a:t>returns a value of  </a:t>
            </a:r>
            <a:r>
              <a:rPr lang="en-US" dirty="0" smtClean="0"/>
              <a:t>9</a:t>
            </a:r>
          </a:p>
          <a:p>
            <a:pPr lvl="1"/>
            <a:r>
              <a:rPr lang="en-US" dirty="0" smtClean="0"/>
              <a:t>avoid using </a:t>
            </a:r>
            <a:r>
              <a:rPr lang="en-US" dirty="0" err="1" smtClean="0"/>
              <a:t>eval</a:t>
            </a:r>
            <a:r>
              <a:rPr lang="en-US" dirty="0" smtClean="0"/>
              <a:t> if possible – there are potential side effects, especially if the string parameter contains malicious code</a:t>
            </a:r>
          </a:p>
          <a:p>
            <a:r>
              <a:rPr lang="en-CA" sz="2200" dirty="0" smtClean="0">
                <a:hlinkClick r:id="rId3"/>
              </a:rPr>
              <a:t>http://javascriptweblog.wordpress.com/2010/04/19/how-evil-is-eval/</a:t>
            </a:r>
            <a:endParaRPr lang="en-US" sz="2200" dirty="0"/>
          </a:p>
        </p:txBody>
      </p:sp>
      <p:sp>
        <p:nvSpPr>
          <p:cNvPr id="4" name="Slide Number Placeholder 5"/>
          <p:cNvSpPr>
            <a:spLocks noGrp="1"/>
          </p:cNvSpPr>
          <p:nvPr>
            <p:ph type="sldNum" sz="quarter" idx="12"/>
          </p:nvPr>
        </p:nvSpPr>
        <p:spPr/>
        <p:txBody>
          <a:bodyPr/>
          <a:lstStyle/>
          <a:p>
            <a:fld id="{14470631-7818-493B-BA23-16E51173949A}" type="slidenum">
              <a:rPr lang="en-US"/>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a:xfrm>
            <a:off x="457200" y="1340768"/>
            <a:ext cx="8229600" cy="4785395"/>
          </a:xfrm>
        </p:spPr>
        <p:txBody>
          <a:bodyPr>
            <a:normAutofit fontScale="92500" lnSpcReduction="10000"/>
          </a:bodyPr>
          <a:lstStyle/>
          <a:p>
            <a:r>
              <a:rPr lang="en-US" dirty="0" smtClean="0"/>
              <a:t>iteration is the process of repeating the execution of one or more statements until some end condition is reached</a:t>
            </a:r>
          </a:p>
          <a:p>
            <a:pPr lvl="1"/>
            <a:r>
              <a:rPr lang="en-US" dirty="0" smtClean="0"/>
              <a:t>each time the iteration body is executed is a </a:t>
            </a:r>
            <a:r>
              <a:rPr lang="en-US" i="1" dirty="0" smtClean="0"/>
              <a:t>cycle</a:t>
            </a:r>
          </a:p>
          <a:p>
            <a:r>
              <a:rPr lang="en-US" dirty="0" smtClean="0"/>
              <a:t>example 1 : continually prompt user until right answer is entered </a:t>
            </a:r>
          </a:p>
          <a:p>
            <a:r>
              <a:rPr lang="en-US" dirty="0" smtClean="0"/>
              <a:t>example 2 : display the month names (January, February, etc) of the entire year</a:t>
            </a:r>
          </a:p>
          <a:p>
            <a:r>
              <a:rPr lang="en-US" dirty="0" smtClean="0"/>
              <a:t>example 3 : calculate and show the values of a multiplication table up to 12 x 12</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n-US" dirty="0" smtClean="0"/>
              <a:t>the while statement indicates iteration</a:t>
            </a:r>
          </a:p>
          <a:p>
            <a:r>
              <a:rPr lang="en-US" dirty="0" smtClean="0"/>
              <a:t>conceptually:</a:t>
            </a:r>
            <a:br>
              <a:rPr lang="en-US" dirty="0" smtClean="0"/>
            </a:br>
            <a:r>
              <a:rPr lang="en-US" dirty="0" smtClean="0"/>
              <a:t>    while ( condition is true )  </a:t>
            </a:r>
            <a:r>
              <a:rPr lang="en-CA" dirty="0" smtClean="0"/>
              <a:t/>
            </a:r>
            <a:br>
              <a:rPr lang="en-CA" dirty="0" smtClean="0"/>
            </a:br>
            <a:r>
              <a:rPr lang="en-CA" dirty="0" smtClean="0"/>
              <a:t>        perform these statement(s) within </a:t>
            </a:r>
            <a:br>
              <a:rPr lang="en-CA" dirty="0" smtClean="0"/>
            </a:br>
            <a:r>
              <a:rPr lang="en-CA" dirty="0" smtClean="0"/>
              <a:t>                body of iteration in order continually</a:t>
            </a:r>
          </a:p>
          <a:p>
            <a:r>
              <a:rPr lang="en-CA" dirty="0" smtClean="0"/>
              <a:t>in practice:</a:t>
            </a:r>
          </a:p>
          <a:p>
            <a:pPr lvl="1">
              <a:buNone/>
            </a:pPr>
            <a:r>
              <a:rPr lang="en-CA" dirty="0" smtClean="0"/>
              <a:t>while ( expression ) {</a:t>
            </a:r>
            <a:br>
              <a:rPr lang="en-CA" dirty="0" smtClean="0"/>
            </a:br>
            <a:r>
              <a:rPr lang="en-CA" dirty="0" smtClean="0"/>
              <a:t>  one or more statements;</a:t>
            </a:r>
          </a:p>
          <a:p>
            <a:pPr lvl="1">
              <a:buNone/>
            </a:pPr>
            <a:r>
              <a:rPr lang="en-CA" dirty="0" smtClean="0"/>
              <a:t>}</a:t>
            </a:r>
            <a:br>
              <a:rPr lang="en-CA" dirty="0" smtClean="0"/>
            </a:br>
            <a:endParaRPr lang="en-US"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the expression must evaluate true for the statements in the iteration body to be executed</a:t>
            </a:r>
          </a:p>
          <a:p>
            <a:r>
              <a:rPr lang="en-US" dirty="0" smtClean="0"/>
              <a:t>implies it is possible for the iteration body to be not executed at all if the expression is false initially</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88</a:t>
            </a:fld>
            <a:endParaRPr lang="en-US"/>
          </a:p>
        </p:txBody>
      </p:sp>
      <p:sp>
        <p:nvSpPr>
          <p:cNvPr id="6" name="Slide Number Placeholder 5"/>
          <p:cNvSpPr txBox="1">
            <a:spLocks/>
          </p:cNvSpPr>
          <p:nvPr/>
        </p:nvSpPr>
        <p:spPr>
          <a:xfrm>
            <a:off x="6553200" y="6356350"/>
            <a:ext cx="2133600" cy="365125"/>
          </a:xfrm>
          <a:prstGeom prst="rect">
            <a:avLst/>
          </a:prstGeom>
        </p:spPr>
        <p:txBody>
          <a:bodyPr vert="horz" lIns="91440" tIns="45720" rIns="91440" bIns="45720" rtlCol="0" anchor="ctr"/>
          <a:lstStyle/>
          <a:p>
            <a:pPr marL="0" marR="0" lvl="0" indent="0" algn="r" defTabSz="914400" rtl="0" eaLnBrk="0" fontAlgn="base" latinLnBrk="0" hangingPunct="0">
              <a:lnSpc>
                <a:spcPct val="100000"/>
              </a:lnSpc>
              <a:spcBef>
                <a:spcPct val="0"/>
              </a:spcBef>
              <a:spcAft>
                <a:spcPct val="0"/>
              </a:spcAft>
              <a:buClrTx/>
              <a:buSzTx/>
              <a:buFontTx/>
              <a:buNone/>
              <a:tabLst/>
              <a:defRPr/>
            </a:pPr>
            <a:fld id="{8EA4F6AB-CD0F-4B01-BC9A-DCD52582B257}" type="slidenum">
              <a:rPr kumimoji="0" lang="en-US" sz="1200" b="0" i="0" u="none" strike="noStrike" kern="1200" cap="none" spc="0" normalizeH="0" baseline="0" noProof="0" smtClean="0">
                <a:ln>
                  <a:noFill/>
                </a:ln>
                <a:solidFill>
                  <a:schemeClr val="tx1">
                    <a:tint val="75000"/>
                  </a:schemeClr>
                </a:solidFill>
                <a:effectLst/>
                <a:uLnTx/>
                <a:uFillTx/>
                <a:latin typeface="Courier New" pitchFamily="49"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88</a:t>
            </a:fld>
            <a:endParaRPr kumimoji="0" lang="en-US" sz="1200" b="0" i="0" u="none" strike="noStrike" kern="1200" cap="none" spc="0" normalizeH="0" baseline="0" noProof="0">
              <a:ln>
                <a:noFill/>
              </a:ln>
              <a:solidFill>
                <a:schemeClr val="tx1">
                  <a:tint val="75000"/>
                </a:schemeClr>
              </a:solidFill>
              <a:effectLst/>
              <a:uLnTx/>
              <a:uFillTx/>
              <a:latin typeface="Courier New" pitchFamily="49" charset="0"/>
              <a:ea typeface="+mn-ea"/>
              <a:cs typeface="+mn-cs"/>
            </a:endParaRPr>
          </a:p>
        </p:txBody>
      </p:sp>
      <p:sp>
        <p:nvSpPr>
          <p:cNvPr id="7" name="Rectangle 4"/>
          <p:cNvSpPr>
            <a:spLocks noChangeArrowheads="1"/>
          </p:cNvSpPr>
          <p:nvPr/>
        </p:nvSpPr>
        <p:spPr bwMode="auto">
          <a:xfrm>
            <a:off x="463550" y="1124743"/>
            <a:ext cx="7912100"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8" name="Rectangle 5"/>
          <p:cNvSpPr>
            <a:spLocks noChangeArrowheads="1"/>
          </p:cNvSpPr>
          <p:nvPr/>
        </p:nvSpPr>
        <p:spPr bwMode="auto">
          <a:xfrm>
            <a:off x="593725" y="1268760"/>
            <a:ext cx="7938715" cy="4524958"/>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a = 0;</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sum = 0;</a:t>
            </a:r>
          </a:p>
          <a:p>
            <a:r>
              <a:rPr lang="en-US" dirty="0" smtClean="0">
                <a:latin typeface="Consolas" pitchFamily="49" charset="0"/>
              </a:rPr>
              <a:t>while (a &lt;= 10) {</a:t>
            </a:r>
          </a:p>
          <a:p>
            <a:r>
              <a:rPr lang="en-US" dirty="0" smtClean="0">
                <a:latin typeface="Consolas" pitchFamily="49" charset="0"/>
              </a:rPr>
              <a:t>    sum += a;</a:t>
            </a:r>
          </a:p>
          <a:p>
            <a:r>
              <a:rPr lang="en-US" dirty="0" smtClean="0">
                <a:latin typeface="Consolas" pitchFamily="49" charset="0"/>
              </a:rPr>
              <a:t>    a++;</a:t>
            </a:r>
          </a:p>
          <a:p>
            <a:r>
              <a:rPr lang="en-US" dirty="0" smtClean="0">
                <a:latin typeface="Consolas" pitchFamily="49" charset="0"/>
              </a:rPr>
              <a:t>}</a:t>
            </a:r>
          </a:p>
          <a:p>
            <a:r>
              <a:rPr lang="en-US" dirty="0" err="1" smtClean="0">
                <a:latin typeface="Consolas" pitchFamily="49" charset="0"/>
              </a:rPr>
              <a:t>document.writeln</a:t>
            </a:r>
            <a:r>
              <a:rPr lang="en-US" dirty="0" smtClean="0">
                <a:latin typeface="Consolas" pitchFamily="49" charset="0"/>
              </a:rPr>
              <a:t>("sum of 1 to 10 = " + sum);</a:t>
            </a:r>
          </a:p>
          <a:p>
            <a:r>
              <a:rPr lang="en-US" dirty="0" smtClean="0">
                <a:latin typeface="Consolas" pitchFamily="49" charset="0"/>
              </a:rPr>
              <a:t/>
            </a:r>
            <a:br>
              <a:rPr lang="en-US" dirty="0" smtClean="0">
                <a:latin typeface="Consolas" pitchFamily="49" charset="0"/>
              </a:rPr>
            </a:br>
            <a:r>
              <a:rPr lang="en-US" dirty="0" err="1" smtClean="0">
                <a:latin typeface="Consolas" pitchFamily="49" charset="0"/>
              </a:rPr>
              <a:t>var</a:t>
            </a:r>
            <a:r>
              <a:rPr lang="en-US" dirty="0" smtClean="0">
                <a:latin typeface="Consolas" pitchFamily="49" charset="0"/>
              </a:rPr>
              <a:t> answer = 0;</a:t>
            </a:r>
            <a:br>
              <a:rPr lang="en-US" dirty="0" smtClean="0">
                <a:latin typeface="Consolas" pitchFamily="49" charset="0"/>
              </a:rPr>
            </a:br>
            <a:r>
              <a:rPr lang="en-US" dirty="0" smtClean="0">
                <a:latin typeface="Consolas" pitchFamily="49" charset="0"/>
              </a:rPr>
              <a:t>while (answer != 10) {</a:t>
            </a:r>
            <a:br>
              <a:rPr lang="en-US" dirty="0" smtClean="0">
                <a:latin typeface="Consolas" pitchFamily="49" charset="0"/>
              </a:rPr>
            </a:br>
            <a:r>
              <a:rPr lang="en-US" dirty="0" smtClean="0">
                <a:latin typeface="Consolas" pitchFamily="49" charset="0"/>
              </a:rPr>
              <a:t>   answer = prompt("What is 5 + 5?", "0");</a:t>
            </a:r>
            <a:br>
              <a:rPr lang="en-US" dirty="0" smtClean="0">
                <a:latin typeface="Consolas" pitchFamily="49" charset="0"/>
              </a:rPr>
            </a:br>
            <a:r>
              <a:rPr lang="en-US" dirty="0" smtClean="0">
                <a:latin typeface="Consolas" pitchFamily="49" charset="0"/>
              </a:rPr>
              <a:t>}</a:t>
            </a:r>
          </a:p>
        </p:txBody>
      </p:sp>
      <p:sp>
        <p:nvSpPr>
          <p:cNvPr id="9" name="TextBox 8"/>
          <p:cNvSpPr txBox="1"/>
          <p:nvPr/>
        </p:nvSpPr>
        <p:spPr>
          <a:xfrm>
            <a:off x="4139952" y="2276872"/>
            <a:ext cx="2522742" cy="830997"/>
          </a:xfrm>
          <a:prstGeom prst="rect">
            <a:avLst/>
          </a:prstGeom>
          <a:noFill/>
          <a:ln>
            <a:solidFill>
              <a:srgbClr val="FF0000"/>
            </a:solidFill>
          </a:ln>
        </p:spPr>
        <p:txBody>
          <a:bodyPr wrap="none" rtlCol="0">
            <a:spAutoFit/>
          </a:bodyPr>
          <a:lstStyle/>
          <a:p>
            <a:r>
              <a:rPr lang="en-US" dirty="0" smtClean="0">
                <a:latin typeface="Calibri" pitchFamily="34" charset="0"/>
                <a:cs typeface="Calibri" pitchFamily="34" charset="0"/>
              </a:rPr>
              <a:t>This iteration body</a:t>
            </a:r>
          </a:p>
          <a:p>
            <a:r>
              <a:rPr lang="en-US" dirty="0" smtClean="0">
                <a:latin typeface="Calibri" pitchFamily="34" charset="0"/>
                <a:cs typeface="Calibri" pitchFamily="34" charset="0"/>
              </a:rPr>
              <a:t>will cycle 11 times.</a:t>
            </a:r>
            <a:endParaRPr lang="en-CA" dirty="0">
              <a:latin typeface="Calibri" pitchFamily="34" charset="0"/>
              <a:cs typeface="Calibri" pitchFamily="34" charset="0"/>
            </a:endParaRPr>
          </a:p>
        </p:txBody>
      </p:sp>
      <p:cxnSp>
        <p:nvCxnSpPr>
          <p:cNvPr id="11" name="Straight Arrow Connector 10"/>
          <p:cNvCxnSpPr>
            <a:stCxn id="9" idx="1"/>
          </p:cNvCxnSpPr>
          <p:nvPr/>
        </p:nvCxnSpPr>
        <p:spPr>
          <a:xfrm flipH="1">
            <a:off x="3419872" y="2692371"/>
            <a:ext cx="720080" cy="88557"/>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Right Brace 11"/>
          <p:cNvSpPr/>
          <p:nvPr/>
        </p:nvSpPr>
        <p:spPr>
          <a:xfrm>
            <a:off x="3059832" y="2492896"/>
            <a:ext cx="144016" cy="648072"/>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a:xfrm>
            <a:off x="457200" y="1196752"/>
            <a:ext cx="8229600" cy="4929411"/>
          </a:xfrm>
        </p:spPr>
        <p:txBody>
          <a:bodyPr>
            <a:normAutofit fontScale="92500"/>
          </a:bodyPr>
          <a:lstStyle/>
          <a:p>
            <a:r>
              <a:rPr lang="en-US" dirty="0" smtClean="0"/>
              <a:t>some </a:t>
            </a:r>
            <a:r>
              <a:rPr lang="en-US" dirty="0" err="1" smtClean="0"/>
              <a:t>gotcha’s</a:t>
            </a:r>
            <a:r>
              <a:rPr lang="en-US" dirty="0" smtClean="0"/>
              <a:t> using while </a:t>
            </a:r>
          </a:p>
          <a:p>
            <a:pPr lvl="1"/>
            <a:r>
              <a:rPr lang="en-US" dirty="0" smtClean="0"/>
              <a:t>no semi-colon allowed between the condition and iteration body – this leads to a never-ending loop (aka infinite loop)</a:t>
            </a:r>
          </a:p>
          <a:p>
            <a:pPr lvl="1">
              <a:buNone/>
            </a:pPr>
            <a:r>
              <a:rPr lang="en-US" dirty="0" smtClean="0">
                <a:latin typeface="Consolas" pitchFamily="49" charset="0"/>
                <a:cs typeface="Consolas" pitchFamily="49" charset="0"/>
              </a:rPr>
              <a:t>	while ( a &lt; 10 ) ; {  </a:t>
            </a:r>
            <a:r>
              <a:rPr lang="en-US" sz="1700" dirty="0" smtClean="0">
                <a:latin typeface="Consolas" pitchFamily="49" charset="0"/>
                <a:cs typeface="Consolas" pitchFamily="49" charset="0"/>
              </a:rPr>
              <a:t>// oops, an infinite loop !</a:t>
            </a:r>
            <a:r>
              <a:rPr lang="en-US" dirty="0" smtClean="0">
                <a:latin typeface="Consolas" pitchFamily="49" charset="0"/>
                <a:cs typeface="Consolas" pitchFamily="49" charset="0"/>
              </a:rPr>
              <a:t/>
            </a:r>
            <a:br>
              <a:rPr lang="en-US" dirty="0" smtClean="0">
                <a:latin typeface="Consolas" pitchFamily="49" charset="0"/>
                <a:cs typeface="Consolas" pitchFamily="49" charset="0"/>
              </a:rPr>
            </a:br>
            <a:r>
              <a:rPr lang="en-US" dirty="0" smtClean="0">
                <a:latin typeface="Consolas" pitchFamily="49" charset="0"/>
                <a:cs typeface="Consolas" pitchFamily="49" charset="0"/>
              </a:rPr>
              <a:t>   a++;</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pPr lvl="1"/>
            <a:r>
              <a:rPr lang="en-US" dirty="0" smtClean="0"/>
              <a:t>condition must at some point become false</a:t>
            </a:r>
          </a:p>
          <a:p>
            <a:pPr lvl="1"/>
            <a:r>
              <a:rPr lang="en-US" dirty="0" smtClean="0"/>
              <a:t>braces may be omitted if iteration body is one statement</a:t>
            </a:r>
          </a:p>
          <a:p>
            <a:pPr lvl="1">
              <a:buNone/>
            </a:pPr>
            <a:r>
              <a:rPr lang="en-US" dirty="0" smtClean="0">
                <a:latin typeface="Consolas" pitchFamily="49" charset="0"/>
                <a:cs typeface="Consolas" pitchFamily="49" charset="0"/>
              </a:rPr>
              <a:t>   while ( a &lt; 10 )  a++; </a:t>
            </a:r>
          </a:p>
        </p:txBody>
      </p:sp>
      <p:sp>
        <p:nvSpPr>
          <p:cNvPr id="4" name="Slide Number Placeholder 3"/>
          <p:cNvSpPr>
            <a:spLocks noGrp="1"/>
          </p:cNvSpPr>
          <p:nvPr>
            <p:ph type="sldNum" sz="quarter" idx="12"/>
          </p:nvPr>
        </p:nvSpPr>
        <p:spPr/>
        <p:txBody>
          <a:bodyPr/>
          <a:lstStyle/>
          <a:p>
            <a:fld id="{06B5975B-265B-4329-BBA9-397B0FF963AC}"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trends</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9</a:t>
            </a:fld>
            <a:endParaRPr lang="en-US"/>
          </a:p>
        </p:txBody>
      </p:sp>
      <p:pic>
        <p:nvPicPr>
          <p:cNvPr id="1026" name="Picture 2"/>
          <p:cNvPicPr>
            <a:picLocks noChangeAspect="1" noChangeArrowheads="1"/>
          </p:cNvPicPr>
          <p:nvPr/>
        </p:nvPicPr>
        <p:blipFill>
          <a:blip r:embed="rId3" cstate="print"/>
          <a:srcRect/>
          <a:stretch>
            <a:fillRect/>
          </a:stretch>
        </p:blipFill>
        <p:spPr bwMode="auto">
          <a:xfrm>
            <a:off x="899592" y="1124744"/>
            <a:ext cx="6984776" cy="4842341"/>
          </a:xfrm>
          <a:prstGeom prst="rect">
            <a:avLst/>
          </a:prstGeom>
          <a:noFill/>
          <a:ln w="9525">
            <a:noFill/>
            <a:miter lim="800000"/>
            <a:headEnd/>
            <a:tailEnd/>
          </a:ln>
        </p:spPr>
      </p:pic>
      <p:sp>
        <p:nvSpPr>
          <p:cNvPr id="7" name="TextBox 6"/>
          <p:cNvSpPr txBox="1"/>
          <p:nvPr/>
        </p:nvSpPr>
        <p:spPr>
          <a:xfrm>
            <a:off x="2267744" y="6021288"/>
            <a:ext cx="4570354" cy="369332"/>
          </a:xfrm>
          <a:prstGeom prst="rect">
            <a:avLst/>
          </a:prstGeom>
          <a:noFill/>
        </p:spPr>
        <p:txBody>
          <a:bodyPr wrap="none" rtlCol="0">
            <a:spAutoFit/>
          </a:bodyPr>
          <a:lstStyle/>
          <a:p>
            <a:r>
              <a:rPr lang="en-US" sz="1800" dirty="0" smtClean="0">
                <a:latin typeface="+mn-lt"/>
                <a:hlinkClick r:id="rId4"/>
              </a:rPr>
              <a:t>http://trends.builtwith.com/docinfo/Javascript</a:t>
            </a:r>
            <a:endParaRPr lang="en-CA" sz="1800" dirty="0">
              <a:latin typeface="+mn-lt"/>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a:xfrm>
            <a:off x="467544" y="1196752"/>
            <a:ext cx="8229600" cy="5001419"/>
          </a:xfrm>
        </p:spPr>
        <p:txBody>
          <a:bodyPr>
            <a:normAutofit fontScale="92500"/>
          </a:bodyPr>
          <a:lstStyle/>
          <a:p>
            <a:r>
              <a:rPr lang="en-US" dirty="0" smtClean="0"/>
              <a:t>some </a:t>
            </a:r>
            <a:r>
              <a:rPr lang="en-US" dirty="0" err="1" smtClean="0"/>
              <a:t>gotcha’s</a:t>
            </a:r>
            <a:r>
              <a:rPr lang="en-US" dirty="0" smtClean="0"/>
              <a:t> using while </a:t>
            </a:r>
          </a:p>
          <a:p>
            <a:pPr lvl="1"/>
            <a:r>
              <a:rPr lang="en-US" dirty="0" smtClean="0"/>
              <a:t>sometimes while condition is always true but within the iteration body there is a break to end the loop</a:t>
            </a:r>
          </a:p>
          <a:p>
            <a:pPr lvl="1">
              <a:buNone/>
            </a:pPr>
            <a:r>
              <a:rPr lang="en-US" dirty="0" smtClean="0"/>
              <a:t>	while (true)  {</a:t>
            </a:r>
            <a:br>
              <a:rPr lang="en-US" dirty="0" smtClean="0"/>
            </a:br>
            <a:r>
              <a:rPr lang="en-US" dirty="0" smtClean="0"/>
              <a:t>    … if ( some condition )  break;</a:t>
            </a:r>
            <a:br>
              <a:rPr lang="en-US" dirty="0" smtClean="0"/>
            </a:br>
            <a:r>
              <a:rPr lang="en-US" dirty="0" smtClean="0"/>
              <a:t>}</a:t>
            </a:r>
          </a:p>
          <a:p>
            <a:pPr lvl="1"/>
            <a:r>
              <a:rPr lang="en-US" dirty="0" smtClean="0"/>
              <a:t>condition expression can be an assignment statement by mistake -- watch the equals sign!</a:t>
            </a:r>
          </a:p>
          <a:p>
            <a:pPr lvl="1">
              <a:buNone/>
            </a:pPr>
            <a:r>
              <a:rPr lang="en-US" sz="2600" dirty="0" smtClean="0">
                <a:latin typeface="Consolas" pitchFamily="49" charset="0"/>
                <a:cs typeface="Consolas" pitchFamily="49" charset="0"/>
              </a:rPr>
              <a:t>while ( a </a:t>
            </a:r>
            <a:r>
              <a:rPr lang="en-US" sz="2600" dirty="0" smtClean="0">
                <a:solidFill>
                  <a:srgbClr val="FF0000"/>
                </a:solidFill>
                <a:latin typeface="Consolas" pitchFamily="49" charset="0"/>
                <a:cs typeface="Consolas" pitchFamily="49" charset="0"/>
              </a:rPr>
              <a:t>=</a:t>
            </a:r>
            <a:r>
              <a:rPr lang="en-US" sz="2600" dirty="0" smtClean="0">
                <a:latin typeface="Consolas" pitchFamily="49" charset="0"/>
                <a:cs typeface="Consolas" pitchFamily="49" charset="0"/>
              </a:rPr>
              <a:t> 0 ) </a:t>
            </a:r>
            <a:r>
              <a:rPr lang="en-US" dirty="0" err="1" smtClean="0"/>
              <a:t>vs</a:t>
            </a:r>
            <a:r>
              <a:rPr lang="en-US" dirty="0" smtClean="0"/>
              <a:t>   </a:t>
            </a:r>
            <a:r>
              <a:rPr lang="en-US" sz="2600" dirty="0" smtClean="0">
                <a:latin typeface="Consolas" pitchFamily="49" charset="0"/>
                <a:cs typeface="Consolas" pitchFamily="49" charset="0"/>
              </a:rPr>
              <a:t>while ( a </a:t>
            </a:r>
            <a:r>
              <a:rPr lang="en-US" sz="2600" dirty="0" smtClean="0">
                <a:solidFill>
                  <a:srgbClr val="00B050"/>
                </a:solidFill>
                <a:latin typeface="Consolas" pitchFamily="49" charset="0"/>
                <a:cs typeface="Consolas" pitchFamily="49" charset="0"/>
              </a:rPr>
              <a:t>==</a:t>
            </a:r>
            <a:r>
              <a:rPr lang="en-US" sz="2600" dirty="0" smtClean="0">
                <a:latin typeface="Consolas" pitchFamily="49" charset="0"/>
                <a:cs typeface="Consolas" pitchFamily="49" charset="0"/>
              </a:rPr>
              <a:t> 0 )</a:t>
            </a:r>
            <a:r>
              <a:rPr lang="en-US" dirty="0" smtClean="0">
                <a:latin typeface="Consolas" pitchFamily="49" charset="0"/>
                <a:cs typeface="Consolas" pitchFamily="49" charset="0"/>
              </a:rPr>
              <a:t>  </a:t>
            </a:r>
            <a:r>
              <a:rPr lang="en-US" sz="1900" dirty="0" smtClean="0"/>
              <a:t>// first is false</a:t>
            </a:r>
            <a:endParaRPr lang="en-US" dirty="0" smtClean="0"/>
          </a:p>
          <a:p>
            <a:pPr lvl="1">
              <a:buNone/>
            </a:pPr>
            <a:r>
              <a:rPr lang="en-US" sz="2600" dirty="0" smtClean="0">
                <a:latin typeface="Consolas" pitchFamily="49" charset="0"/>
                <a:cs typeface="Consolas" pitchFamily="49" charset="0"/>
              </a:rPr>
              <a:t>while ( a </a:t>
            </a:r>
            <a:r>
              <a:rPr lang="en-US" sz="2600" dirty="0" smtClean="0">
                <a:solidFill>
                  <a:srgbClr val="FF0000"/>
                </a:solidFill>
                <a:latin typeface="Consolas" pitchFamily="49" charset="0"/>
                <a:cs typeface="Consolas" pitchFamily="49" charset="0"/>
              </a:rPr>
              <a:t>=</a:t>
            </a:r>
            <a:r>
              <a:rPr lang="en-US" sz="2600" dirty="0" smtClean="0">
                <a:latin typeface="Consolas" pitchFamily="49" charset="0"/>
                <a:cs typeface="Consolas" pitchFamily="49" charset="0"/>
              </a:rPr>
              <a:t> 1 ) </a:t>
            </a:r>
            <a:r>
              <a:rPr lang="en-US" dirty="0" err="1" smtClean="0"/>
              <a:t>vs</a:t>
            </a:r>
            <a:r>
              <a:rPr lang="en-US" dirty="0" smtClean="0"/>
              <a:t>   </a:t>
            </a:r>
            <a:r>
              <a:rPr lang="en-US" sz="2600" dirty="0" smtClean="0">
                <a:latin typeface="Consolas" pitchFamily="49" charset="0"/>
                <a:cs typeface="Consolas" pitchFamily="49" charset="0"/>
              </a:rPr>
              <a:t>while ( a </a:t>
            </a:r>
            <a:r>
              <a:rPr lang="en-US" sz="2600" dirty="0" smtClean="0">
                <a:solidFill>
                  <a:srgbClr val="00B050"/>
                </a:solidFill>
                <a:latin typeface="Consolas" pitchFamily="49" charset="0"/>
                <a:cs typeface="Consolas" pitchFamily="49" charset="0"/>
              </a:rPr>
              <a:t>==</a:t>
            </a:r>
            <a:r>
              <a:rPr lang="en-US" sz="2600" dirty="0" smtClean="0">
                <a:latin typeface="Consolas" pitchFamily="49" charset="0"/>
                <a:cs typeface="Consolas" pitchFamily="49" charset="0"/>
              </a:rPr>
              <a:t> 1 )</a:t>
            </a:r>
            <a:r>
              <a:rPr lang="en-US" dirty="0" smtClean="0"/>
              <a:t>    </a:t>
            </a:r>
            <a:r>
              <a:rPr lang="en-US" sz="1900" dirty="0" smtClean="0"/>
              <a:t>//  first is true</a:t>
            </a:r>
            <a:endParaRPr lang="en-US" dirty="0" smtClean="0"/>
          </a:p>
          <a:p>
            <a:pPr lvl="1">
              <a:buNone/>
            </a:pPr>
            <a:r>
              <a:rPr lang="en-US" dirty="0" smtClean="0"/>
              <a:t>	</a:t>
            </a:r>
          </a:p>
          <a:p>
            <a:pPr lvl="1">
              <a:buNone/>
            </a:pPr>
            <a:endParaRPr lang="en-US"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r>
              <a:rPr lang="en-US" dirty="0" smtClean="0"/>
              <a:t>Some </a:t>
            </a:r>
            <a:r>
              <a:rPr lang="en-US" dirty="0" err="1" smtClean="0"/>
              <a:t>gotcha’s</a:t>
            </a:r>
            <a:r>
              <a:rPr lang="en-US" dirty="0" smtClean="0"/>
              <a:t> using while</a:t>
            </a:r>
          </a:p>
          <a:p>
            <a:pPr lvl="1"/>
            <a:r>
              <a:rPr lang="en-US" dirty="0" smtClean="0"/>
              <a:t>forgetting to increment the counter if it is used in the condition</a:t>
            </a:r>
          </a:p>
          <a:p>
            <a:pPr lvl="1">
              <a:buNone/>
            </a:pPr>
            <a:r>
              <a:rPr lang="en-US" sz="2400" dirty="0" smtClean="0">
                <a:latin typeface="Consolas" pitchFamily="49" charset="0"/>
                <a:cs typeface="Consolas" pitchFamily="49" charset="0"/>
              </a:rPr>
              <a:t>	</a:t>
            </a: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n = 0;</a:t>
            </a:r>
            <a:br>
              <a:rPr lang="en-US" sz="2400" dirty="0" smtClean="0">
                <a:latin typeface="Consolas" pitchFamily="49" charset="0"/>
                <a:cs typeface="Consolas" pitchFamily="49" charset="0"/>
              </a:rPr>
            </a:br>
            <a:r>
              <a:rPr lang="en-US" sz="2400" dirty="0" err="1" smtClean="0">
                <a:latin typeface="Consolas" pitchFamily="49" charset="0"/>
                <a:cs typeface="Consolas" pitchFamily="49" charset="0"/>
              </a:rPr>
              <a:t>var</a:t>
            </a:r>
            <a:r>
              <a:rPr lang="en-US" sz="2400" dirty="0" smtClean="0">
                <a:latin typeface="Consolas" pitchFamily="49" charset="0"/>
                <a:cs typeface="Consolas" pitchFamily="49" charset="0"/>
              </a:rPr>
              <a:t> sum = 0;</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while ( n &lt; 10 ) {</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    sum += n;    // oops, n is always zero</a:t>
            </a:r>
            <a:br>
              <a:rPr lang="en-US" sz="2400" dirty="0" smtClean="0">
                <a:latin typeface="Consolas" pitchFamily="49" charset="0"/>
                <a:cs typeface="Consolas" pitchFamily="49" charset="0"/>
              </a:rPr>
            </a:br>
            <a:r>
              <a:rPr lang="en-US" sz="2400" dirty="0" smtClean="0">
                <a:latin typeface="Consolas" pitchFamily="49" charset="0"/>
                <a:cs typeface="Consolas" pitchFamily="49" charset="0"/>
              </a:rPr>
              <a:t>}</a:t>
            </a:r>
            <a:endParaRPr lang="en-CA" sz="2400"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another form of iteration: for </a:t>
            </a:r>
          </a:p>
          <a:p>
            <a:r>
              <a:rPr lang="en-US" dirty="0" smtClean="0"/>
              <a:t>useful when number of iterations is known</a:t>
            </a:r>
          </a:p>
          <a:p>
            <a:r>
              <a:rPr lang="en-US" dirty="0" smtClean="0"/>
              <a:t>conceptually:</a:t>
            </a:r>
          </a:p>
          <a:p>
            <a:pPr>
              <a:buNone/>
            </a:pPr>
            <a:r>
              <a:rPr lang="en-US" dirty="0" smtClean="0"/>
              <a:t>		for ( each step in loop counter)</a:t>
            </a:r>
          </a:p>
          <a:p>
            <a:pPr>
              <a:buNone/>
            </a:pPr>
            <a:r>
              <a:rPr lang="en-US" dirty="0" smtClean="0"/>
              <a:t>			execute statement(s)</a:t>
            </a:r>
          </a:p>
          <a:p>
            <a:r>
              <a:rPr lang="en-US" dirty="0" smtClean="0"/>
              <a:t>in practice:</a:t>
            </a:r>
          </a:p>
          <a:p>
            <a:pPr>
              <a:buNone/>
            </a:pPr>
            <a:r>
              <a:rPr lang="en-US" dirty="0" smtClean="0"/>
              <a:t>		for ( optional initial statement(s); </a:t>
            </a:r>
            <a:br>
              <a:rPr lang="en-US" dirty="0" smtClean="0"/>
            </a:br>
            <a:r>
              <a:rPr lang="en-US" dirty="0" smtClean="0"/>
              <a:t>               condition; </a:t>
            </a:r>
            <a:br>
              <a:rPr lang="en-US" dirty="0" smtClean="0"/>
            </a:br>
            <a:r>
              <a:rPr lang="en-US" dirty="0" smtClean="0"/>
              <a:t>               optional end body statement(s) )</a:t>
            </a:r>
          </a:p>
          <a:p>
            <a:pPr>
              <a:buNone/>
            </a:pPr>
            <a:r>
              <a:rPr lang="en-US" dirty="0" smtClean="0"/>
              <a:t>			execute statement(s)</a:t>
            </a:r>
          </a:p>
          <a:p>
            <a:pPr>
              <a:buNone/>
            </a:pPr>
            <a:endParaRPr lang="en-US" dirty="0" smtClean="0"/>
          </a:p>
          <a:p>
            <a:endParaRPr lang="en-US" dirty="0" smtClean="0"/>
          </a:p>
        </p:txBody>
      </p:sp>
      <p:sp>
        <p:nvSpPr>
          <p:cNvPr id="4" name="Slide Number Placeholder 3"/>
          <p:cNvSpPr>
            <a:spLocks noGrp="1"/>
          </p:cNvSpPr>
          <p:nvPr>
            <p:ph type="sldNum" sz="quarter" idx="12"/>
          </p:nvPr>
        </p:nvSpPr>
        <p:spPr/>
        <p:txBody>
          <a:bodyPr/>
          <a:lstStyle/>
          <a:p>
            <a:fld id="{06B5975B-265B-4329-BBA9-397B0FF963AC}"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endParaRPr lang="en-CA"/>
          </a:p>
        </p:txBody>
      </p:sp>
      <p:sp>
        <p:nvSpPr>
          <p:cNvPr id="4" name="Slide Number Placeholder 3"/>
          <p:cNvSpPr>
            <a:spLocks noGrp="1"/>
          </p:cNvSpPr>
          <p:nvPr>
            <p:ph type="sldNum" sz="quarter" idx="12"/>
          </p:nvPr>
        </p:nvSpPr>
        <p:spPr/>
        <p:txBody>
          <a:bodyPr/>
          <a:lstStyle/>
          <a:p>
            <a:fld id="{06B5975B-265B-4329-BBA9-397B0FF963AC}" type="slidenum">
              <a:rPr lang="en-US" smtClean="0"/>
              <a:pPr/>
              <a:t>93</a:t>
            </a:fld>
            <a:endParaRPr lang="en-US"/>
          </a:p>
        </p:txBody>
      </p:sp>
      <p:sp>
        <p:nvSpPr>
          <p:cNvPr id="6" name="Rectangle 4"/>
          <p:cNvSpPr>
            <a:spLocks noChangeArrowheads="1"/>
          </p:cNvSpPr>
          <p:nvPr/>
        </p:nvSpPr>
        <p:spPr bwMode="auto">
          <a:xfrm>
            <a:off x="463550" y="1124743"/>
            <a:ext cx="7996882" cy="5256585"/>
          </a:xfrm>
          <a:prstGeom prst="rect">
            <a:avLst/>
          </a:prstGeom>
          <a:solidFill>
            <a:schemeClr val="accent1"/>
          </a:solidFill>
          <a:ln w="12700">
            <a:solidFill>
              <a:schemeClr val="tx1"/>
            </a:solidFill>
            <a:miter lim="800000"/>
            <a:headEnd/>
            <a:tailEnd/>
          </a:ln>
          <a:effectLst/>
        </p:spPr>
        <p:txBody>
          <a:bodyPr wrap="none" anchor="ctr"/>
          <a:lstStyle/>
          <a:p>
            <a:endParaRPr lang="en-CA"/>
          </a:p>
        </p:txBody>
      </p:sp>
      <p:sp>
        <p:nvSpPr>
          <p:cNvPr id="7" name="Rectangle 5"/>
          <p:cNvSpPr>
            <a:spLocks noChangeArrowheads="1"/>
          </p:cNvSpPr>
          <p:nvPr/>
        </p:nvSpPr>
        <p:spPr bwMode="auto">
          <a:xfrm>
            <a:off x="467545" y="1268760"/>
            <a:ext cx="8676456" cy="4894290"/>
          </a:xfrm>
          <a:prstGeom prst="rect">
            <a:avLst/>
          </a:prstGeom>
          <a:noFill/>
          <a:ln w="9525">
            <a:noFill/>
            <a:miter lim="800000"/>
            <a:headEnd/>
            <a:tailEnd/>
          </a:ln>
          <a:effectLst/>
        </p:spPr>
        <p:txBody>
          <a:bodyPr wrap="square" lIns="92075" tIns="46038" rIns="92075" bIns="46038">
            <a:spAutoFit/>
          </a:bodyPr>
          <a:lstStyle/>
          <a:p>
            <a:r>
              <a:rPr lang="en-US" dirty="0" err="1" smtClean="0">
                <a:latin typeface="Consolas" pitchFamily="49" charset="0"/>
              </a:rPr>
              <a:t>var</a:t>
            </a:r>
            <a:r>
              <a:rPr lang="en-US" dirty="0" smtClean="0">
                <a:latin typeface="Consolas" pitchFamily="49" charset="0"/>
              </a:rPr>
              <a:t> sum = 0;</a:t>
            </a:r>
          </a:p>
          <a:p>
            <a:r>
              <a:rPr lang="en-US" dirty="0" smtClean="0">
                <a:latin typeface="Consolas" pitchFamily="49" charset="0"/>
              </a:rPr>
              <a:t>for (</a:t>
            </a:r>
            <a:r>
              <a:rPr lang="en-US" dirty="0" err="1" smtClean="0">
                <a:latin typeface="Consolas" pitchFamily="49" charset="0"/>
              </a:rPr>
              <a:t>var</a:t>
            </a:r>
            <a:r>
              <a:rPr lang="en-US" dirty="0" smtClean="0">
                <a:latin typeface="Consolas" pitchFamily="49" charset="0"/>
              </a:rPr>
              <a:t> n = 0; n &lt;= 10; n++)  {</a:t>
            </a:r>
          </a:p>
          <a:p>
            <a:r>
              <a:rPr lang="en-US" dirty="0" smtClean="0">
                <a:latin typeface="Consolas" pitchFamily="49" charset="0"/>
              </a:rPr>
              <a:t>    sum += n;</a:t>
            </a:r>
          </a:p>
          <a:p>
            <a:r>
              <a:rPr lang="en-US" dirty="0" smtClean="0">
                <a:latin typeface="Consolas" pitchFamily="49" charset="0"/>
              </a:rPr>
              <a:t>}</a:t>
            </a:r>
          </a:p>
          <a:p>
            <a:r>
              <a:rPr lang="en-US" dirty="0" err="1" smtClean="0">
                <a:latin typeface="Consolas" pitchFamily="49" charset="0"/>
              </a:rPr>
              <a:t>document.writeln</a:t>
            </a:r>
            <a:r>
              <a:rPr lang="en-US" dirty="0" smtClean="0">
                <a:latin typeface="Consolas" pitchFamily="49" charset="0"/>
              </a:rPr>
              <a:t>("sum of 1 to 10 = " + sum);</a:t>
            </a:r>
          </a:p>
          <a:p>
            <a:r>
              <a:rPr lang="en-US" dirty="0" smtClean="0">
                <a:latin typeface="Consolas" pitchFamily="49" charset="0"/>
              </a:rPr>
              <a:t/>
            </a:r>
            <a:br>
              <a:rPr lang="en-US" dirty="0" smtClean="0">
                <a:latin typeface="Consolas" pitchFamily="49" charset="0"/>
              </a:rPr>
            </a:br>
            <a:endParaRPr lang="en-US" dirty="0" smtClean="0">
              <a:latin typeface="Consolas" pitchFamily="49" charset="0"/>
            </a:endParaRPr>
          </a:p>
          <a:p>
            <a:r>
              <a:rPr lang="en-US" dirty="0" err="1" smtClean="0">
                <a:latin typeface="Consolas" pitchFamily="49" charset="0"/>
              </a:rPr>
              <a:t>var</a:t>
            </a:r>
            <a:r>
              <a:rPr lang="en-US" dirty="0" smtClean="0">
                <a:latin typeface="Consolas" pitchFamily="49" charset="0"/>
              </a:rPr>
              <a:t> pets = new Array( "cat", "dog", "fish" );</a:t>
            </a:r>
          </a:p>
          <a:p>
            <a:r>
              <a:rPr lang="en-US" dirty="0" smtClean="0">
                <a:latin typeface="Consolas" pitchFamily="49" charset="0"/>
              </a:rPr>
              <a:t>for (</a:t>
            </a:r>
            <a:r>
              <a:rPr lang="en-US" dirty="0" err="1" smtClean="0">
                <a:latin typeface="Consolas" pitchFamily="49" charset="0"/>
              </a:rPr>
              <a:t>var</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=0, </a:t>
            </a:r>
            <a:r>
              <a:rPr lang="en-US" dirty="0" err="1" smtClean="0">
                <a:latin typeface="Consolas" pitchFamily="49" charset="0"/>
              </a:rPr>
              <a:t>len</a:t>
            </a:r>
            <a:r>
              <a:rPr lang="en-US" dirty="0" smtClean="0">
                <a:latin typeface="Consolas" pitchFamily="49" charset="0"/>
              </a:rPr>
              <a:t>=</a:t>
            </a:r>
            <a:r>
              <a:rPr lang="en-US" dirty="0" err="1" smtClean="0">
                <a:latin typeface="Consolas" pitchFamily="49" charset="0"/>
              </a:rPr>
              <a:t>pets.length</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&lt; </a:t>
            </a:r>
            <a:r>
              <a:rPr lang="en-US" dirty="0" err="1" smtClean="0">
                <a:latin typeface="Consolas" pitchFamily="49" charset="0"/>
              </a:rPr>
              <a:t>len</a:t>
            </a:r>
            <a:r>
              <a:rPr lang="en-US" dirty="0" smtClean="0">
                <a:latin typeface="Consolas" pitchFamily="49" charset="0"/>
              </a:rPr>
              <a:t>; </a:t>
            </a:r>
            <a:r>
              <a:rPr lang="en-US" dirty="0" err="1" smtClean="0">
                <a:latin typeface="Consolas" pitchFamily="49" charset="0"/>
              </a:rPr>
              <a:t>i</a:t>
            </a:r>
            <a:r>
              <a:rPr lang="en-US" dirty="0" smtClean="0">
                <a:latin typeface="Consolas" pitchFamily="49" charset="0"/>
              </a:rPr>
              <a:t>++) {</a:t>
            </a:r>
            <a:br>
              <a:rPr lang="en-US" dirty="0" smtClean="0">
                <a:latin typeface="Consolas" pitchFamily="49" charset="0"/>
              </a:rPr>
            </a:br>
            <a:r>
              <a:rPr lang="en-US" dirty="0" smtClean="0">
                <a:latin typeface="Consolas" pitchFamily="49" charset="0"/>
              </a:rPr>
              <a:t>    </a:t>
            </a:r>
            <a:r>
              <a:rPr lang="en-US" dirty="0" err="1" smtClean="0">
                <a:latin typeface="Consolas" pitchFamily="49" charset="0"/>
              </a:rPr>
              <a:t>document.write</a:t>
            </a:r>
            <a:r>
              <a:rPr lang="en-US" dirty="0" smtClean="0">
                <a:latin typeface="Consolas" pitchFamily="49" charset="0"/>
              </a:rPr>
              <a:t>("I have a " </a:t>
            </a:r>
          </a:p>
          <a:p>
            <a:r>
              <a:rPr lang="en-US" dirty="0" smtClean="0">
                <a:latin typeface="Consolas" pitchFamily="49" charset="0"/>
              </a:rPr>
              <a:t>                  + pets[</a:t>
            </a:r>
            <a:r>
              <a:rPr lang="en-US" dirty="0" err="1" smtClean="0">
                <a:latin typeface="Consolas" pitchFamily="49" charset="0"/>
              </a:rPr>
              <a:t>i</a:t>
            </a:r>
            <a:r>
              <a:rPr lang="en-US" dirty="0" smtClean="0">
                <a:latin typeface="Consolas" pitchFamily="49" charset="0"/>
              </a:rPr>
              <a:t>] </a:t>
            </a:r>
          </a:p>
          <a:p>
            <a:r>
              <a:rPr lang="en-US" dirty="0" smtClean="0">
                <a:latin typeface="Consolas" pitchFamily="49" charset="0"/>
              </a:rPr>
              <a:t>                  + ". &lt;</a:t>
            </a:r>
            <a:r>
              <a:rPr lang="en-US" dirty="0" err="1" smtClean="0">
                <a:latin typeface="Consolas" pitchFamily="49" charset="0"/>
              </a:rPr>
              <a:t>br</a:t>
            </a:r>
            <a:r>
              <a:rPr lang="en-US" dirty="0" smtClean="0">
                <a:latin typeface="Consolas" pitchFamily="49" charset="0"/>
              </a:rPr>
              <a:t> /&gt;");</a:t>
            </a:r>
          </a:p>
          <a:p>
            <a:r>
              <a:rPr lang="en-US" dirty="0" smtClean="0">
                <a:latin typeface="Consolas" pitchFamily="49" charset="0"/>
              </a:rPr>
              <a:t>}</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if only one statement in body, braces may be omitted</a:t>
            </a:r>
            <a:br>
              <a:rPr lang="en-US" dirty="0" smtClean="0"/>
            </a:br>
            <a:r>
              <a:rPr lang="en-US" dirty="0" smtClean="0"/>
              <a:t/>
            </a:r>
            <a:br>
              <a:rPr lang="en-US" dirty="0" smtClean="0"/>
            </a:br>
            <a:r>
              <a:rPr lang="en-US" sz="3000" dirty="0" smtClean="0">
                <a:latin typeface="Consolas" pitchFamily="49" charset="0"/>
                <a:cs typeface="Consolas" pitchFamily="49" charset="0"/>
              </a:rPr>
              <a:t>for (</a:t>
            </a:r>
            <a:r>
              <a:rPr lang="en-US" sz="3000" dirty="0" err="1" smtClean="0">
                <a:latin typeface="Consolas" pitchFamily="49" charset="0"/>
                <a:cs typeface="Consolas" pitchFamily="49" charset="0"/>
              </a:rPr>
              <a:t>var</a:t>
            </a:r>
            <a:r>
              <a:rPr lang="en-US" sz="3000" dirty="0" smtClean="0">
                <a:latin typeface="Consolas" pitchFamily="49" charset="0"/>
                <a:cs typeface="Consolas" pitchFamily="49" charset="0"/>
              </a:rPr>
              <a:t> n = 0; n &lt; 10; n++)  sum += n;</a:t>
            </a:r>
            <a:endParaRPr lang="en-US" dirty="0" smtClean="0">
              <a:latin typeface="Consolas" pitchFamily="49" charset="0"/>
              <a:cs typeface="Consolas" pitchFamily="49" charset="0"/>
            </a:endParaRPr>
          </a:p>
          <a:p>
            <a:r>
              <a:rPr lang="en-US" dirty="0" smtClean="0"/>
              <a:t>the initial statement and end statement (usually an increment) are optional</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n = 0;</a:t>
            </a:r>
            <a:br>
              <a:rPr lang="en-US" dirty="0" smtClean="0">
                <a:latin typeface="Consolas" pitchFamily="49" charset="0"/>
                <a:cs typeface="Consolas" pitchFamily="49" charset="0"/>
              </a:rPr>
            </a:br>
            <a:r>
              <a:rPr lang="en-US" dirty="0" smtClean="0">
                <a:latin typeface="Consolas" pitchFamily="49" charset="0"/>
                <a:cs typeface="Consolas" pitchFamily="49" charset="0"/>
              </a:rPr>
              <a:t>for (  ;  n &lt; 10 ; )  {</a:t>
            </a:r>
            <a:br>
              <a:rPr lang="en-US" dirty="0" smtClean="0">
                <a:latin typeface="Consolas" pitchFamily="49" charset="0"/>
                <a:cs typeface="Consolas" pitchFamily="49" charset="0"/>
              </a:rPr>
            </a:br>
            <a:r>
              <a:rPr lang="en-US" dirty="0" smtClean="0">
                <a:latin typeface="Consolas" pitchFamily="49" charset="0"/>
                <a:cs typeface="Consolas" pitchFamily="49" charset="0"/>
              </a:rPr>
              <a:t>    … n++;</a:t>
            </a:r>
          </a:p>
          <a:p>
            <a:pPr>
              <a:buNone/>
            </a:pPr>
            <a:r>
              <a:rPr lang="en-US" dirty="0" smtClean="0">
                <a:latin typeface="Consolas" pitchFamily="49" charset="0"/>
                <a:cs typeface="Consolas" pitchFamily="49" charset="0"/>
              </a:rPr>
              <a:t>    }</a:t>
            </a:r>
          </a:p>
          <a:p>
            <a:pPr>
              <a:buFontTx/>
              <a:buChar char="-"/>
            </a:pPr>
            <a:r>
              <a:rPr lang="en-US" dirty="0" smtClean="0"/>
              <a:t>same as a while loop</a:t>
            </a:r>
          </a:p>
        </p:txBody>
      </p:sp>
      <p:sp>
        <p:nvSpPr>
          <p:cNvPr id="4" name="Slide Number Placeholder 3"/>
          <p:cNvSpPr>
            <a:spLocks noGrp="1"/>
          </p:cNvSpPr>
          <p:nvPr>
            <p:ph type="sldNum" sz="quarter" idx="12"/>
          </p:nvPr>
        </p:nvSpPr>
        <p:spPr/>
        <p:txBody>
          <a:bodyPr/>
          <a:lstStyle/>
          <a:p>
            <a:fld id="{06B5975B-265B-4329-BBA9-397B0FF963AC}"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a:bodyPr>
          <a:lstStyle/>
          <a:p>
            <a:r>
              <a:rPr lang="en-US" dirty="0" smtClean="0"/>
              <a:t>if the condition is false initially, the iteration body will not be executed at all and execution will proceed with the next statement after the end of the iteration body</a:t>
            </a:r>
          </a:p>
          <a:p>
            <a:pPr lvl="1">
              <a:buNone/>
            </a:pPr>
            <a:r>
              <a:rPr lang="en-US" sz="1800" dirty="0" err="1" smtClean="0">
                <a:latin typeface="Consolas" pitchFamily="49" charset="0"/>
                <a:cs typeface="Consolas" pitchFamily="49" charset="0"/>
              </a:rPr>
              <a:t>var</a:t>
            </a:r>
            <a:r>
              <a:rPr lang="en-US" sz="1800" dirty="0" smtClean="0">
                <a:latin typeface="Consolas" pitchFamily="49" charset="0"/>
                <a:cs typeface="Consolas" pitchFamily="49" charset="0"/>
              </a:rPr>
              <a:t> sum = 0;</a:t>
            </a:r>
          </a:p>
          <a:p>
            <a:pPr lvl="1">
              <a:buNone/>
            </a:pPr>
            <a:r>
              <a:rPr lang="en-US" sz="1800" dirty="0" smtClean="0">
                <a:latin typeface="Consolas" pitchFamily="49" charset="0"/>
                <a:cs typeface="Consolas" pitchFamily="49" charset="0"/>
              </a:rPr>
              <a:t>for (</a:t>
            </a:r>
            <a:r>
              <a:rPr lang="en-US" sz="1800" dirty="0" err="1" smtClean="0">
                <a:latin typeface="Consolas" pitchFamily="49" charset="0"/>
                <a:cs typeface="Consolas" pitchFamily="49" charset="0"/>
              </a:rPr>
              <a:t>var</a:t>
            </a:r>
            <a:r>
              <a:rPr lang="en-US" sz="1800" dirty="0" smtClean="0">
                <a:latin typeface="Consolas" pitchFamily="49" charset="0"/>
                <a:cs typeface="Consolas" pitchFamily="49" charset="0"/>
              </a:rPr>
              <a:t> n = 0; n &gt; 1; n-- ) {   // oops, 0 should be 10</a:t>
            </a:r>
            <a:br>
              <a:rPr lang="en-US" sz="1800" dirty="0" smtClean="0">
                <a:latin typeface="Consolas" pitchFamily="49" charset="0"/>
                <a:cs typeface="Consolas" pitchFamily="49" charset="0"/>
              </a:rPr>
            </a:br>
            <a:r>
              <a:rPr lang="en-US" sz="1800" dirty="0" smtClean="0">
                <a:latin typeface="Consolas" pitchFamily="49" charset="0"/>
                <a:cs typeface="Consolas" pitchFamily="49" charset="0"/>
              </a:rPr>
              <a:t>sum += n;        // never executed</a:t>
            </a:r>
          </a:p>
          <a:p>
            <a:pPr lvl="1">
              <a:buNone/>
            </a:pPr>
            <a:r>
              <a:rPr lang="en-US" sz="1800" dirty="0" smtClean="0">
                <a:latin typeface="Consolas" pitchFamily="49" charset="0"/>
                <a:cs typeface="Consolas" pitchFamily="49" charset="0"/>
              </a:rPr>
              <a:t>}</a:t>
            </a:r>
          </a:p>
          <a:p>
            <a:pPr lvl="1">
              <a:buNone/>
            </a:pPr>
            <a:r>
              <a:rPr lang="en-US" sz="1800" dirty="0" err="1" smtClean="0">
                <a:latin typeface="Consolas" pitchFamily="49" charset="0"/>
                <a:cs typeface="Consolas" pitchFamily="49" charset="0"/>
              </a:rPr>
              <a:t>document.write</a:t>
            </a:r>
            <a:r>
              <a:rPr lang="en-US" sz="1800" dirty="0" smtClean="0">
                <a:latin typeface="Consolas" pitchFamily="49" charset="0"/>
                <a:cs typeface="Consolas" pitchFamily="49" charset="0"/>
              </a:rPr>
              <a:t>( "sum is " + sum );  // sum is 0</a:t>
            </a:r>
            <a:r>
              <a:rPr lang="en-US" dirty="0" smtClean="0"/>
              <a:t/>
            </a:r>
            <a:br>
              <a:rPr lang="en-US" dirty="0" smtClean="0"/>
            </a:b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fontScale="92500" lnSpcReduction="20000"/>
          </a:bodyPr>
          <a:lstStyle/>
          <a:p>
            <a:r>
              <a:rPr lang="en-US" dirty="0" smtClean="0"/>
              <a:t>the  do while iteration is similar to while but the condition is after the iteration body </a:t>
            </a:r>
          </a:p>
          <a:p>
            <a:r>
              <a:rPr lang="en-US" dirty="0" smtClean="0"/>
              <a:t>guarantees the iteration body is executed at least once</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n = 0;</a:t>
            </a:r>
          </a:p>
          <a:p>
            <a:pPr>
              <a:buNone/>
            </a:pPr>
            <a:r>
              <a:rPr lang="en-US" dirty="0" smtClean="0">
                <a:latin typeface="Consolas" pitchFamily="49" charset="0"/>
                <a:cs typeface="Consolas" pitchFamily="49" charset="0"/>
              </a:rPr>
              <a:t> do  {</a:t>
            </a:r>
            <a:br>
              <a:rPr lang="en-US" dirty="0" smtClean="0">
                <a:latin typeface="Consolas" pitchFamily="49" charset="0"/>
                <a:cs typeface="Consolas" pitchFamily="49" charset="0"/>
              </a:rPr>
            </a:br>
            <a:r>
              <a:rPr lang="en-US" dirty="0" smtClean="0">
                <a:latin typeface="Consolas" pitchFamily="49" charset="0"/>
                <a:cs typeface="Consolas" pitchFamily="49" charset="0"/>
              </a:rPr>
              <a:t>     n++;</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a:t>
            </a:r>
            <a:r>
              <a:rPr lang="en-US" dirty="0" smtClean="0">
                <a:latin typeface="Consolas" pitchFamily="49" charset="0"/>
                <a:cs typeface="Consolas" pitchFamily="49" charset="0"/>
              </a:rPr>
              <a:t>("n has value " </a:t>
            </a:r>
            <a:br>
              <a:rPr lang="en-US" dirty="0" smtClean="0">
                <a:latin typeface="Consolas" pitchFamily="49" charset="0"/>
                <a:cs typeface="Consolas" pitchFamily="49" charset="0"/>
              </a:rPr>
            </a:br>
            <a:r>
              <a:rPr lang="en-US" dirty="0" smtClean="0">
                <a:latin typeface="Consolas" pitchFamily="49" charset="0"/>
                <a:cs typeface="Consolas" pitchFamily="49" charset="0"/>
              </a:rPr>
              <a:t>                    + n );</a:t>
            </a:r>
          </a:p>
          <a:p>
            <a:pPr>
              <a:buNone/>
            </a:pPr>
            <a:r>
              <a:rPr lang="en-US" dirty="0" smtClean="0">
                <a:latin typeface="Consolas" pitchFamily="49" charset="0"/>
                <a:cs typeface="Consolas" pitchFamily="49" charset="0"/>
              </a:rPr>
              <a:t> }  while ( n &lt; 10 ) </a:t>
            </a:r>
            <a:r>
              <a:rPr lang="en-US" dirty="0" smtClean="0">
                <a:solidFill>
                  <a:srgbClr val="FF0000"/>
                </a:solidFill>
                <a:latin typeface="Consolas" pitchFamily="49" charset="0"/>
                <a:cs typeface="Consolas" pitchFamily="49" charset="0"/>
              </a:rPr>
              <a:t>;</a:t>
            </a:r>
            <a:r>
              <a:rPr lang="en-US" dirty="0" smtClean="0">
                <a:latin typeface="Consolas" pitchFamily="49" charset="0"/>
                <a:cs typeface="Consolas" pitchFamily="49" charset="0"/>
              </a:rPr>
              <a:t>    </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a:xfrm>
            <a:off x="457200" y="1268760"/>
            <a:ext cx="8229600" cy="4857403"/>
          </a:xfrm>
        </p:spPr>
        <p:txBody>
          <a:bodyPr>
            <a:normAutofit fontScale="85000" lnSpcReduction="20000"/>
          </a:bodyPr>
          <a:lstStyle/>
          <a:p>
            <a:r>
              <a:rPr lang="en-US" dirty="0" smtClean="0"/>
              <a:t>an iteration body may include an iteration</a:t>
            </a:r>
          </a:p>
          <a:p>
            <a:r>
              <a:rPr lang="en-US" dirty="0" smtClean="0"/>
              <a:t>"outer loop" contains an "inner loop"</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 = 0;</a:t>
            </a:r>
            <a:br>
              <a:rPr lang="en-US" dirty="0" smtClean="0">
                <a:latin typeface="Consolas" pitchFamily="49" charset="0"/>
                <a:cs typeface="Consolas" pitchFamily="49" charset="0"/>
              </a:rPr>
            </a:br>
            <a:r>
              <a:rPr lang="en-US" dirty="0" smtClean="0">
                <a:latin typeface="Consolas" pitchFamily="49" charset="0"/>
                <a:cs typeface="Consolas" pitchFamily="49" charset="0"/>
              </a:rPr>
              <a:t>while ( a &lt; 10)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b = 0;</a:t>
            </a:r>
            <a:br>
              <a:rPr lang="en-US" dirty="0" smtClean="0">
                <a:latin typeface="Consolas" pitchFamily="49" charset="0"/>
                <a:cs typeface="Consolas" pitchFamily="49" charset="0"/>
              </a:rPr>
            </a:br>
            <a:r>
              <a:rPr lang="en-US" dirty="0" smtClean="0">
                <a:latin typeface="Consolas" pitchFamily="49" charset="0"/>
                <a:cs typeface="Consolas" pitchFamily="49" charset="0"/>
              </a:rPr>
              <a:t>    while ( b &lt; 10)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document.writeln</a:t>
            </a:r>
            <a:r>
              <a:rPr lang="en-US" dirty="0" smtClean="0">
                <a:latin typeface="Consolas" pitchFamily="49" charset="0"/>
                <a:cs typeface="Consolas" pitchFamily="49" charset="0"/>
              </a:rPr>
              <a:t>( a * b );</a:t>
            </a:r>
            <a:br>
              <a:rPr lang="en-US" dirty="0" smtClean="0">
                <a:latin typeface="Consolas" pitchFamily="49" charset="0"/>
                <a:cs typeface="Consolas" pitchFamily="49" charset="0"/>
              </a:rPr>
            </a:br>
            <a:r>
              <a:rPr lang="en-US" dirty="0" smtClean="0">
                <a:latin typeface="Consolas" pitchFamily="49" charset="0"/>
                <a:cs typeface="Consolas" pitchFamily="49" charset="0"/>
              </a:rPr>
              <a:t>         b++;</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document.writeln</a:t>
            </a:r>
            <a:r>
              <a:rPr lang="en-US" dirty="0" smtClean="0">
                <a:latin typeface="Consolas" pitchFamily="49" charset="0"/>
                <a:cs typeface="Consolas" pitchFamily="49" charset="0"/>
              </a:rPr>
              <a:t>( "&lt; /</a:t>
            </a:r>
            <a:r>
              <a:rPr lang="en-US" dirty="0" err="1" smtClean="0">
                <a:latin typeface="Consolas" pitchFamily="49" charset="0"/>
                <a:cs typeface="Consolas" pitchFamily="49" charset="0"/>
              </a:rPr>
              <a:t>br</a:t>
            </a:r>
            <a:r>
              <a:rPr lang="en-US" dirty="0" smtClean="0">
                <a:latin typeface="Consolas" pitchFamily="49" charset="0"/>
                <a:cs typeface="Consolas" pitchFamily="49" charset="0"/>
              </a:rPr>
              <a:t>&gt;" );</a:t>
            </a:r>
          </a:p>
          <a:p>
            <a:pPr>
              <a:buNone/>
            </a:pPr>
            <a:r>
              <a:rPr lang="en-US" dirty="0" smtClean="0">
                <a:latin typeface="Consolas" pitchFamily="49" charset="0"/>
                <a:cs typeface="Consolas" pitchFamily="49" charset="0"/>
              </a:rPr>
              <a:t>       a++;</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a:p>
            <a:pPr>
              <a:buNone/>
            </a:pPr>
            <a:r>
              <a:rPr lang="en-US" dirty="0" smtClean="0"/>
              <a:t>         </a:t>
            </a:r>
            <a:endParaRPr lang="en-CA" dirty="0"/>
          </a:p>
        </p:txBody>
      </p:sp>
      <p:sp>
        <p:nvSpPr>
          <p:cNvPr id="4" name="Slide Number Placeholder 3"/>
          <p:cNvSpPr>
            <a:spLocks noGrp="1"/>
          </p:cNvSpPr>
          <p:nvPr>
            <p:ph type="sldNum" sz="quarter" idx="12"/>
          </p:nvPr>
        </p:nvSpPr>
        <p:spPr/>
        <p:txBody>
          <a:bodyPr/>
          <a:lstStyle/>
          <a:p>
            <a:fld id="{06B5975B-265B-4329-BBA9-397B0FF963AC}"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lstStyle/>
          <a:p>
            <a:pPr>
              <a:buNone/>
            </a:pPr>
            <a:endParaRPr lang="en-US" dirty="0" smtClean="0"/>
          </a:p>
          <a:p>
            <a:pPr>
              <a:buNone/>
            </a:pPr>
            <a:r>
              <a:rPr lang="en-US" dirty="0" smtClean="0">
                <a:latin typeface="Consolas" pitchFamily="49" charset="0"/>
                <a:cs typeface="Consolas" pitchFamily="49" charset="0"/>
              </a:rPr>
              <a:t>  for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 = 0;  a &lt; 10; a++ ) {</a:t>
            </a:r>
            <a:br>
              <a:rPr lang="en-US" dirty="0" smtClean="0">
                <a:latin typeface="Consolas" pitchFamily="49" charset="0"/>
                <a:cs typeface="Consolas" pitchFamily="49" charset="0"/>
              </a:rPr>
            </a:br>
            <a:r>
              <a:rPr lang="en-US" dirty="0" smtClean="0">
                <a:latin typeface="Consolas" pitchFamily="49" charset="0"/>
                <a:cs typeface="Consolas" pitchFamily="49" charset="0"/>
              </a:rPr>
              <a:t>  for (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b = 0; b &lt; 10; b++ )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document.writeln</a:t>
            </a:r>
            <a:r>
              <a:rPr lang="en-US" dirty="0" smtClean="0">
                <a:latin typeface="Consolas" pitchFamily="49" charset="0"/>
                <a:cs typeface="Consolas" pitchFamily="49" charset="0"/>
              </a:rPr>
              <a:t>( a * b );</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document.writeln</a:t>
            </a:r>
            <a:r>
              <a:rPr lang="en-US" dirty="0" smtClean="0">
                <a:latin typeface="Consolas" pitchFamily="49" charset="0"/>
                <a:cs typeface="Consolas" pitchFamily="49" charset="0"/>
              </a:rPr>
              <a:t>("&lt;</a:t>
            </a:r>
            <a:r>
              <a:rPr lang="en-US" dirty="0" err="1" smtClean="0">
                <a:latin typeface="Consolas" pitchFamily="49" charset="0"/>
                <a:cs typeface="Consolas" pitchFamily="49" charset="0"/>
              </a:rPr>
              <a:t>br</a:t>
            </a:r>
            <a:r>
              <a:rPr lang="en-US" dirty="0" smtClean="0">
                <a:latin typeface="Consolas" pitchFamily="49" charset="0"/>
                <a:cs typeface="Consolas" pitchFamily="49" charset="0"/>
              </a:rPr>
              <a:t> /&gt;");</a:t>
            </a:r>
            <a:br>
              <a:rPr lang="en-US" dirty="0" smtClean="0">
                <a:latin typeface="Consolas" pitchFamily="49" charset="0"/>
                <a:cs typeface="Consolas" pitchFamily="49" charset="0"/>
              </a:rPr>
            </a:br>
            <a:r>
              <a:rPr lang="en-US" dirty="0" smtClean="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06B5975B-265B-4329-BBA9-397B0FF963AC}"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JavaScript - iteration</a:t>
            </a:r>
            <a:endParaRPr lang="en-CA" dirty="0"/>
          </a:p>
        </p:txBody>
      </p:sp>
      <p:sp>
        <p:nvSpPr>
          <p:cNvPr id="3" name="Content Placeholder 2"/>
          <p:cNvSpPr>
            <a:spLocks noGrp="1"/>
          </p:cNvSpPr>
          <p:nvPr>
            <p:ph idx="1"/>
          </p:nvPr>
        </p:nvSpPr>
        <p:spPr/>
        <p:txBody>
          <a:bodyPr>
            <a:normAutofit lnSpcReduction="10000"/>
          </a:bodyPr>
          <a:lstStyle/>
          <a:p>
            <a:r>
              <a:rPr lang="en-US" dirty="0" smtClean="0"/>
              <a:t>labels are used to assign a unique identifier to a location within the JavaScript code</a:t>
            </a:r>
          </a:p>
          <a:p>
            <a:pPr lvl="1"/>
            <a:r>
              <a:rPr lang="en-US" dirty="0" smtClean="0"/>
              <a:t>usage is </a:t>
            </a:r>
            <a:r>
              <a:rPr lang="en-US" dirty="0" err="1" smtClean="0"/>
              <a:t>label_name</a:t>
            </a:r>
            <a:r>
              <a:rPr lang="en-US" dirty="0" smtClean="0"/>
              <a:t> followed by a colon at the start of a line (after any white space is removed)</a:t>
            </a:r>
          </a:p>
          <a:p>
            <a:r>
              <a:rPr lang="en-US" dirty="0" smtClean="0"/>
              <a:t>label names cannot be JavaScript reserved words, case-sensitive rule applies!</a:t>
            </a:r>
          </a:p>
          <a:p>
            <a:pPr>
              <a:buNone/>
            </a:pPr>
            <a:r>
              <a:rPr lang="en-US" dirty="0" smtClean="0">
                <a:latin typeface="Consolas" pitchFamily="49" charset="0"/>
                <a:cs typeface="Consolas" pitchFamily="49" charset="0"/>
              </a:rPr>
              <a:t>    </a:t>
            </a:r>
            <a:r>
              <a:rPr lang="en-US" dirty="0" err="1" smtClean="0">
                <a:latin typeface="Consolas" pitchFamily="49" charset="0"/>
                <a:cs typeface="Consolas" pitchFamily="49" charset="0"/>
              </a:rPr>
              <a:t>label_one</a:t>
            </a:r>
            <a:r>
              <a:rPr lang="en-US" dirty="0" smtClean="0">
                <a:latin typeface="Consolas" pitchFamily="49" charset="0"/>
                <a:cs typeface="Consolas" pitchFamily="49" charset="0"/>
              </a:rPr>
              <a:t> : </a:t>
            </a:r>
            <a:br>
              <a:rPr lang="en-US" dirty="0" smtClean="0">
                <a:latin typeface="Consolas" pitchFamily="49" charset="0"/>
                <a:cs typeface="Consolas" pitchFamily="49" charset="0"/>
              </a:rPr>
            </a:br>
            <a:r>
              <a:rPr lang="en-US" dirty="0" smtClean="0">
                <a:latin typeface="Consolas" pitchFamily="49" charset="0"/>
                <a:cs typeface="Consolas" pitchFamily="49" charset="0"/>
              </a:rPr>
              <a:t>             </a:t>
            </a:r>
            <a:r>
              <a:rPr lang="en-US" dirty="0" err="1" smtClean="0">
                <a:latin typeface="Consolas" pitchFamily="49" charset="0"/>
                <a:cs typeface="Consolas" pitchFamily="49" charset="0"/>
              </a:rPr>
              <a:t>var</a:t>
            </a:r>
            <a:r>
              <a:rPr lang="en-US" dirty="0" smtClean="0">
                <a:latin typeface="Consolas" pitchFamily="49" charset="0"/>
                <a:cs typeface="Consolas" pitchFamily="49" charset="0"/>
              </a:rPr>
              <a:t> a = 0;</a:t>
            </a:r>
            <a:br>
              <a:rPr lang="en-US" dirty="0" smtClean="0">
                <a:latin typeface="Consolas" pitchFamily="49" charset="0"/>
                <a:cs typeface="Consolas" pitchFamily="49" charset="0"/>
              </a:rPr>
            </a:br>
            <a:r>
              <a:rPr lang="en-US" dirty="0" smtClean="0">
                <a:latin typeface="Consolas" pitchFamily="49" charset="0"/>
                <a:cs typeface="Consolas" pitchFamily="49" charset="0"/>
              </a:rPr>
              <a:t>             while ( a &lt; 10 ) { …</a:t>
            </a:r>
            <a:endParaRPr lang="en-CA"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06B5975B-265B-4329-BBA9-397B0FF963AC}" type="slidenum">
              <a:rPr lang="en-US" smtClean="0"/>
              <a:pPr/>
              <a:t>99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2">
              <a:lumMod val="20000"/>
              <a:lumOff val="80000"/>
            </a:schemeClr>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125605</TotalTime>
  <Words>9652</Words>
  <Application>Microsoft Office PowerPoint</Application>
  <PresentationFormat>On-screen Show (4:3)</PresentationFormat>
  <Paragraphs>1726</Paragraphs>
  <Slides>170</Slides>
  <Notes>66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170</vt:i4>
      </vt:variant>
    </vt:vector>
  </HeadingPairs>
  <TitlesOfParts>
    <vt:vector size="176" baseType="lpstr">
      <vt:lpstr>Arial</vt:lpstr>
      <vt:lpstr>Calibri</vt:lpstr>
      <vt:lpstr>Consolas</vt:lpstr>
      <vt:lpstr>Courier New</vt:lpstr>
      <vt:lpstr>Times New Roman</vt:lpstr>
      <vt:lpstr>Office Theme</vt:lpstr>
      <vt:lpstr>JavaScript</vt:lpstr>
      <vt:lpstr>JavaScript</vt:lpstr>
      <vt:lpstr>JavaScript origins</vt:lpstr>
      <vt:lpstr>JavaScript origins</vt:lpstr>
      <vt:lpstr>JavaScript origins</vt:lpstr>
      <vt:lpstr>JavaScript origins</vt:lpstr>
      <vt:lpstr>JavaScript - strengths</vt:lpstr>
      <vt:lpstr>JavaScript - weaknesses</vt:lpstr>
      <vt:lpstr>JavaScript - trends</vt:lpstr>
      <vt:lpstr>Alternatives to JavaScript</vt:lpstr>
      <vt:lpstr>JavaScript – browser console</vt:lpstr>
      <vt:lpstr>PowerPoint Presentation</vt:lpstr>
      <vt:lpstr>JavaScript and HTML</vt:lpstr>
      <vt:lpstr>JavaScript and HTML</vt:lpstr>
      <vt:lpstr>JavaScript and HTML</vt:lpstr>
      <vt:lpstr>JavaScript and HTML</vt:lpstr>
      <vt:lpstr>JavaScript - sample 1</vt:lpstr>
      <vt:lpstr>PowerPoint Presentation</vt:lpstr>
      <vt:lpstr>JavaScript syntax</vt:lpstr>
      <vt:lpstr>JavaScript syntax</vt:lpstr>
      <vt:lpstr>JavaScript syntax</vt:lpstr>
      <vt:lpstr>PowerPoint Presentation</vt:lpstr>
      <vt:lpstr>PowerPoint Presentation</vt:lpstr>
      <vt:lpstr>PowerPoint Presentation</vt:lpstr>
      <vt:lpstr>JavaScript methods</vt:lpstr>
      <vt:lpstr>JavaScript methods</vt:lpstr>
      <vt:lpstr>PowerPoint Presentation</vt:lpstr>
      <vt:lpstr>JavaScript - prompt</vt:lpstr>
      <vt:lpstr>PowerPoint Presentation</vt:lpstr>
      <vt:lpstr>JavaScript - prompt</vt:lpstr>
      <vt:lpstr>JavaScript - alert</vt:lpstr>
      <vt:lpstr>PowerPoint Presentation</vt:lpstr>
      <vt:lpstr>JavaScript - variables</vt:lpstr>
      <vt:lpstr>JavaScript - variables</vt:lpstr>
      <vt:lpstr>JavaScript - constants</vt:lpstr>
      <vt:lpstr>PowerPoint Presentation</vt:lpstr>
      <vt:lpstr>JavaScript – scope rules</vt:lpstr>
      <vt:lpstr>JavaScript - block</vt:lpstr>
      <vt:lpstr>JavaScript - block</vt:lpstr>
      <vt:lpstr>JavaScript - variables</vt:lpstr>
      <vt:lpstr>JavaScript – data types</vt:lpstr>
      <vt:lpstr>JavaScript - numeric</vt:lpstr>
      <vt:lpstr>JavaScript - numeric</vt:lpstr>
      <vt:lpstr>JavaScript - string</vt:lpstr>
      <vt:lpstr>JavaScript - string</vt:lpstr>
      <vt:lpstr>JavaScript - string</vt:lpstr>
      <vt:lpstr>JavaScript - string</vt:lpstr>
      <vt:lpstr>JavaScript - string</vt:lpstr>
      <vt:lpstr>JavaScript - string</vt:lpstr>
      <vt:lpstr>JavaScript - string</vt:lpstr>
      <vt:lpstr>JavaScript - string</vt:lpstr>
      <vt:lpstr>JavaScript - boolean</vt:lpstr>
      <vt:lpstr>JavaScript - typing</vt:lpstr>
      <vt:lpstr>JavaScript - typeof</vt:lpstr>
      <vt:lpstr>JavaScript – dynamic typing</vt:lpstr>
      <vt:lpstr>JavaScript – weak typing</vt:lpstr>
      <vt:lpstr>JavaScript - casting</vt:lpstr>
      <vt:lpstr>PowerPoint Presentation</vt:lpstr>
      <vt:lpstr>JavaScript - expressions</vt:lpstr>
      <vt:lpstr>JavaScript - assignment</vt:lpstr>
      <vt:lpstr>JavaScript - assignment</vt:lpstr>
      <vt:lpstr>JavaScript - comparison</vt:lpstr>
      <vt:lpstr>JavaScript - comparison</vt:lpstr>
      <vt:lpstr>JavaScript - logical</vt:lpstr>
      <vt:lpstr>JavaScript - conditional</vt:lpstr>
      <vt:lpstr>Bit Manipulation operators</vt:lpstr>
      <vt:lpstr>Bit Manipulation examples</vt:lpstr>
      <vt:lpstr>Order of Precedence</vt:lpstr>
      <vt:lpstr>JavaScript – if block</vt:lpstr>
      <vt:lpstr>JavaScript – if block</vt:lpstr>
      <vt:lpstr>JavaScript -  if block</vt:lpstr>
      <vt:lpstr>JavaScript – if block</vt:lpstr>
      <vt:lpstr>JavaScript – if block</vt:lpstr>
      <vt:lpstr>Nested if blocks</vt:lpstr>
      <vt:lpstr>JavaScript - switch</vt:lpstr>
      <vt:lpstr>JavaScript - switch</vt:lpstr>
      <vt:lpstr>JavaScript - switch</vt:lpstr>
      <vt:lpstr>PowerPoint Presentation</vt:lpstr>
      <vt:lpstr>JavaScript - confirm</vt:lpstr>
      <vt:lpstr>PowerPoint Presentation</vt:lpstr>
      <vt:lpstr>PowerPoint Presentation</vt:lpstr>
      <vt:lpstr>PowerPoint Presentation</vt:lpstr>
      <vt:lpstr>PowerPoint Presentation</vt:lpstr>
      <vt:lpstr>JavaScript - eval</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JavaScript - iteration</vt:lpstr>
      <vt:lpstr>PowerPoint Presentation</vt:lpstr>
      <vt:lpstr>PowerPoint Presentation</vt:lpstr>
      <vt:lpstr>JavaScript - function</vt:lpstr>
      <vt:lpstr>JavaScript - function</vt:lpstr>
      <vt:lpstr>JavaScript - function</vt:lpstr>
      <vt:lpstr>JavaScript - function</vt:lpstr>
      <vt:lpstr>JavaScript - function</vt:lpstr>
      <vt:lpstr>JavaScript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JavaScript – exception</vt:lpstr>
      <vt:lpstr>JavaScript – try catch</vt:lpstr>
      <vt:lpstr>JavaScript – finally</vt:lpstr>
      <vt:lpstr>PowerPoint Presentation</vt:lpstr>
      <vt:lpstr>JavaScript – Error object </vt:lpstr>
      <vt:lpstr>JavaScript – variable scope</vt:lpstr>
      <vt:lpstr>JavaScript – scope ex 1</vt:lpstr>
      <vt:lpstr>JavaScript – scope ex 2</vt:lpstr>
      <vt:lpstr>JavaScript – scope ex 3</vt:lpstr>
      <vt:lpstr>JavaScript - scope</vt:lpstr>
      <vt:lpstr>JavaScript - object</vt:lpstr>
      <vt:lpstr>JavaScript Date object</vt:lpstr>
      <vt:lpstr>JavaScript Date object</vt:lpstr>
      <vt:lpstr>JavaScript Date object</vt:lpstr>
      <vt:lpstr>JavaScript Date object</vt:lpstr>
      <vt:lpstr>JavaScript Date object</vt:lpstr>
      <vt:lpstr>JavaScript Date object</vt:lpstr>
      <vt:lpstr>JavaScript Date object</vt:lpstr>
      <vt:lpstr>JavaScript Date object</vt:lpstr>
      <vt:lpstr>JavaScript Date object</vt:lpstr>
      <vt:lpstr>JavaScript - array</vt:lpstr>
      <vt:lpstr>JavaScript - array</vt:lpstr>
      <vt:lpstr>JavaScript - array</vt:lpstr>
      <vt:lpstr>JavaScript – array literal</vt:lpstr>
      <vt:lpstr>JavaScript – array object</vt:lpstr>
      <vt:lpstr>JavaScript – array - adding</vt:lpstr>
      <vt:lpstr>JavaScript – array - index</vt:lpstr>
      <vt:lpstr>JavaScript – array - splice</vt:lpstr>
      <vt:lpstr>JavaScript – array - delete</vt:lpstr>
      <vt:lpstr>JavaScript – array - push</vt:lpstr>
      <vt:lpstr>JavaScript – array - pop</vt:lpstr>
      <vt:lpstr>JavaScript – array - reverse</vt:lpstr>
      <vt:lpstr>JavaScript – array - foreach</vt:lpstr>
      <vt:lpstr>JavaScript – array - sort</vt:lpstr>
      <vt:lpstr>JavaScript – array - join</vt:lpstr>
      <vt:lpstr>JavaScript – Regular Expression</vt:lpstr>
      <vt:lpstr>JavaScript – Regular Expression</vt:lpstr>
      <vt:lpstr>JavaScript – Regular Expression</vt:lpstr>
      <vt:lpstr>JavaScript – Regular Expression</vt:lpstr>
      <vt:lpstr>JavaScript – Regular Expression</vt:lpstr>
      <vt:lpstr>JavaScript – Regular Expression</vt:lpstr>
      <vt:lpstr>JavaScript – Regular Expression</vt:lpstr>
      <vt:lpstr>JavaScript – Regular Expression</vt:lpstr>
      <vt:lpstr>JavaScript – Regular Expression</vt:lpstr>
      <vt:lpstr>JavaScript – Regular Expression</vt:lpstr>
      <vt:lpstr>Mozilla-specific - let</vt:lpstr>
      <vt:lpstr>Course Note 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dc:title>
  <dc:creator>Stephen Lang</dc:creator>
  <cp:lastModifiedBy>Stephen Lang</cp:lastModifiedBy>
  <cp:revision>6363</cp:revision>
  <cp:lastPrinted>1998-11-12T07:26:16Z</cp:lastPrinted>
  <dcterms:created xsi:type="dcterms:W3CDTF">1995-06-02T22:16:36Z</dcterms:created>
  <dcterms:modified xsi:type="dcterms:W3CDTF">2013-10-28T03:36:12Z</dcterms:modified>
</cp:coreProperties>
</file>