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2"/>
  </p:notesMasterIdLst>
  <p:sldIdLst>
    <p:sldId id="256" r:id="rId2"/>
    <p:sldId id="329" r:id="rId3"/>
    <p:sldId id="324" r:id="rId4"/>
    <p:sldId id="257" r:id="rId5"/>
    <p:sldId id="258" r:id="rId6"/>
    <p:sldId id="325" r:id="rId7"/>
    <p:sldId id="400" r:id="rId8"/>
    <p:sldId id="259" r:id="rId9"/>
    <p:sldId id="326" r:id="rId10"/>
    <p:sldId id="262" r:id="rId11"/>
    <p:sldId id="327" r:id="rId12"/>
    <p:sldId id="268" r:id="rId13"/>
    <p:sldId id="317" r:id="rId14"/>
    <p:sldId id="277" r:id="rId15"/>
    <p:sldId id="284" r:id="rId16"/>
    <p:sldId id="384" r:id="rId17"/>
    <p:sldId id="385" r:id="rId18"/>
    <p:sldId id="386" r:id="rId19"/>
    <p:sldId id="387" r:id="rId20"/>
    <p:sldId id="388" r:id="rId21"/>
    <p:sldId id="382" r:id="rId22"/>
    <p:sldId id="331" r:id="rId23"/>
    <p:sldId id="383" r:id="rId24"/>
    <p:sldId id="281" r:id="rId25"/>
    <p:sldId id="282" r:id="rId26"/>
    <p:sldId id="283" r:id="rId27"/>
    <p:sldId id="333" r:id="rId28"/>
    <p:sldId id="332" r:id="rId29"/>
    <p:sldId id="286" r:id="rId30"/>
    <p:sldId id="358" r:id="rId31"/>
    <p:sldId id="287" r:id="rId32"/>
    <p:sldId id="288" r:id="rId33"/>
    <p:sldId id="289" r:id="rId34"/>
    <p:sldId id="291" r:id="rId35"/>
    <p:sldId id="361" r:id="rId36"/>
    <p:sldId id="306" r:id="rId37"/>
    <p:sldId id="370" r:id="rId38"/>
    <p:sldId id="290" r:id="rId39"/>
    <p:sldId id="278" r:id="rId40"/>
    <p:sldId id="279" r:id="rId41"/>
    <p:sldId id="363" r:id="rId42"/>
    <p:sldId id="364" r:id="rId43"/>
    <p:sldId id="295" r:id="rId44"/>
    <p:sldId id="307" r:id="rId45"/>
    <p:sldId id="321" r:id="rId46"/>
    <p:sldId id="322" r:id="rId47"/>
    <p:sldId id="323" r:id="rId48"/>
    <p:sldId id="328" r:id="rId49"/>
    <p:sldId id="260" r:id="rId50"/>
    <p:sldId id="269" r:id="rId51"/>
    <p:sldId id="399" r:id="rId52"/>
    <p:sldId id="261" r:id="rId53"/>
    <p:sldId id="265" r:id="rId54"/>
    <p:sldId id="266" r:id="rId55"/>
    <p:sldId id="267" r:id="rId56"/>
    <p:sldId id="264" r:id="rId57"/>
    <p:sldId id="263" r:id="rId58"/>
    <p:sldId id="315" r:id="rId59"/>
    <p:sldId id="270" r:id="rId60"/>
    <p:sldId id="271" r:id="rId61"/>
    <p:sldId id="342" r:id="rId62"/>
    <p:sldId id="341" r:id="rId63"/>
    <p:sldId id="343" r:id="rId64"/>
    <p:sldId id="344" r:id="rId65"/>
    <p:sldId id="345" r:id="rId66"/>
    <p:sldId id="346" r:id="rId67"/>
    <p:sldId id="348" r:id="rId68"/>
    <p:sldId id="349" r:id="rId69"/>
    <p:sldId id="354" r:id="rId70"/>
    <p:sldId id="350" r:id="rId71"/>
    <p:sldId id="351" r:id="rId72"/>
    <p:sldId id="378" r:id="rId73"/>
    <p:sldId id="352" r:id="rId74"/>
    <p:sldId id="272" r:id="rId75"/>
    <p:sldId id="296" r:id="rId76"/>
    <p:sldId id="353" r:id="rId77"/>
    <p:sldId id="273" r:id="rId78"/>
    <p:sldId id="274" r:id="rId79"/>
    <p:sldId id="276" r:id="rId80"/>
    <p:sldId id="334" r:id="rId81"/>
    <p:sldId id="335" r:id="rId82"/>
    <p:sldId id="356" r:id="rId83"/>
    <p:sldId id="301" r:id="rId84"/>
    <p:sldId id="303" r:id="rId85"/>
    <p:sldId id="304" r:id="rId86"/>
    <p:sldId id="275" r:id="rId87"/>
    <p:sldId id="355" r:id="rId88"/>
    <p:sldId id="308" r:id="rId89"/>
    <p:sldId id="367" r:id="rId90"/>
    <p:sldId id="368" r:id="rId91"/>
    <p:sldId id="371" r:id="rId92"/>
    <p:sldId id="372" r:id="rId93"/>
    <p:sldId id="373" r:id="rId94"/>
    <p:sldId id="374" r:id="rId95"/>
    <p:sldId id="389" r:id="rId96"/>
    <p:sldId id="390" r:id="rId97"/>
    <p:sldId id="391" r:id="rId98"/>
    <p:sldId id="395" r:id="rId99"/>
    <p:sldId id="392" r:id="rId100"/>
    <p:sldId id="396" r:id="rId101"/>
    <p:sldId id="309" r:id="rId102"/>
    <p:sldId id="313" r:id="rId103"/>
    <p:sldId id="397" r:id="rId104"/>
    <p:sldId id="398" r:id="rId105"/>
    <p:sldId id="369" r:id="rId106"/>
    <p:sldId id="379" r:id="rId107"/>
    <p:sldId id="311" r:id="rId108"/>
    <p:sldId id="375" r:id="rId109"/>
    <p:sldId id="312" r:id="rId110"/>
    <p:sldId id="376" r:id="rId111"/>
    <p:sldId id="377" r:id="rId112"/>
    <p:sldId id="380" r:id="rId113"/>
    <p:sldId id="381" r:id="rId114"/>
    <p:sldId id="336" r:id="rId115"/>
    <p:sldId id="337" r:id="rId116"/>
    <p:sldId id="338" r:id="rId117"/>
    <p:sldId id="339" r:id="rId118"/>
    <p:sldId id="340" r:id="rId119"/>
    <p:sldId id="316" r:id="rId120"/>
    <p:sldId id="330" r:id="rId1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800080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92" autoAdjust="0"/>
  </p:normalViewPr>
  <p:slideViewPr>
    <p:cSldViewPr>
      <p:cViewPr varScale="1">
        <p:scale>
          <a:sx n="111" d="100"/>
          <a:sy n="111" d="100"/>
        </p:scale>
        <p:origin x="-11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4C9561E-33DA-4F5B-8122-008286D4FAD8}" type="datetimeFigureOut">
              <a:rPr lang="en-US" smtClean="0"/>
              <a:pPr/>
              <a:t>10/9/2010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FA4B8BA-CDDC-4422-B7ED-8A448E5D872F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4B8BA-CDDC-4422-B7ED-8A448E5D872F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ED42-8B16-4EE4-90CE-8CC6B71675DF}" type="datetime1">
              <a:rPr lang="en-US" smtClean="0"/>
              <a:t>10/9/2010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D0EF-421B-45C7-8797-59C97E74B5FB}" type="datetime1">
              <a:rPr lang="en-US" smtClean="0"/>
              <a:t>10/9/2010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14DE-1B50-4F7D-87CF-44D7031FFF3C}" type="datetime1">
              <a:rPr lang="en-US" smtClean="0"/>
              <a:t>10/9/2010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86DA-7F5A-4A78-B2D6-0C1D4660596D}" type="datetime1">
              <a:rPr lang="en-US" smtClean="0"/>
              <a:t>10/9/2010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C935-878F-4ADC-BD15-9169FB29A9C1}" type="datetime1">
              <a:rPr lang="en-US" smtClean="0"/>
              <a:t>10/9/2010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526F-CA35-4AE8-8E3A-39166B991FF0}" type="datetime1">
              <a:rPr lang="en-US" smtClean="0"/>
              <a:t>10/9/2010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DB8E-5750-4F33-8EEC-6BF050CC44CF}" type="datetime1">
              <a:rPr lang="en-US" smtClean="0"/>
              <a:t>10/9/2010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D063-6D3E-41F9-858B-BD2C33B1F7A1}" type="datetime1">
              <a:rPr lang="en-US" smtClean="0"/>
              <a:t>10/9/2010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F527-7846-48D9-A4FB-3019356EBD6F}" type="datetime1">
              <a:rPr lang="en-US" smtClean="0"/>
              <a:t>10/9/2010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0DF0-7812-4415-80FA-3828247BEBEB}" type="datetime1">
              <a:rPr lang="en-US" smtClean="0"/>
              <a:t>10/9/2010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1788-948B-4FDE-BFF0-DB61B05BF629}" type="datetime1">
              <a:rPr lang="en-US" smtClean="0"/>
              <a:t>10/9/2010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906AB-4ADE-4D4D-B34E-49EB3EFA0D24}" type="datetime1">
              <a:rPr lang="en-US" smtClean="0"/>
              <a:t>10/9/2010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Camosun College - Comp 140 - CSS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CFFBB-690E-40E9-8048-EBA424AB5681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amosun.bc.ca/~langs/comp140-10/lectures/cssnotes/CSS_ex01.html" TargetMode="Externa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amosun.bc.ca/~langs/comp140-10/lectures/cssnotes/CSS_ex02.html" TargetMode="Externa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amosun.bc.ca/~langs/comp140-10/lectures/cssnotes/CSS_Cursors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camosun.bc.ca/~langs/comp140-10/lectures/cssnotes/overflow.htm" TargetMode="Externa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hyperlink" Target="cssnotes/css_test_error.html" TargetMode="Externa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hyperlink" Target="http://dba.med.sc.edu/price/irf/Adobe_tg/models/hsb.html" TargetMode="External"/><Relationship Id="rId2" Type="http://schemas.openxmlformats.org/officeDocument/2006/relationships/hyperlink" Target="http://www.devwebpro.com/9-top-css-essential-skills-that-every-web-designer-should-lear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mpressivewebs.com/css-opacity-reference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9/91/Serif_and_sans-serif_03.png" TargetMode="External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hyperlink" Target="http://upload.wikimedia.org/wikipedia/commons/4/44/Proportional_monospace_font_widths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8/8c/Serif_and_sans-serif_02.png" TargetMode="External"/><Relationship Id="rId5" Type="http://schemas.openxmlformats.org/officeDocument/2006/relationships/image" Target="../media/image35.png"/><Relationship Id="rId4" Type="http://schemas.openxmlformats.org/officeDocument/2006/relationships/hyperlink" Target="http://upload.wikimedia.org/wikipedia/commons/a/a0/Serif_and_sans-serif_01.png" TargetMode="External"/><Relationship Id="rId9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.org/TR/CSS2/fonts.html#q1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Samples_of_Monospaced_typeface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amosun.bc.ca/~langs/comp140-10/lectures/cssnotes/cssFontDownloadTest.html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camosun.bc.ca/~langs/comp140-10/lectures/cssnotes/css_background_test.html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ools.css3.info/selectors-test/test.html" TargetMode="External"/><Relationship Id="rId2" Type="http://schemas.openxmlformats.org/officeDocument/2006/relationships/hyperlink" Target="http://www.w3.org/TR/CSS21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Comparison_of_layout_engines_(CSS)" TargetMode="Externa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amosun.bc.ca/~langs/comp140-10/lectures/cssnotes/cssClipExample.html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hyperlink" Target="http://www.cs.camosun.bc.ca/~langs/comp140-10/lectures/cssnotes/CSS_ex06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Cascading Style Sheets (CSS)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CSS?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 smtClean="0"/>
              <a:t>CSS skills are essential for web page design</a:t>
            </a:r>
          </a:p>
          <a:p>
            <a:r>
              <a:rPr lang="en-CA" dirty="0" smtClean="0"/>
              <a:t>HTML skill allows you to understand how to structure the HTML content but not </a:t>
            </a:r>
            <a:r>
              <a:rPr lang="en-CA" dirty="0" smtClean="0">
                <a:solidFill>
                  <a:schemeClr val="accent5">
                    <a:lumMod val="50000"/>
                  </a:schemeClr>
                </a:solidFill>
              </a:rPr>
              <a:t>how to present it effectively</a:t>
            </a:r>
          </a:p>
          <a:p>
            <a:r>
              <a:rPr lang="en-CA" dirty="0" smtClean="0"/>
              <a:t>Easily change the presentation of an entire web site by modifying a single CSS style sheet</a:t>
            </a:r>
          </a:p>
          <a:p>
            <a:r>
              <a:rPr lang="en-CA" dirty="0" smtClean="0"/>
              <a:t>CSS skills vital in web projects</a:t>
            </a:r>
          </a:p>
          <a:p>
            <a:r>
              <a:rPr lang="en-CA" dirty="0" smtClean="0"/>
              <a:t>Use a CSS </a:t>
            </a:r>
            <a:r>
              <a:rPr lang="en-CA" dirty="0" err="1" smtClean="0"/>
              <a:t>validator</a:t>
            </a:r>
            <a:r>
              <a:rPr lang="en-CA" dirty="0" smtClean="0"/>
              <a:t> to check your CSS is correct</a:t>
            </a:r>
          </a:p>
          <a:p>
            <a:r>
              <a:rPr lang="en-CA" dirty="0" smtClean="0"/>
              <a:t>If there is a problem with your CSS, usually there are no error messages – check with Firebug on Firefox or Internet Tools on IE (</a:t>
            </a:r>
            <a:r>
              <a:rPr lang="en-CA" dirty="0" err="1" smtClean="0"/>
              <a:t>ver</a:t>
            </a:r>
            <a:r>
              <a:rPr lang="en-CA" dirty="0" smtClean="0"/>
              <a:t> 8)</a:t>
            </a:r>
            <a:endParaRPr lang="en-CA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01E7-9617-4641-B967-C71CE2C0BAB3}" type="datetime1">
              <a:rPr lang="en-US" smtClean="0"/>
              <a:t>10/9/2010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CSS Position property - fixed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For items that need to stay at specified coordinates regardless of scrolling (IE7 strict mode and Firefox only)</a:t>
            </a:r>
          </a:p>
          <a:p>
            <a:pPr>
              <a:buNone/>
            </a:pPr>
            <a:r>
              <a:rPr lang="en-CA" dirty="0" smtClean="0">
                <a:solidFill>
                  <a:schemeClr val="bg1">
                    <a:lumMod val="75000"/>
                  </a:schemeClr>
                </a:solidFill>
              </a:rPr>
              <a:t> &lt;style type="text/</a:t>
            </a:r>
            <a:r>
              <a:rPr lang="en-CA" dirty="0" err="1" smtClean="0">
                <a:solidFill>
                  <a:schemeClr val="bg1">
                    <a:lumMod val="75000"/>
                  </a:schemeClr>
                </a:solidFill>
              </a:rPr>
              <a:t>css</a:t>
            </a:r>
            <a:r>
              <a:rPr lang="en-CA" dirty="0" smtClean="0">
                <a:solidFill>
                  <a:schemeClr val="bg1">
                    <a:lumMod val="75000"/>
                  </a:schemeClr>
                </a:solidFill>
              </a:rPr>
              <a:t>"&gt;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     #stay    { position: </a:t>
            </a:r>
            <a:r>
              <a:rPr lang="en-CA" b="1" dirty="0" smtClean="0"/>
              <a:t>fixed</a:t>
            </a:r>
            <a:r>
              <a:rPr lang="en-CA" dirty="0" smtClean="0"/>
              <a:t>; left:5px; right:5px; }</a:t>
            </a:r>
            <a:br>
              <a:rPr lang="en-CA" dirty="0" smtClean="0"/>
            </a:br>
            <a:r>
              <a:rPr lang="en-CA" dirty="0" smtClean="0">
                <a:solidFill>
                  <a:schemeClr val="bg1">
                    <a:lumMod val="75000"/>
                  </a:schemeClr>
                </a:solidFill>
              </a:rPr>
              <a:t>&lt;/style&gt;</a:t>
            </a:r>
            <a:br>
              <a:rPr lang="en-CA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CA" dirty="0" smtClean="0">
                <a:solidFill>
                  <a:schemeClr val="bg1">
                    <a:lumMod val="75000"/>
                  </a:schemeClr>
                </a:solidFill>
              </a:rPr>
              <a:t>&lt;/head&gt;</a:t>
            </a:r>
            <a:br>
              <a:rPr lang="en-CA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CA" dirty="0" smtClean="0">
                <a:solidFill>
                  <a:schemeClr val="bg1">
                    <a:lumMod val="75000"/>
                  </a:schemeClr>
                </a:solidFill>
              </a:rPr>
              <a:t>&lt;body&gt; </a:t>
            </a:r>
          </a:p>
          <a:p>
            <a:pPr>
              <a:buNone/>
            </a:pPr>
            <a:r>
              <a:rPr lang="en-CA" dirty="0" smtClean="0"/>
              <a:t>       &lt;div id=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"</a:t>
            </a:r>
            <a:r>
              <a:rPr lang="en-CA" dirty="0" smtClean="0"/>
              <a:t>stay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"</a:t>
            </a:r>
            <a:r>
              <a:rPr lang="en-CA" dirty="0" smtClean="0"/>
              <a:t>&gt; Fixed in window.&lt;/div&gt;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0EE5-2F16-4312-A27B-0A239A2FF4CD}" type="datetime1">
              <a:rPr lang="en-US" smtClean="0"/>
              <a:t>10/9/2010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100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Float property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en-CA" dirty="0" smtClean="0">
                <a:solidFill>
                  <a:srgbClr val="7030A0"/>
                </a:solidFill>
              </a:rPr>
              <a:t>Float</a:t>
            </a:r>
            <a:r>
              <a:rPr lang="en-CA" dirty="0" smtClean="0"/>
              <a:t> property is usually applied to an </a:t>
            </a:r>
            <a:r>
              <a:rPr lang="en-CA" dirty="0" smtClean="0">
                <a:solidFill>
                  <a:schemeClr val="accent4">
                    <a:lumMod val="75000"/>
                  </a:schemeClr>
                </a:solidFill>
              </a:rPr>
              <a:t>image</a:t>
            </a:r>
            <a:r>
              <a:rPr lang="en-CA" dirty="0" smtClean="0"/>
              <a:t> to make it appear to the left or right of surrounding text.  You may float 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block level </a:t>
            </a:r>
            <a:r>
              <a:rPr lang="en-CA" dirty="0" smtClean="0"/>
              <a:t>elements only – not inline elements.</a:t>
            </a:r>
          </a:p>
          <a:p>
            <a:pPr>
              <a:buNone/>
            </a:pPr>
            <a:r>
              <a:rPr lang="en-CA" dirty="0" smtClean="0"/>
              <a:t>   &lt;</a:t>
            </a:r>
            <a:r>
              <a:rPr lang="en-CA" dirty="0" err="1" smtClean="0"/>
              <a:t>img</a:t>
            </a:r>
            <a:r>
              <a:rPr lang="en-CA" dirty="0" smtClean="0"/>
              <a:t> style=“</a:t>
            </a:r>
            <a:r>
              <a:rPr lang="en-CA" dirty="0" err="1" smtClean="0">
                <a:solidFill>
                  <a:srgbClr val="7030A0"/>
                </a:solidFill>
              </a:rPr>
              <a:t>float:right</a:t>
            </a:r>
            <a:r>
              <a:rPr lang="en-CA" dirty="0" smtClean="0"/>
              <a:t>” </a:t>
            </a:r>
            <a:r>
              <a:rPr lang="en-CA" dirty="0" err="1" smtClean="0"/>
              <a:t>src</a:t>
            </a:r>
            <a:r>
              <a:rPr lang="en-CA" dirty="0" smtClean="0"/>
              <a:t>=“tree.png”&gt; This is a picture of a tree. ...</a:t>
            </a:r>
            <a:endParaRPr lang="en-CA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861048"/>
            <a:ext cx="3714776" cy="17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55576" y="4653136"/>
            <a:ext cx="3477362" cy="1200329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CA" dirty="0" smtClean="0"/>
              <a:t>Recall block level elements are</a:t>
            </a:r>
            <a:br>
              <a:rPr lang="en-CA" dirty="0" smtClean="0"/>
            </a:br>
            <a:r>
              <a:rPr lang="en-CA" dirty="0" smtClean="0"/>
              <a:t>images, paragraphs, divisions, and </a:t>
            </a:r>
            <a:br>
              <a:rPr lang="en-CA" dirty="0" smtClean="0"/>
            </a:br>
            <a:r>
              <a:rPr lang="en-CA" dirty="0" smtClean="0"/>
              <a:t>lists.  Inline elements include spans</a:t>
            </a:r>
            <a:br>
              <a:rPr lang="en-CA" dirty="0" smtClean="0"/>
            </a:br>
            <a:r>
              <a:rPr lang="en-CA" dirty="0" smtClean="0"/>
              <a:t>and line breaks.</a:t>
            </a:r>
            <a:endParaRPr lang="en-CA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AC5D-A792-4624-A29E-E2A9BD3E4757}" type="datetime1">
              <a:rPr lang="en-US" smtClean="0"/>
              <a:t>10/9/2010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101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Float property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Adding in </a:t>
            </a:r>
            <a:r>
              <a:rPr lang="en-CA" dirty="0" smtClean="0">
                <a:solidFill>
                  <a:schemeClr val="accent3">
                    <a:lumMod val="75000"/>
                  </a:schemeClr>
                </a:solidFill>
              </a:rPr>
              <a:t>margin</a:t>
            </a:r>
            <a:r>
              <a:rPr lang="en-CA" dirty="0" smtClean="0"/>
              <a:t> property </a:t>
            </a:r>
            <a:br>
              <a:rPr lang="en-CA" dirty="0" smtClean="0"/>
            </a:br>
            <a:r>
              <a:rPr lang="en-CA" sz="2400" dirty="0" smtClean="0"/>
              <a:t>&lt;</a:t>
            </a:r>
            <a:r>
              <a:rPr lang="en-CA" sz="2400" dirty="0" err="1" smtClean="0"/>
              <a:t>img</a:t>
            </a:r>
            <a:r>
              <a:rPr lang="en-CA" sz="2400" dirty="0" smtClean="0"/>
              <a:t> style=“</a:t>
            </a:r>
            <a:r>
              <a:rPr lang="en-CA" sz="2400" dirty="0" err="1" smtClean="0"/>
              <a:t>float:right</a:t>
            </a:r>
            <a:r>
              <a:rPr lang="en-CA" sz="2400" dirty="0" smtClean="0"/>
              <a:t>; </a:t>
            </a:r>
            <a:r>
              <a:rPr lang="en-CA" sz="2400" dirty="0" smtClean="0">
                <a:solidFill>
                  <a:schemeClr val="accent3">
                    <a:lumMod val="75000"/>
                  </a:schemeClr>
                </a:solidFill>
              </a:rPr>
              <a:t>margin</a:t>
            </a:r>
            <a:r>
              <a:rPr lang="en-CA" sz="2400" dirty="0" smtClean="0"/>
              <a:t>: 0 0 10px </a:t>
            </a:r>
            <a:r>
              <a:rPr lang="en-CA" sz="2400" dirty="0" err="1" smtClean="0"/>
              <a:t>10px</a:t>
            </a:r>
            <a:r>
              <a:rPr lang="en-CA" sz="2400" dirty="0" smtClean="0"/>
              <a:t>” </a:t>
            </a:r>
            <a:r>
              <a:rPr lang="en-CA" sz="2400" dirty="0" err="1" smtClean="0"/>
              <a:t>src</a:t>
            </a:r>
            <a:r>
              <a:rPr lang="en-CA" sz="2400" dirty="0" smtClean="0"/>
              <a:t>=“tree.png”&gt; This is a picture of a tree. ...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/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Adding in 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padding</a:t>
            </a:r>
            <a:r>
              <a:rPr lang="en-CA" dirty="0" smtClean="0"/>
              <a:t> property and </a:t>
            </a:r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border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2200" dirty="0" smtClean="0"/>
              <a:t> &lt;</a:t>
            </a:r>
            <a:r>
              <a:rPr lang="en-CA" sz="2200" dirty="0" err="1" smtClean="0"/>
              <a:t>img</a:t>
            </a:r>
            <a:r>
              <a:rPr lang="en-CA" sz="2200" dirty="0" smtClean="0"/>
              <a:t> style=“</a:t>
            </a:r>
            <a:r>
              <a:rPr lang="en-CA" sz="2200" dirty="0" err="1" smtClean="0">
                <a:solidFill>
                  <a:srgbClr val="7030A0"/>
                </a:solidFill>
              </a:rPr>
              <a:t>float:right</a:t>
            </a:r>
            <a:r>
              <a:rPr lang="en-CA" sz="2200" dirty="0" smtClean="0"/>
              <a:t>; </a:t>
            </a:r>
            <a:r>
              <a:rPr lang="en-CA" sz="2200" dirty="0" smtClean="0">
                <a:solidFill>
                  <a:schemeClr val="accent3">
                    <a:lumMod val="75000"/>
                  </a:schemeClr>
                </a:solidFill>
              </a:rPr>
              <a:t>margin</a:t>
            </a:r>
            <a:r>
              <a:rPr lang="en-CA" sz="2200" dirty="0" smtClean="0"/>
              <a:t>: 0 0 10px </a:t>
            </a:r>
            <a:r>
              <a:rPr lang="en-CA" sz="2200" dirty="0" err="1" smtClean="0"/>
              <a:t>10px</a:t>
            </a:r>
            <a:r>
              <a:rPr lang="en-CA" sz="2200" dirty="0" smtClean="0"/>
              <a:t>; </a:t>
            </a:r>
            <a:r>
              <a:rPr lang="en-CA" sz="2200" dirty="0" smtClean="0">
                <a:solidFill>
                  <a:schemeClr val="accent6">
                    <a:lumMod val="75000"/>
                  </a:schemeClr>
                </a:solidFill>
              </a:rPr>
              <a:t>border</a:t>
            </a:r>
            <a:r>
              <a:rPr lang="en-CA" sz="2200" dirty="0" smtClean="0"/>
              <a:t>: 1px solid; </a:t>
            </a:r>
            <a:r>
              <a:rPr lang="en-CA" sz="2200" dirty="0" smtClean="0">
                <a:solidFill>
                  <a:schemeClr val="accent1">
                    <a:lumMod val="75000"/>
                  </a:schemeClr>
                </a:solidFill>
              </a:rPr>
              <a:t>padding</a:t>
            </a:r>
            <a:r>
              <a:rPr lang="en-CA" sz="2200" dirty="0" smtClean="0"/>
              <a:t>: 2px” </a:t>
            </a:r>
            <a:r>
              <a:rPr lang="en-CA" sz="2200" dirty="0" err="1" smtClean="0"/>
              <a:t>src</a:t>
            </a:r>
            <a:r>
              <a:rPr lang="en-CA" sz="2200" dirty="0" smtClean="0"/>
              <a:t>=“tree.png”&gt; This is a picture of a tree. ...</a:t>
            </a:r>
            <a:endParaRPr lang="en-CA" sz="2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857496"/>
            <a:ext cx="3276607" cy="174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857496"/>
            <a:ext cx="3214710" cy="177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rot="16200000" flipV="1">
            <a:off x="7358082" y="4714884"/>
            <a:ext cx="428628" cy="142876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4214810" y="2928934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52120" y="1484784"/>
            <a:ext cx="2585131" cy="646331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2700000" scaled="0"/>
              <a:tileRect/>
            </a:gradFill>
          </a:ln>
        </p:spPr>
        <p:txBody>
          <a:bodyPr wrap="none" rtlCol="0">
            <a:spAutoFit/>
          </a:bodyPr>
          <a:lstStyle/>
          <a:p>
            <a:r>
              <a:rPr lang="en-CA" dirty="0" smtClean="0"/>
              <a:t>top=0 and right=0</a:t>
            </a:r>
            <a:br>
              <a:rPr lang="en-CA" dirty="0" smtClean="0"/>
            </a:br>
            <a:r>
              <a:rPr lang="en-CA" dirty="0" smtClean="0"/>
              <a:t>bottom and left=10 pixels</a:t>
            </a:r>
            <a:endParaRPr lang="en-CA" dirty="0"/>
          </a:p>
        </p:txBody>
      </p:sp>
      <p:sp>
        <p:nvSpPr>
          <p:cNvPr id="13" name="Freeform 12"/>
          <p:cNvSpPr/>
          <p:nvPr/>
        </p:nvSpPr>
        <p:spPr>
          <a:xfrm>
            <a:off x="5373045" y="1798572"/>
            <a:ext cx="264495" cy="377851"/>
          </a:xfrm>
          <a:custGeom>
            <a:avLst/>
            <a:gdLst>
              <a:gd name="connsiteX0" fmla="*/ 264495 w 264495"/>
              <a:gd name="connsiteY0" fmla="*/ 0 h 377851"/>
              <a:gd name="connsiteX1" fmla="*/ 0 w 264495"/>
              <a:gd name="connsiteY1" fmla="*/ 377851 h 37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4495" h="377851">
                <a:moveTo>
                  <a:pt x="264495" y="0"/>
                </a:moveTo>
                <a:lnTo>
                  <a:pt x="0" y="377851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BD94-5D02-48B4-A66B-EA9FB06F1AFD}" type="datetime1">
              <a:rPr lang="en-US" smtClean="0"/>
              <a:t>10/9/2010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102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CSS Position property - absolute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CA" dirty="0" smtClean="0"/>
              <a:t>Position property directs where the item is to appear on the display</a:t>
            </a:r>
          </a:p>
          <a:p>
            <a:r>
              <a:rPr lang="en-CA" dirty="0" smtClean="0"/>
              <a:t>Example using absolute positioning:</a:t>
            </a:r>
          </a:p>
          <a:p>
            <a:pPr>
              <a:buNone/>
            </a:pPr>
            <a:r>
              <a:rPr lang="en-CA" dirty="0" smtClean="0">
                <a:solidFill>
                  <a:schemeClr val="bg1">
                    <a:lumMod val="75000"/>
                  </a:schemeClr>
                </a:solidFill>
              </a:rPr>
              <a:t>     &lt;</a:t>
            </a:r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style type="text/</a:t>
            </a:r>
            <a:r>
              <a:rPr lang="en-CA" dirty="0" err="1">
                <a:solidFill>
                  <a:schemeClr val="bg1">
                    <a:lumMod val="75000"/>
                  </a:schemeClr>
                </a:solidFill>
              </a:rPr>
              <a:t>css</a:t>
            </a:r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"&gt;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>       </a:t>
            </a:r>
            <a:r>
              <a:rPr lang="en-CA" b="1" dirty="0"/>
              <a:t>#layer1</a:t>
            </a:r>
            <a:r>
              <a:rPr lang="en-CA" dirty="0"/>
              <a:t> {position</a:t>
            </a:r>
            <a:r>
              <a:rPr lang="en-CA" dirty="0" smtClean="0"/>
              <a:t>: </a:t>
            </a:r>
            <a:r>
              <a:rPr lang="en-CA" b="1" dirty="0" smtClean="0"/>
              <a:t>absolute</a:t>
            </a:r>
            <a:r>
              <a:rPr lang="en-CA" dirty="0"/>
              <a:t>; left:100</a:t>
            </a:r>
            <a:r>
              <a:rPr lang="en-CA" dirty="0" smtClean="0"/>
              <a:t>; top:100</a:t>
            </a:r>
            <a:r>
              <a:rPr lang="en-CA" dirty="0"/>
              <a:t>; </a:t>
            </a:r>
            <a:r>
              <a:rPr lang="en-CA" dirty="0" smtClean="0"/>
              <a:t>z-index:0</a:t>
            </a:r>
            <a:r>
              <a:rPr lang="en-CA" dirty="0"/>
              <a:t>;}</a:t>
            </a:r>
            <a:br>
              <a:rPr lang="en-CA" dirty="0"/>
            </a:br>
            <a:r>
              <a:rPr lang="en-CA" dirty="0"/>
              <a:t>       </a:t>
            </a:r>
            <a:r>
              <a:rPr lang="en-CA" b="1" dirty="0"/>
              <a:t>#layer2</a:t>
            </a:r>
            <a:r>
              <a:rPr lang="en-CA" dirty="0"/>
              <a:t> {</a:t>
            </a:r>
            <a:r>
              <a:rPr lang="en-CA" dirty="0" smtClean="0"/>
              <a:t>position: </a:t>
            </a:r>
            <a:r>
              <a:rPr lang="en-CA" b="1" dirty="0" smtClean="0"/>
              <a:t>absolute</a:t>
            </a:r>
            <a:r>
              <a:rPr lang="en-CA" dirty="0"/>
              <a:t>; left:200</a:t>
            </a:r>
            <a:r>
              <a:rPr lang="en-CA" dirty="0" smtClean="0"/>
              <a:t>; top:200</a:t>
            </a:r>
            <a:r>
              <a:rPr lang="en-CA" dirty="0"/>
              <a:t>; </a:t>
            </a:r>
            <a:r>
              <a:rPr lang="en-CA" dirty="0" smtClean="0"/>
              <a:t>z-index:1</a:t>
            </a:r>
            <a:r>
              <a:rPr lang="en-CA" dirty="0"/>
              <a:t>;}</a:t>
            </a:r>
            <a:br>
              <a:rPr lang="en-CA" dirty="0"/>
            </a:br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&lt;/style&gt;</a:t>
            </a:r>
            <a:br>
              <a:rPr lang="en-CA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&lt;/head&gt;</a:t>
            </a:r>
            <a:br>
              <a:rPr lang="en-CA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CA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&lt;body&gt;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>&lt;div </a:t>
            </a:r>
            <a:r>
              <a:rPr lang="en-CA" b="1" dirty="0"/>
              <a:t>id="layer1"</a:t>
            </a:r>
            <a:r>
              <a:rPr lang="en-CA" dirty="0"/>
              <a:t>&gt;</a:t>
            </a:r>
            <a:br>
              <a:rPr lang="en-CA" dirty="0"/>
            </a:br>
            <a:r>
              <a:rPr lang="en-CA" dirty="0"/>
              <a:t>   This is layer 1 in the </a:t>
            </a:r>
            <a:r>
              <a:rPr lang="en-CA" dirty="0" smtClean="0"/>
              <a:t>background&lt;</a:t>
            </a:r>
            <a:r>
              <a:rPr lang="en-CA" dirty="0" err="1" smtClean="0"/>
              <a:t>br</a:t>
            </a:r>
            <a:r>
              <a:rPr lang="en-CA" dirty="0" smtClean="0"/>
              <a:t> /&gt;</a:t>
            </a:r>
            <a:r>
              <a:rPr lang="en-CA" dirty="0"/>
              <a:t>positioned at 100,100</a:t>
            </a:r>
            <a:br>
              <a:rPr lang="en-CA" dirty="0"/>
            </a:br>
            <a:r>
              <a:rPr lang="en-CA" dirty="0"/>
              <a:t>&lt;/div&gt;</a:t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>&lt;div </a:t>
            </a:r>
            <a:r>
              <a:rPr lang="en-CA" b="1" dirty="0"/>
              <a:t>id="layer2"</a:t>
            </a:r>
            <a:r>
              <a:rPr lang="en-CA" dirty="0"/>
              <a:t>&gt;</a:t>
            </a:r>
            <a:br>
              <a:rPr lang="en-CA" dirty="0"/>
            </a:br>
            <a:r>
              <a:rPr lang="en-CA" dirty="0"/>
              <a:t>   This is layer 2 on top of layer </a:t>
            </a:r>
            <a:r>
              <a:rPr lang="en-CA" dirty="0" smtClean="0"/>
              <a:t>1&lt;</a:t>
            </a:r>
            <a:r>
              <a:rPr lang="en-CA" dirty="0" err="1" smtClean="0"/>
              <a:t>br</a:t>
            </a:r>
            <a:r>
              <a:rPr lang="en-CA" dirty="0" smtClean="0"/>
              <a:t> /&gt;</a:t>
            </a:r>
            <a:r>
              <a:rPr lang="en-CA" dirty="0"/>
              <a:t>positioned at 200,200</a:t>
            </a:r>
            <a:br>
              <a:rPr lang="en-CA" dirty="0"/>
            </a:br>
            <a:r>
              <a:rPr lang="en-CA" dirty="0"/>
              <a:t>&lt;/div&gt;</a:t>
            </a:r>
            <a:br>
              <a:rPr lang="en-CA" dirty="0"/>
            </a:br>
            <a:r>
              <a:rPr lang="en-CA" sz="1900" dirty="0" smtClean="0">
                <a:hlinkClick r:id="rId2"/>
              </a:rPr>
              <a:t>http://www.cs.camosun.bc.ca/~langs/comp140-10/lectures/cssnotes/CSS_ex01.html</a:t>
            </a:r>
            <a:endParaRPr lang="en-CA" sz="1900" dirty="0"/>
          </a:p>
        </p:txBody>
      </p:sp>
      <p:sp>
        <p:nvSpPr>
          <p:cNvPr id="5" name="TextBox 4"/>
          <p:cNvSpPr txBox="1"/>
          <p:nvPr/>
        </p:nvSpPr>
        <p:spPr>
          <a:xfrm>
            <a:off x="4644008" y="3212976"/>
            <a:ext cx="3590342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CA" dirty="0" smtClean="0"/>
              <a:t>The z-index property indicates</a:t>
            </a:r>
            <a:br>
              <a:rPr lang="en-CA" dirty="0" smtClean="0"/>
            </a:br>
            <a:r>
              <a:rPr lang="en-CA" dirty="0" smtClean="0"/>
              <a:t>the stack level for layered effects.</a:t>
            </a:r>
            <a:br>
              <a:rPr lang="en-CA" dirty="0" smtClean="0"/>
            </a:br>
            <a:r>
              <a:rPr lang="en-CA" dirty="0" smtClean="0"/>
              <a:t>Lower z-index values are on bottom.</a:t>
            </a:r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7325-4DA6-4BDC-9340-393BF8E22C99}" type="datetime1">
              <a:rPr lang="en-US" smtClean="0"/>
              <a:t>10/9/2010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103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CSS Position Absolute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00808"/>
            <a:ext cx="429577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9083-C28A-4A00-B2BF-B8ED73BEA10A}" type="datetime1">
              <a:rPr lang="en-US" smtClean="0"/>
              <a:t>10/9/2010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104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Clear property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CSS property </a:t>
            </a:r>
            <a:r>
              <a:rPr lang="en-CA" dirty="0" smtClean="0">
                <a:solidFill>
                  <a:schemeClr val="bg2">
                    <a:lumMod val="25000"/>
                  </a:schemeClr>
                </a:solidFill>
              </a:rPr>
              <a:t>clear</a:t>
            </a:r>
            <a:r>
              <a:rPr lang="en-CA" dirty="0" smtClean="0"/>
              <a:t> indicates which sides of an element other </a:t>
            </a:r>
            <a:r>
              <a:rPr lang="en-CA" dirty="0" smtClean="0">
                <a:solidFill>
                  <a:srgbClr val="7030A0"/>
                </a:solidFill>
              </a:rPr>
              <a:t>floating elements </a:t>
            </a:r>
            <a:r>
              <a:rPr lang="en-CA" dirty="0" smtClean="0"/>
              <a:t>are </a:t>
            </a:r>
            <a:r>
              <a:rPr lang="en-CA" dirty="0" smtClean="0">
                <a:solidFill>
                  <a:schemeClr val="bg2">
                    <a:lumMod val="25000"/>
                  </a:schemeClr>
                </a:solidFill>
              </a:rPr>
              <a:t>not</a:t>
            </a:r>
            <a:r>
              <a:rPr lang="en-CA" dirty="0" smtClean="0"/>
              <a:t> allowed – useful when window is resized</a:t>
            </a:r>
          </a:p>
          <a:p>
            <a:pPr>
              <a:buNone/>
            </a:pPr>
            <a:r>
              <a:rPr lang="en-CA" dirty="0" smtClean="0"/>
              <a:t>   </a:t>
            </a:r>
            <a:r>
              <a:rPr lang="en-CA" sz="2800" dirty="0" smtClean="0">
                <a:solidFill>
                  <a:schemeClr val="bg2">
                    <a:lumMod val="25000"/>
                  </a:schemeClr>
                </a:solidFill>
              </a:rPr>
              <a:t>clear</a:t>
            </a:r>
            <a:r>
              <a:rPr lang="en-CA" sz="2800" dirty="0" smtClean="0"/>
              <a:t> : right;  /* no floating elements on right  */</a:t>
            </a:r>
            <a:r>
              <a:rPr lang="en-CA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br>
              <a:rPr lang="en-CA" sz="2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CA" sz="2800" dirty="0" smtClean="0">
                <a:solidFill>
                  <a:schemeClr val="bg2">
                    <a:lumMod val="25000"/>
                  </a:schemeClr>
                </a:solidFill>
              </a:rPr>
              <a:t>clear</a:t>
            </a:r>
            <a:r>
              <a:rPr lang="en-CA" sz="2800" dirty="0" smtClean="0"/>
              <a:t> : left;    /* no floating elements on left    */</a:t>
            </a:r>
            <a:br>
              <a:rPr lang="en-CA" sz="2800" dirty="0" smtClean="0"/>
            </a:br>
            <a:r>
              <a:rPr lang="en-CA" sz="2800" dirty="0" smtClean="0">
                <a:solidFill>
                  <a:schemeClr val="bg2">
                    <a:lumMod val="25000"/>
                  </a:schemeClr>
                </a:solidFill>
              </a:rPr>
              <a:t>clear </a:t>
            </a:r>
            <a:r>
              <a:rPr lang="en-CA" sz="2800" dirty="0" smtClean="0"/>
              <a:t>: both; /* no floating elements adjacent */</a:t>
            </a:r>
            <a:br>
              <a:rPr lang="en-CA" sz="2800" dirty="0" smtClean="0"/>
            </a:br>
            <a:r>
              <a:rPr lang="en-CA" sz="2800" dirty="0" smtClean="0">
                <a:solidFill>
                  <a:schemeClr val="bg2">
                    <a:lumMod val="25000"/>
                  </a:schemeClr>
                </a:solidFill>
              </a:rPr>
              <a:t>clear </a:t>
            </a:r>
            <a:r>
              <a:rPr lang="en-CA" sz="2800" dirty="0" smtClean="0"/>
              <a:t>: none; /* default – </a:t>
            </a:r>
            <a:br>
              <a:rPr lang="en-CA" sz="2800" dirty="0" smtClean="0"/>
            </a:br>
            <a:r>
              <a:rPr lang="en-CA" sz="2800" dirty="0" smtClean="0"/>
              <a:t>             adjacent floating elements allowed */</a:t>
            </a:r>
          </a:p>
          <a:p>
            <a:pPr>
              <a:buNone/>
            </a:pPr>
            <a:endParaRPr lang="en-CA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E8EA-2E5E-463E-920E-6C45A1C6892E}" type="datetime1">
              <a:rPr lang="en-US" smtClean="0"/>
              <a:t>10/9/2010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105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Display property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The display property controls the type of box an element generates</a:t>
            </a:r>
          </a:p>
          <a:p>
            <a:r>
              <a:rPr lang="en-CA" dirty="0" smtClean="0"/>
              <a:t>For example you may want to force some </a:t>
            </a:r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inline</a:t>
            </a:r>
            <a:r>
              <a:rPr lang="en-CA" dirty="0" smtClean="0"/>
              <a:t> elements into </a:t>
            </a:r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block</a:t>
            </a:r>
            <a:r>
              <a:rPr lang="en-CA" dirty="0" smtClean="0"/>
              <a:t> elements</a:t>
            </a:r>
          </a:p>
          <a:p>
            <a:pPr>
              <a:buNone/>
            </a:pPr>
            <a:r>
              <a:rPr lang="en-CA" dirty="0" smtClean="0"/>
              <a:t>    </a:t>
            </a:r>
            <a:r>
              <a:rPr lang="en-CA" dirty="0" err="1" smtClean="0">
                <a:latin typeface="Consolas" pitchFamily="49" charset="0"/>
                <a:cs typeface="Consolas" pitchFamily="49" charset="0"/>
              </a:rPr>
              <a:t>a.menu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  { display: </a:t>
            </a:r>
            <a:r>
              <a:rPr lang="en-CA" dirty="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block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;  }</a:t>
            </a:r>
            <a:br>
              <a:rPr lang="en-CA" dirty="0" smtClean="0">
                <a:latin typeface="Consolas" pitchFamily="49" charset="0"/>
                <a:cs typeface="Consolas" pitchFamily="49" charset="0"/>
              </a:rPr>
            </a:br>
            <a:r>
              <a:rPr lang="en-CA" dirty="0" smtClean="0">
                <a:latin typeface="Consolas" pitchFamily="49" charset="0"/>
                <a:cs typeface="Consolas" pitchFamily="49" charset="0"/>
              </a:rPr>
              <a:t>h1      { display: </a:t>
            </a:r>
            <a:r>
              <a:rPr lang="en-CA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inline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; }</a:t>
            </a:r>
            <a:br>
              <a:rPr lang="en-CA" dirty="0" smtClean="0">
                <a:latin typeface="Consolas" pitchFamily="49" charset="0"/>
                <a:cs typeface="Consolas" pitchFamily="49" charset="0"/>
              </a:rPr>
            </a:br>
            <a:r>
              <a:rPr lang="en-CA" dirty="0" err="1" smtClean="0">
                <a:latin typeface="Consolas" pitchFamily="49" charset="0"/>
                <a:cs typeface="Consolas" pitchFamily="49" charset="0"/>
              </a:rPr>
              <a:t>p.newad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 { display: </a:t>
            </a:r>
            <a:r>
              <a:rPr lang="en-CA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inline-block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; }</a:t>
            </a:r>
            <a:br>
              <a:rPr lang="en-CA" dirty="0" smtClean="0">
                <a:latin typeface="Consolas" pitchFamily="49" charset="0"/>
                <a:cs typeface="Consolas" pitchFamily="49" charset="0"/>
              </a:rPr>
            </a:br>
            <a:r>
              <a:rPr lang="en-CA" dirty="0" smtClean="0">
                <a:latin typeface="Consolas" pitchFamily="49" charset="0"/>
                <a:cs typeface="Consolas" pitchFamily="49" charset="0"/>
              </a:rPr>
              <a:t>div.rem { display: </a:t>
            </a:r>
            <a:r>
              <a:rPr lang="en-CA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none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; 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5733256"/>
            <a:ext cx="5804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inline-block makes the element generate a block box that is </a:t>
            </a:r>
            <a:br>
              <a:rPr lang="en-CA" dirty="0" smtClean="0"/>
            </a:br>
            <a:r>
              <a:rPr lang="en-CA" dirty="0" smtClean="0"/>
              <a:t>laid out as if it were an inline box.  </a:t>
            </a:r>
            <a:r>
              <a:rPr lang="en-CA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None</a:t>
            </a:r>
            <a:r>
              <a:rPr lang="en-CA" dirty="0" smtClean="0"/>
              <a:t> means no display.</a:t>
            </a:r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FD32-0980-49DF-8124-7059B8E0DBFD}" type="datetime1">
              <a:rPr lang="en-US" smtClean="0"/>
              <a:t>10/9/2010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106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Lists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Applies to the list item element for unordered and ordered lists</a:t>
            </a:r>
          </a:p>
          <a:p>
            <a:r>
              <a:rPr lang="en-CA" sz="2800" dirty="0" smtClean="0">
                <a:latin typeface="Consolas" pitchFamily="49" charset="0"/>
                <a:cs typeface="Consolas" pitchFamily="49" charset="0"/>
              </a:rPr>
              <a:t>list-style-type</a:t>
            </a:r>
            <a:r>
              <a:rPr lang="en-CA" dirty="0" smtClean="0"/>
              <a:t> can be disc, circle, square, decimal, lower-roman, upper-roman, lower-alpha, upper-alpha, none</a:t>
            </a:r>
          </a:p>
          <a:p>
            <a:r>
              <a:rPr lang="en-CA" sz="2800" dirty="0" smtClean="0">
                <a:latin typeface="Consolas" pitchFamily="49" charset="0"/>
                <a:cs typeface="Consolas" pitchFamily="49" charset="0"/>
              </a:rPr>
              <a:t>list-style-image</a:t>
            </a:r>
            <a:r>
              <a:rPr lang="en-CA" dirty="0" smtClean="0"/>
              <a:t> can be </a:t>
            </a:r>
            <a:r>
              <a:rPr lang="en-CA" sz="2800" dirty="0" smtClean="0">
                <a:latin typeface="Consolas" pitchFamily="49" charset="0"/>
                <a:cs typeface="Consolas" pitchFamily="49" charset="0"/>
              </a:rPr>
              <a:t>none</a:t>
            </a:r>
            <a:r>
              <a:rPr lang="en-CA" sz="2800" dirty="0" smtClean="0"/>
              <a:t> </a:t>
            </a:r>
            <a:r>
              <a:rPr lang="en-CA" dirty="0" smtClean="0"/>
              <a:t>or a URL value</a:t>
            </a:r>
          </a:p>
          <a:p>
            <a:r>
              <a:rPr lang="en-CA" sz="2800" dirty="0" smtClean="0">
                <a:latin typeface="Consolas" pitchFamily="49" charset="0"/>
                <a:cs typeface="Consolas" pitchFamily="49" charset="0"/>
              </a:rPr>
              <a:t>list-style-position</a:t>
            </a:r>
            <a:r>
              <a:rPr lang="en-CA" dirty="0" smtClean="0"/>
              <a:t> can be </a:t>
            </a:r>
            <a:r>
              <a:rPr lang="en-CA" sz="2800" dirty="0" smtClean="0">
                <a:latin typeface="Consolas" pitchFamily="49" charset="0"/>
                <a:cs typeface="Consolas" pitchFamily="49" charset="0"/>
              </a:rPr>
              <a:t>inside</a:t>
            </a:r>
            <a:r>
              <a:rPr lang="en-CA" sz="2800" dirty="0" smtClean="0"/>
              <a:t> </a:t>
            </a:r>
            <a:r>
              <a:rPr lang="en-CA" dirty="0" smtClean="0"/>
              <a:t>or </a:t>
            </a:r>
            <a:r>
              <a:rPr lang="en-CA" sz="2800" dirty="0" smtClean="0">
                <a:latin typeface="Consolas" pitchFamily="49" charset="0"/>
                <a:cs typeface="Consolas" pitchFamily="49" charset="0"/>
              </a:rPr>
              <a:t>outside</a:t>
            </a:r>
            <a:endParaRPr lang="en-CA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CA" sz="1600" dirty="0" smtClean="0">
                <a:hlinkClick r:id="rId2"/>
              </a:rPr>
              <a:t>http://www.cs.camosun.bc.ca/~langs/comp140-10/lectures/cssnotes/CSS_ex02.html</a:t>
            </a:r>
            <a:endParaRPr lang="en-CA" sz="1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84C4-3D7E-448C-B3FD-D6B053093EDA}" type="datetime1">
              <a:rPr lang="en-US" smtClean="0"/>
              <a:t>10/9/2010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107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List style type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List style types can</a:t>
            </a:r>
            <a:br>
              <a:rPr lang="en-CA" dirty="0" smtClean="0"/>
            </a:br>
            <a:r>
              <a:rPr lang="en-CA" dirty="0" smtClean="0"/>
              <a:t>be 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alphabetic</a:t>
            </a:r>
            <a:r>
              <a:rPr lang="en-CA" dirty="0" smtClean="0"/>
              <a:t>,</a:t>
            </a:r>
            <a:br>
              <a:rPr lang="en-CA" dirty="0" smtClean="0"/>
            </a:br>
            <a:r>
              <a:rPr lang="en-CA" dirty="0" smtClean="0">
                <a:solidFill>
                  <a:srgbClr val="002060"/>
                </a:solidFill>
              </a:rPr>
              <a:t>numeric</a:t>
            </a:r>
            <a:r>
              <a:rPr lang="en-CA" dirty="0" smtClean="0"/>
              <a:t>, or </a:t>
            </a:r>
            <a:r>
              <a:rPr lang="en-CA" dirty="0" smtClean="0">
                <a:solidFill>
                  <a:srgbClr val="7030A0"/>
                </a:solidFill>
              </a:rPr>
              <a:t>symbols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577151"/>
            <a:ext cx="3024336" cy="450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4BF4-6583-4B84-BB75-A7B34251E909}" type="datetime1">
              <a:rPr lang="en-US" smtClean="0"/>
              <a:t>10/9/2010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108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Cursors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Cursor property specifies the type of cursor to display when pointing on an element</a:t>
            </a:r>
          </a:p>
          <a:p>
            <a:r>
              <a:rPr lang="en-CA" dirty="0" smtClean="0"/>
              <a:t>cursor can be default (arrow), crosshair, pointer, move, </a:t>
            </a:r>
            <a:r>
              <a:rPr lang="en-CA" dirty="0" err="1" smtClean="0"/>
              <a:t>url</a:t>
            </a:r>
            <a:r>
              <a:rPr lang="en-CA" dirty="0" smtClean="0"/>
              <a:t>, text, wait, help</a:t>
            </a:r>
          </a:p>
          <a:p>
            <a:r>
              <a:rPr lang="en-CA" dirty="0" smtClean="0"/>
              <a:t>cursor can also be e-resize (resize left-right), n-resize (resize up-down), </a:t>
            </a:r>
            <a:r>
              <a:rPr lang="en-CA" dirty="0" err="1" smtClean="0"/>
              <a:t>nw</a:t>
            </a:r>
            <a:r>
              <a:rPr lang="en-CA" dirty="0" smtClean="0"/>
              <a:t>-resize, ne-resize, se-resize, </a:t>
            </a:r>
            <a:r>
              <a:rPr lang="en-CA" dirty="0" err="1" smtClean="0"/>
              <a:t>sw</a:t>
            </a:r>
            <a:r>
              <a:rPr lang="en-CA" dirty="0" smtClean="0"/>
              <a:t>-resize</a:t>
            </a:r>
          </a:p>
          <a:p>
            <a:r>
              <a:rPr lang="en-CA" sz="1200" dirty="0" smtClean="0">
                <a:hlinkClick r:id="rId2"/>
              </a:rPr>
              <a:t>http://www.cs.camosun.bc.ca/~langs/comp140-10/lectures/cssnotes/CSS_Cursors.htm</a:t>
            </a:r>
            <a:endParaRPr lang="en-CA" sz="1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694E-E9E0-4278-90A5-FB9B20ABD263}" type="datetime1">
              <a:rPr lang="en-US" smtClean="0"/>
              <a:t>10/9/2010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109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CSS 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Like HTML CSS is simple </a:t>
            </a:r>
            <a:r>
              <a:rPr lang="en-CA" dirty="0" smtClean="0">
                <a:solidFill>
                  <a:schemeClr val="accent5">
                    <a:lumMod val="75000"/>
                  </a:schemeClr>
                </a:solidFill>
              </a:rPr>
              <a:t>human-readable</a:t>
            </a:r>
            <a:r>
              <a:rPr lang="en-CA" dirty="0" smtClean="0"/>
              <a:t> text</a:t>
            </a:r>
          </a:p>
          <a:p>
            <a:r>
              <a:rPr lang="en-CA" dirty="0" smtClean="0"/>
              <a:t>CSS is not a programming language like Java or PHP</a:t>
            </a:r>
          </a:p>
          <a:p>
            <a:r>
              <a:rPr lang="en-CA" dirty="0" smtClean="0"/>
              <a:t>CSS is not the same as HTML – CSS cannot be present without HTML or XSL</a:t>
            </a:r>
          </a:p>
          <a:p>
            <a:r>
              <a:rPr lang="en-CA" dirty="0" smtClean="0"/>
              <a:t>CSS will help simplify your web content presentation and make it more manageable</a:t>
            </a:r>
          </a:p>
          <a:p>
            <a:r>
              <a:rPr lang="en-CA" dirty="0" smtClean="0"/>
              <a:t>CSS will also work with XSL, another web technology</a:t>
            </a:r>
            <a:endParaRPr lang="en-CA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0AEA-94E4-43B7-9D3B-8900DE2D15FA}" type="datetime1">
              <a:rPr lang="en-US" smtClean="0"/>
              <a:t>10/9/2010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CA" dirty="0" smtClean="0"/>
              <a:t>It may be appropriate to provide an </a:t>
            </a:r>
            <a:r>
              <a:rPr lang="en-CA" dirty="0" smtClean="0">
                <a:solidFill>
                  <a:srgbClr val="7030A0"/>
                </a:solidFill>
              </a:rPr>
              <a:t>outline</a:t>
            </a:r>
            <a:r>
              <a:rPr lang="en-CA" dirty="0" smtClean="0"/>
              <a:t> surrounding a visual object like a button or an active form field to make them stand out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80928"/>
            <a:ext cx="5184576" cy="364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645024"/>
            <a:ext cx="15430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9DC0-55D3-4AF4-8051-D05B25B6EBD4}" type="datetime1">
              <a:rPr lang="en-US" smtClean="0"/>
              <a:t>10/9/2010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110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Outlines</a:t>
            </a: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534352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988840"/>
            <a:ext cx="16097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4437529" y="3469341"/>
            <a:ext cx="1640542" cy="310776"/>
          </a:xfrm>
          <a:custGeom>
            <a:avLst/>
            <a:gdLst>
              <a:gd name="connsiteX0" fmla="*/ 0 w 1640542"/>
              <a:gd name="connsiteY0" fmla="*/ 215153 h 310776"/>
              <a:gd name="connsiteX1" fmla="*/ 860612 w 1640542"/>
              <a:gd name="connsiteY1" fmla="*/ 304800 h 310776"/>
              <a:gd name="connsiteX2" fmla="*/ 1201271 w 1640542"/>
              <a:gd name="connsiteY2" fmla="*/ 179294 h 310776"/>
              <a:gd name="connsiteX3" fmla="*/ 1640542 w 1640542"/>
              <a:gd name="connsiteY3" fmla="*/ 0 h 310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0542" h="310776">
                <a:moveTo>
                  <a:pt x="0" y="215153"/>
                </a:moveTo>
                <a:cubicBezTo>
                  <a:pt x="330200" y="262964"/>
                  <a:pt x="660400" y="310776"/>
                  <a:pt x="860612" y="304800"/>
                </a:cubicBezTo>
                <a:cubicBezTo>
                  <a:pt x="1060824" y="298824"/>
                  <a:pt x="1071283" y="230094"/>
                  <a:pt x="1201271" y="179294"/>
                </a:cubicBezTo>
                <a:cubicBezTo>
                  <a:pt x="1331259" y="128494"/>
                  <a:pt x="1485900" y="64247"/>
                  <a:pt x="1640542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8B79E-1C5D-4AE6-B20C-AB52015E4BF7}" type="datetime1">
              <a:rPr lang="en-US" smtClean="0"/>
              <a:t>10/9/2010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111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Overflow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n-CA" sz="2800" dirty="0" smtClean="0"/>
              <a:t>When text won’t fit the size of the given box, what do you want happen?</a:t>
            </a:r>
            <a:endParaRPr lang="en-C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348880"/>
            <a:ext cx="2232248" cy="424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524386"/>
            <a:ext cx="5238006" cy="361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2717563" y="2606467"/>
            <a:ext cx="777667" cy="307649"/>
          </a:xfrm>
          <a:custGeom>
            <a:avLst/>
            <a:gdLst>
              <a:gd name="connsiteX0" fmla="*/ 0 w 777667"/>
              <a:gd name="connsiteY0" fmla="*/ 307649 h 307649"/>
              <a:gd name="connsiteX1" fmla="*/ 777667 w 777667"/>
              <a:gd name="connsiteY1" fmla="*/ 0 h 30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7667" h="307649">
                <a:moveTo>
                  <a:pt x="0" y="307649"/>
                </a:moveTo>
                <a:cubicBezTo>
                  <a:pt x="337559" y="165931"/>
                  <a:pt x="675118" y="24213"/>
                  <a:pt x="777667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Freeform 7"/>
          <p:cNvSpPr/>
          <p:nvPr/>
        </p:nvSpPr>
        <p:spPr>
          <a:xfrm>
            <a:off x="2845750" y="4067798"/>
            <a:ext cx="4469450" cy="722120"/>
          </a:xfrm>
          <a:custGeom>
            <a:avLst/>
            <a:gdLst>
              <a:gd name="connsiteX0" fmla="*/ 0 w 4469450"/>
              <a:gd name="connsiteY0" fmla="*/ 709301 h 722120"/>
              <a:gd name="connsiteX1" fmla="*/ 170915 w 4469450"/>
              <a:gd name="connsiteY1" fmla="*/ 640935 h 722120"/>
              <a:gd name="connsiteX2" fmla="*/ 709300 w 4469450"/>
              <a:gd name="connsiteY2" fmla="*/ 222191 h 722120"/>
              <a:gd name="connsiteX3" fmla="*/ 3657600 w 4469450"/>
              <a:gd name="connsiteY3" fmla="*/ 290557 h 722120"/>
              <a:gd name="connsiteX4" fmla="*/ 4469450 w 4469450"/>
              <a:gd name="connsiteY4" fmla="*/ 0 h 72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9450" h="722120">
                <a:moveTo>
                  <a:pt x="0" y="709301"/>
                </a:moveTo>
                <a:cubicBezTo>
                  <a:pt x="26349" y="715710"/>
                  <a:pt x="52698" y="722120"/>
                  <a:pt x="170915" y="640935"/>
                </a:cubicBezTo>
                <a:cubicBezTo>
                  <a:pt x="289132" y="559750"/>
                  <a:pt x="128186" y="280587"/>
                  <a:pt x="709300" y="222191"/>
                </a:cubicBezTo>
                <a:cubicBezTo>
                  <a:pt x="1290414" y="163795"/>
                  <a:pt x="3030908" y="327589"/>
                  <a:pt x="3657600" y="290557"/>
                </a:cubicBezTo>
                <a:cubicBezTo>
                  <a:pt x="4284292" y="253525"/>
                  <a:pt x="4376871" y="126762"/>
                  <a:pt x="446945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Freeform 8"/>
          <p:cNvSpPr/>
          <p:nvPr/>
        </p:nvSpPr>
        <p:spPr>
          <a:xfrm>
            <a:off x="2931207" y="5742774"/>
            <a:ext cx="606752" cy="128187"/>
          </a:xfrm>
          <a:custGeom>
            <a:avLst/>
            <a:gdLst>
              <a:gd name="connsiteX0" fmla="*/ 0 w 606752"/>
              <a:gd name="connsiteY0" fmla="*/ 128187 h 128187"/>
              <a:gd name="connsiteX1" fmla="*/ 606752 w 606752"/>
              <a:gd name="connsiteY1" fmla="*/ 0 h 12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6752" h="128187">
                <a:moveTo>
                  <a:pt x="0" y="128187"/>
                </a:moveTo>
                <a:lnTo>
                  <a:pt x="606752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3491880" y="2132856"/>
            <a:ext cx="1461619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1600" dirty="0" smtClean="0"/>
              <a:t>overflow: scroll</a:t>
            </a:r>
            <a:endParaRPr lang="en-CA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2132856"/>
            <a:ext cx="1602811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1600" dirty="0" smtClean="0"/>
              <a:t>overflow: hidden</a:t>
            </a:r>
            <a:endParaRPr lang="en-CA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092280" y="2132856"/>
            <a:ext cx="1405256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1600" dirty="0" smtClean="0"/>
              <a:t>overflow: auto</a:t>
            </a:r>
            <a:endParaRPr lang="en-CA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220072" y="5445224"/>
            <a:ext cx="1546705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1600" dirty="0" smtClean="0"/>
              <a:t>overflow: visible</a:t>
            </a:r>
            <a:endParaRPr lang="en-CA" sz="1600" dirty="0"/>
          </a:p>
        </p:txBody>
      </p:sp>
      <p:sp>
        <p:nvSpPr>
          <p:cNvPr id="14" name="Freeform 13"/>
          <p:cNvSpPr/>
          <p:nvPr/>
        </p:nvSpPr>
        <p:spPr>
          <a:xfrm>
            <a:off x="2948299" y="3794333"/>
            <a:ext cx="2384277" cy="357498"/>
          </a:xfrm>
          <a:custGeom>
            <a:avLst/>
            <a:gdLst>
              <a:gd name="connsiteX0" fmla="*/ 0 w 2384277"/>
              <a:gd name="connsiteY0" fmla="*/ 0 h 357498"/>
              <a:gd name="connsiteX1" fmla="*/ 478565 w 2384277"/>
              <a:gd name="connsiteY1" fmla="*/ 273465 h 357498"/>
              <a:gd name="connsiteX2" fmla="*/ 1119499 w 2384277"/>
              <a:gd name="connsiteY2" fmla="*/ 350377 h 357498"/>
              <a:gd name="connsiteX3" fmla="*/ 2127903 w 2384277"/>
              <a:gd name="connsiteY3" fmla="*/ 316194 h 357498"/>
              <a:gd name="connsiteX4" fmla="*/ 2384277 w 2384277"/>
              <a:gd name="connsiteY4" fmla="*/ 119641 h 357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4277" h="357498">
                <a:moveTo>
                  <a:pt x="0" y="0"/>
                </a:moveTo>
                <a:cubicBezTo>
                  <a:pt x="145991" y="107534"/>
                  <a:pt x="291982" y="215069"/>
                  <a:pt x="478565" y="273465"/>
                </a:cubicBezTo>
                <a:cubicBezTo>
                  <a:pt x="665148" y="331861"/>
                  <a:pt x="844609" y="343256"/>
                  <a:pt x="1119499" y="350377"/>
                </a:cubicBezTo>
                <a:cubicBezTo>
                  <a:pt x="1394389" y="357498"/>
                  <a:pt x="1917107" y="354650"/>
                  <a:pt x="2127903" y="316194"/>
                </a:cubicBezTo>
                <a:cubicBezTo>
                  <a:pt x="2338699" y="277738"/>
                  <a:pt x="2361488" y="198689"/>
                  <a:pt x="2384277" y="11964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/>
          <p:cNvSpPr txBox="1"/>
          <p:nvPr/>
        </p:nvSpPr>
        <p:spPr>
          <a:xfrm>
            <a:off x="6804248" y="5157192"/>
            <a:ext cx="20808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Visible is the default</a:t>
            </a:r>
          </a:p>
          <a:p>
            <a:r>
              <a:rPr lang="en-CA" dirty="0" smtClean="0"/>
              <a:t>any overflow is not</a:t>
            </a:r>
          </a:p>
          <a:p>
            <a:r>
              <a:rPr lang="en-CA" dirty="0" smtClean="0"/>
              <a:t>clipped.</a:t>
            </a:r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5292080" y="4365104"/>
            <a:ext cx="2388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Hidden means</a:t>
            </a:r>
          </a:p>
          <a:p>
            <a:r>
              <a:rPr lang="en-CA" dirty="0" smtClean="0"/>
              <a:t>any overflow is clipped.</a:t>
            </a:r>
            <a:endParaRPr lang="en-CA" dirty="0"/>
          </a:p>
        </p:txBody>
      </p:sp>
      <p:sp>
        <p:nvSpPr>
          <p:cNvPr id="17" name="Rectangle 16"/>
          <p:cNvSpPr/>
          <p:nvPr/>
        </p:nvSpPr>
        <p:spPr>
          <a:xfrm>
            <a:off x="2483768" y="6165304"/>
            <a:ext cx="511256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50" dirty="0" smtClean="0">
                <a:hlinkClick r:id="rId4"/>
              </a:rPr>
              <a:t>http://www.cs.camosun.bc.ca/~langs/comp140-10/lectures/cssnotes/overflow.htm</a:t>
            </a:r>
            <a:endParaRPr lang="en-CA" sz="1050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D5BD-BCBC-40AF-B057-255442CC9D1A}" type="datetime1">
              <a:rPr lang="en-US" smtClean="0"/>
              <a:t>10/9/2010</a:t>
            </a:fld>
            <a:endParaRPr lang="en-CA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112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Overflow CSS3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overflow-x   overflow-y</a:t>
            </a:r>
          </a:p>
          <a:p>
            <a:r>
              <a:rPr lang="en-CA" sz="28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Overflow-x</a:t>
            </a:r>
            <a:r>
              <a:rPr lang="en-CA" dirty="0" smtClean="0"/>
              <a:t> determines clipping at the left and right edges (scrollbar is horizontal)</a:t>
            </a:r>
          </a:p>
          <a:p>
            <a:r>
              <a:rPr lang="en-CA" sz="28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Overflow-y</a:t>
            </a:r>
            <a:r>
              <a:rPr lang="en-CA" dirty="0" smtClean="0"/>
              <a:t>, at top and bottom edges (scrollbar is vertical)</a:t>
            </a:r>
          </a:p>
          <a:p>
            <a:r>
              <a:rPr lang="en-CA" dirty="0" smtClean="0"/>
              <a:t>CSS3 has defined an </a:t>
            </a:r>
            <a:r>
              <a:rPr lang="en-CA" sz="2800" dirty="0" smtClean="0">
                <a:solidFill>
                  <a:schemeClr val="accent3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overflow-style</a:t>
            </a:r>
            <a:r>
              <a:rPr lang="en-CA" dirty="0" smtClean="0"/>
              <a:t> but no browser supports this property yet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2E62-E9E0-4A34-99E3-60160BB47BD3}" type="datetime1">
              <a:rPr lang="en-US" smtClean="0"/>
              <a:t>10/9/2010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113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Firefox Error Console</a:t>
            </a:r>
            <a:endParaRPr lang="en-CA" dirty="0"/>
          </a:p>
        </p:txBody>
      </p:sp>
      <p:pic>
        <p:nvPicPr>
          <p:cNvPr id="6" name="Content Placeholder 5" descr="Firefox_error_conso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785926"/>
            <a:ext cx="8243760" cy="4143404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E21C-4661-4F67-A326-BCB0167AFAC5}" type="datetime1">
              <a:rPr lang="en-US" smtClean="0"/>
              <a:t>10/9/2010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114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CSS Errors Example</a:t>
            </a:r>
            <a:endParaRPr lang="en-CA" dirty="0"/>
          </a:p>
        </p:txBody>
      </p:sp>
      <p:pic>
        <p:nvPicPr>
          <p:cNvPr id="5" name="Content Placeholder 4" descr="css_error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643050"/>
            <a:ext cx="8359068" cy="4286280"/>
          </a:xfrm>
        </p:spPr>
      </p:pic>
      <p:sp>
        <p:nvSpPr>
          <p:cNvPr id="6" name="TextBox 5"/>
          <p:cNvSpPr txBox="1"/>
          <p:nvPr/>
        </p:nvSpPr>
        <p:spPr>
          <a:xfrm>
            <a:off x="4357686" y="2071678"/>
            <a:ext cx="4012342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CA" dirty="0" smtClean="0"/>
              <a:t>Incorrect value name, should</a:t>
            </a:r>
            <a:br>
              <a:rPr lang="en-CA" dirty="0" smtClean="0"/>
            </a:br>
            <a:r>
              <a:rPr lang="en-CA" dirty="0" smtClean="0"/>
              <a:t>be middle.  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5000628" y="2857496"/>
            <a:ext cx="4143372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CA" dirty="0" smtClean="0"/>
              <a:t>Incorrect property name, should be font. 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6500826" y="3500438"/>
            <a:ext cx="2012078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CA" dirty="0" smtClean="0"/>
              <a:t>Incorrect location</a:t>
            </a:r>
            <a:br>
              <a:rPr lang="en-CA" dirty="0" smtClean="0"/>
            </a:br>
            <a:r>
              <a:rPr lang="en-CA" dirty="0" smtClean="0"/>
              <a:t>for link element.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1785918" y="5500702"/>
            <a:ext cx="4012342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CA" dirty="0" smtClean="0"/>
              <a:t>Incorrect property name, should</a:t>
            </a:r>
            <a:br>
              <a:rPr lang="en-CA" dirty="0" smtClean="0"/>
            </a:br>
            <a:r>
              <a:rPr lang="en-CA" dirty="0" smtClean="0"/>
              <a:t>be color.  Unknown property name </a:t>
            </a:r>
            <a:r>
              <a:rPr lang="en-CA" dirty="0" err="1" smtClean="0"/>
              <a:t>abc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6072198" y="4929198"/>
            <a:ext cx="2357454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CA" dirty="0" smtClean="0"/>
              <a:t>Nonzero CSS values</a:t>
            </a:r>
            <a:br>
              <a:rPr lang="en-CA" dirty="0" smtClean="0"/>
            </a:br>
            <a:r>
              <a:rPr lang="en-CA" dirty="0" smtClean="0"/>
              <a:t>should include the</a:t>
            </a:r>
            <a:br>
              <a:rPr lang="en-CA" dirty="0" smtClean="0"/>
            </a:br>
            <a:r>
              <a:rPr lang="en-CA" dirty="0" smtClean="0"/>
              <a:t>measure (e.g. </a:t>
            </a:r>
            <a:r>
              <a:rPr lang="en-CA" dirty="0" err="1" smtClean="0"/>
              <a:t>em</a:t>
            </a:r>
            <a:r>
              <a:rPr lang="en-CA" dirty="0" smtClean="0"/>
              <a:t> or </a:t>
            </a:r>
            <a:r>
              <a:rPr lang="en-CA" dirty="0" err="1" smtClean="0"/>
              <a:t>px</a:t>
            </a:r>
            <a:r>
              <a:rPr lang="en-CA" dirty="0" smtClean="0"/>
              <a:t>)</a:t>
            </a:r>
            <a:endParaRPr lang="en-CA" dirty="0"/>
          </a:p>
        </p:txBody>
      </p:sp>
      <p:cxnSp>
        <p:nvCxnSpPr>
          <p:cNvPr id="12" name="Straight Arrow Connector 11"/>
          <p:cNvCxnSpPr>
            <a:stCxn id="6" idx="1"/>
          </p:cNvCxnSpPr>
          <p:nvPr/>
        </p:nvCxnSpPr>
        <p:spPr>
          <a:xfrm rot="10800000" flipV="1">
            <a:off x="3857620" y="2394844"/>
            <a:ext cx="500066" cy="462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4643438" y="3000372"/>
            <a:ext cx="35719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6000760" y="3571876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2428860" y="4929198"/>
            <a:ext cx="92869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V="1">
            <a:off x="1714480" y="4929198"/>
            <a:ext cx="71438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4071934" y="5143512"/>
            <a:ext cx="200026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572396" y="1214422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hlinkClick r:id="rId3" action="ppaction://hlinkfile"/>
              </a:rPr>
              <a:t>link</a:t>
            </a:r>
            <a:endParaRPr lang="en-CA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38AC-73F1-4232-A637-47CDA3E1238A}" type="datetime1">
              <a:rPr lang="en-US" smtClean="0"/>
              <a:t>10/9/2010</a:t>
            </a:fld>
            <a:endParaRPr lang="en-CA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115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CSS Errors caught by Firefox</a:t>
            </a:r>
            <a:endParaRPr lang="en-CA" dirty="0"/>
          </a:p>
        </p:txBody>
      </p:sp>
      <p:pic>
        <p:nvPicPr>
          <p:cNvPr id="5" name="Content Placeholder 4" descr="css_errors_firefox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285859"/>
            <a:ext cx="7786742" cy="5259647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12BF-DF8B-4277-83B9-62A8DC8E2FC9}" type="datetime1">
              <a:rPr lang="en-US" smtClean="0"/>
              <a:t>10/9/2010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116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200" dirty="0" smtClean="0"/>
              <a:t>Microsoft Internet Explorer Developer Toolbar</a:t>
            </a:r>
            <a:endParaRPr lang="en-CA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68143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844824"/>
            <a:ext cx="3598990" cy="423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5652120" y="2420888"/>
            <a:ext cx="64807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91A5D-5FB3-4437-9560-B78C3597908A}" type="datetime1">
              <a:rPr lang="en-US" smtClean="0"/>
              <a:t>10/9/2010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117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W3C Unified </a:t>
            </a:r>
            <a:r>
              <a:rPr lang="en-CA" dirty="0" err="1" smtClean="0"/>
              <a:t>Validator</a:t>
            </a:r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558775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04248" y="2780928"/>
            <a:ext cx="16880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Checks HTML,</a:t>
            </a:r>
          </a:p>
          <a:p>
            <a:r>
              <a:rPr lang="en-CA" dirty="0" smtClean="0"/>
              <a:t>CSS, and RSS</a:t>
            </a:r>
          </a:p>
          <a:p>
            <a:r>
              <a:rPr lang="en-CA" dirty="0" smtClean="0"/>
              <a:t>for compliance</a:t>
            </a:r>
          </a:p>
          <a:p>
            <a:r>
              <a:rPr lang="en-CA" dirty="0" smtClean="0"/>
              <a:t>to the standard</a:t>
            </a:r>
          </a:p>
          <a:p>
            <a:r>
              <a:rPr lang="en-CA" dirty="0" smtClean="0"/>
              <a:t>grammar rules.</a:t>
            </a:r>
            <a:endParaRPr lang="en-CA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D3D42-5A97-4600-B883-3826B3424D2F}" type="datetime1">
              <a:rPr lang="en-US" smtClean="0"/>
              <a:t>10/9/2010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118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CSS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1242-9FD6-4E64-A59B-E07724385C49}" type="datetime1">
              <a:rPr lang="en-US" smtClean="0"/>
              <a:t>10/9/2010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119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CSS Style Attribute and Tag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CSS has a </a:t>
            </a:r>
            <a:r>
              <a:rPr lang="en-CA" dirty="0" smtClean="0">
                <a:solidFill>
                  <a:srgbClr val="00B050"/>
                </a:solidFill>
              </a:rPr>
              <a:t>style attribute </a:t>
            </a:r>
            <a:r>
              <a:rPr lang="en-CA" dirty="0" smtClean="0"/>
              <a:t>and </a:t>
            </a:r>
            <a:r>
              <a:rPr lang="en-CA" dirty="0" smtClean="0">
                <a:solidFill>
                  <a:srgbClr val="FF0000"/>
                </a:solidFill>
              </a:rPr>
              <a:t>style tag </a:t>
            </a:r>
            <a:r>
              <a:rPr lang="en-CA" dirty="0" smtClean="0"/>
              <a:t>(selector)</a:t>
            </a:r>
          </a:p>
          <a:p>
            <a:pPr>
              <a:buNone/>
            </a:pPr>
            <a:r>
              <a:rPr lang="en-CA" dirty="0"/>
              <a:t> </a:t>
            </a:r>
            <a:r>
              <a:rPr lang="en-CA" dirty="0" smtClean="0"/>
              <a:t>  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&lt;h1 </a:t>
            </a:r>
            <a:r>
              <a:rPr lang="en-CA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style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CA" dirty="0" smtClean="0"/>
              <a:t>= “</a:t>
            </a:r>
            <a:r>
              <a:rPr lang="en-CA" i="1" dirty="0" smtClean="0"/>
              <a:t>property : value;  </a:t>
            </a:r>
            <a:br>
              <a:rPr lang="en-CA" i="1" dirty="0" smtClean="0"/>
            </a:br>
            <a:r>
              <a:rPr lang="en-CA" i="1" dirty="0" smtClean="0"/>
              <a:t>                       property : value;  ... </a:t>
            </a:r>
            <a:r>
              <a:rPr lang="en-CA" dirty="0" smtClean="0"/>
              <a:t>”&gt;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CA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style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&gt;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           </a:t>
            </a:r>
            <a:r>
              <a:rPr lang="en-CA" i="1" dirty="0" smtClean="0"/>
              <a:t>selector  {  property : value;</a:t>
            </a:r>
            <a:br>
              <a:rPr lang="en-CA" i="1" dirty="0" smtClean="0"/>
            </a:br>
            <a:r>
              <a:rPr lang="en-CA" i="1" dirty="0" smtClean="0"/>
              <a:t>                              property : value;  ... }</a:t>
            </a:r>
            <a:br>
              <a:rPr lang="en-CA" i="1" dirty="0" smtClean="0"/>
            </a:br>
            <a:r>
              <a:rPr lang="en-CA" dirty="0"/>
              <a:t>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&lt;/</a:t>
            </a:r>
            <a:r>
              <a:rPr lang="en-CA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style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pPr>
              <a:buNone/>
            </a:pPr>
            <a:r>
              <a:rPr lang="en-CA" i="1" dirty="0" smtClean="0"/>
              <a:t>	               </a:t>
            </a:r>
            <a:r>
              <a:rPr lang="en-CA" sz="2700" dirty="0" smtClean="0"/>
              <a:t>the selector is usually an HTML tag name</a:t>
            </a:r>
            <a:br>
              <a:rPr lang="en-CA" sz="2700" dirty="0" smtClean="0"/>
            </a:br>
            <a:r>
              <a:rPr lang="en-CA" sz="2700" dirty="0" smtClean="0"/>
              <a:t>                                                            The final </a:t>
            </a:r>
            <a:r>
              <a:rPr lang="en-CA" sz="2700" b="1" dirty="0" smtClean="0">
                <a:solidFill>
                  <a:srgbClr val="FF0000"/>
                </a:solidFill>
              </a:rPr>
              <a:t>;</a:t>
            </a:r>
            <a:r>
              <a:rPr lang="en-CA" sz="2700" dirty="0" smtClean="0"/>
              <a:t> is optional.</a:t>
            </a:r>
          </a:p>
          <a:p>
            <a:pPr>
              <a:buNone/>
            </a:pPr>
            <a:endParaRPr lang="en-CA" sz="27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2786050" y="2571744"/>
            <a:ext cx="2643206" cy="4286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ounded Rectangle 4"/>
          <p:cNvSpPr/>
          <p:nvPr/>
        </p:nvSpPr>
        <p:spPr>
          <a:xfrm>
            <a:off x="3428992" y="3786190"/>
            <a:ext cx="2643206" cy="4286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ounded Rectangle 5"/>
          <p:cNvSpPr/>
          <p:nvPr/>
        </p:nvSpPr>
        <p:spPr>
          <a:xfrm>
            <a:off x="6215074" y="3071810"/>
            <a:ext cx="1500198" cy="4286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6215074" y="307181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declaration</a:t>
            </a:r>
            <a:endParaRPr lang="en-CA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29256" y="3071810"/>
            <a:ext cx="71438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5857884" y="3429000"/>
            <a:ext cx="28575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353D-5E53-4D06-B510-88344D85F2E6}" type="datetime1">
              <a:rPr lang="en-US" smtClean="0"/>
              <a:t>10/9/2010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12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References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1400" dirty="0" smtClean="0">
                <a:hlinkClick r:id="rId2"/>
              </a:rPr>
              <a:t>http://www.w3.org/TR/CSS21/cover.html</a:t>
            </a:r>
          </a:p>
          <a:p>
            <a:r>
              <a:rPr lang="en-CA" sz="1400" dirty="0" smtClean="0">
                <a:hlinkClick r:id="rId2"/>
              </a:rPr>
              <a:t>http</a:t>
            </a:r>
            <a:r>
              <a:rPr lang="en-CA" sz="1400" dirty="0" smtClean="0">
                <a:hlinkClick r:id="rId2"/>
              </a:rPr>
              <a:t>://www.devwebpro.com/9-top-css-essential-skills-that-every-web-designer-should-learn/</a:t>
            </a:r>
            <a:endParaRPr lang="en-CA" sz="1400" dirty="0" smtClean="0"/>
          </a:p>
          <a:p>
            <a:r>
              <a:rPr lang="en-CA" sz="1400" dirty="0" smtClean="0">
                <a:hlinkClick r:id="rId3"/>
              </a:rPr>
              <a:t>http://dba.med.sc.edu/price/irf/Adobe_tg/models/hsb.html</a:t>
            </a:r>
            <a:r>
              <a:rPr lang="en-CA" sz="1400" dirty="0" smtClean="0"/>
              <a:t> (HLS information)</a:t>
            </a:r>
          </a:p>
          <a:p>
            <a:r>
              <a:rPr lang="en-CA" sz="1400" dirty="0" smtClean="0">
                <a:hlinkClick r:id="rId4"/>
              </a:rPr>
              <a:t>http://www.impressivewebs.com/css-opacity-reference/</a:t>
            </a:r>
            <a:endParaRPr lang="en-CA" sz="1400" dirty="0" smtClean="0"/>
          </a:p>
          <a:p>
            <a:r>
              <a:rPr lang="en-CA" sz="1400" dirty="0" smtClean="0"/>
              <a:t>http://www.hicksdesign.co.uk/boxmodel/</a:t>
            </a:r>
            <a:endParaRPr lang="en-CA" sz="1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179D-6961-4A32-98CA-3010F4E4C542}" type="datetime1">
              <a:rPr lang="en-US" smtClean="0"/>
              <a:t>10/9/2010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120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419872" y="5157192"/>
            <a:ext cx="4608512" cy="129614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 extrusionH="6350" contourW="12700">
            <a:bevelT/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CSS Style Layout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CSS definitions are written 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free format</a:t>
            </a:r>
          </a:p>
          <a:p>
            <a:pPr>
              <a:buNone/>
            </a:pPr>
            <a:r>
              <a:rPr lang="en-CA" sz="2800" dirty="0" smtClean="0">
                <a:latin typeface="Consolas" pitchFamily="49" charset="0"/>
                <a:cs typeface="Consolas" pitchFamily="49" charset="0"/>
              </a:rPr>
              <a:t>&lt;style type=“text/</a:t>
            </a:r>
            <a:r>
              <a:rPr lang="en-CA" sz="2800" dirty="0" err="1" smtClean="0">
                <a:latin typeface="Consolas" pitchFamily="49" charset="0"/>
                <a:cs typeface="Consolas" pitchFamily="49" charset="0"/>
              </a:rPr>
              <a:t>css</a:t>
            </a:r>
            <a:r>
              <a:rPr lang="en-CA" sz="2800" dirty="0" smtClean="0">
                <a:latin typeface="Consolas" pitchFamily="49" charset="0"/>
                <a:cs typeface="Consolas" pitchFamily="49" charset="0"/>
              </a:rPr>
              <a:t>”&gt;</a:t>
            </a:r>
          </a:p>
          <a:p>
            <a:pPr>
              <a:buNone/>
            </a:pPr>
            <a:r>
              <a:rPr lang="en-CA" sz="2800" dirty="0" smtClean="0">
                <a:latin typeface="Consolas" pitchFamily="49" charset="0"/>
                <a:cs typeface="Consolas" pitchFamily="49" charset="0"/>
              </a:rPr>
              <a:t>      h1  {  color: blue;  }</a:t>
            </a:r>
          </a:p>
          <a:p>
            <a:pPr>
              <a:buNone/>
            </a:pPr>
            <a:r>
              <a:rPr lang="en-CA" sz="2800" dirty="0" smtClean="0">
                <a:latin typeface="Consolas" pitchFamily="49" charset="0"/>
                <a:cs typeface="Consolas" pitchFamily="49" charset="0"/>
              </a:rPr>
              <a:t>      h2  {  color: green;</a:t>
            </a:r>
            <a:br>
              <a:rPr lang="en-CA" sz="2800" dirty="0" smtClean="0">
                <a:latin typeface="Consolas" pitchFamily="49" charset="0"/>
                <a:cs typeface="Consolas" pitchFamily="49" charset="0"/>
              </a:rPr>
            </a:br>
            <a:r>
              <a:rPr lang="en-CA" sz="2800" dirty="0" smtClean="0">
                <a:latin typeface="Consolas" pitchFamily="49" charset="0"/>
                <a:cs typeface="Consolas" pitchFamily="49" charset="0"/>
              </a:rPr>
              <a:t>        }</a:t>
            </a:r>
            <a:br>
              <a:rPr lang="en-CA" sz="2800" dirty="0" smtClean="0">
                <a:latin typeface="Consolas" pitchFamily="49" charset="0"/>
                <a:cs typeface="Consolas" pitchFamily="49" charset="0"/>
              </a:rPr>
            </a:br>
            <a:r>
              <a:rPr lang="en-CA" sz="2800" dirty="0" smtClean="0">
                <a:latin typeface="Consolas" pitchFamily="49" charset="0"/>
                <a:cs typeface="Consolas" pitchFamily="49" charset="0"/>
              </a:rPr>
              <a:t>    h3  {  color: red;</a:t>
            </a:r>
            <a:br>
              <a:rPr lang="en-CA" sz="2800" dirty="0" smtClean="0">
                <a:latin typeface="Consolas" pitchFamily="49" charset="0"/>
                <a:cs typeface="Consolas" pitchFamily="49" charset="0"/>
              </a:rPr>
            </a:br>
            <a:r>
              <a:rPr lang="en-CA" sz="2800" dirty="0" smtClean="0">
                <a:latin typeface="Consolas" pitchFamily="49" charset="0"/>
                <a:cs typeface="Consolas" pitchFamily="49" charset="0"/>
              </a:rPr>
              <a:t>          text-weight: normal;</a:t>
            </a:r>
            <a:br>
              <a:rPr lang="en-CA" sz="2800" dirty="0" smtClean="0">
                <a:latin typeface="Consolas" pitchFamily="49" charset="0"/>
                <a:cs typeface="Consolas" pitchFamily="49" charset="0"/>
              </a:rPr>
            </a:br>
            <a:r>
              <a:rPr lang="en-CA" sz="2800" dirty="0" smtClean="0">
                <a:latin typeface="Consolas" pitchFamily="49" charset="0"/>
                <a:cs typeface="Consolas" pitchFamily="49" charset="0"/>
              </a:rPr>
              <a:t>        }</a:t>
            </a:r>
            <a:br>
              <a:rPr lang="en-CA" sz="2800" dirty="0" smtClean="0">
                <a:latin typeface="Consolas" pitchFamily="49" charset="0"/>
                <a:cs typeface="Consolas" pitchFamily="49" charset="0"/>
              </a:rPr>
            </a:br>
            <a:r>
              <a:rPr lang="en-CA" sz="2800" dirty="0" smtClean="0">
                <a:latin typeface="Consolas" pitchFamily="49" charset="0"/>
                <a:cs typeface="Consolas" pitchFamily="49" charset="0"/>
              </a:rPr>
              <a:t>&lt;/style&gt;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6578" y="2428868"/>
            <a:ext cx="21462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The closing brace</a:t>
            </a:r>
            <a:br>
              <a:rPr lang="en-CA" dirty="0" smtClean="0"/>
            </a:br>
            <a:r>
              <a:rPr lang="en-CA" dirty="0" smtClean="0"/>
              <a:t>can go anywhere</a:t>
            </a:r>
            <a:br>
              <a:rPr lang="en-CA" dirty="0" smtClean="0"/>
            </a:br>
            <a:r>
              <a:rPr lang="en-CA" dirty="0" smtClean="0"/>
              <a:t>and each declaration</a:t>
            </a:r>
            <a:br>
              <a:rPr lang="en-CA" dirty="0" smtClean="0"/>
            </a:br>
            <a:r>
              <a:rPr lang="en-CA" dirty="0" smtClean="0"/>
              <a:t>can be on a </a:t>
            </a:r>
            <a:br>
              <a:rPr lang="en-CA" dirty="0" smtClean="0"/>
            </a:br>
            <a:r>
              <a:rPr lang="en-CA" dirty="0" smtClean="0"/>
              <a:t>separate line.</a:t>
            </a:r>
            <a:br>
              <a:rPr lang="en-CA" dirty="0" smtClean="0"/>
            </a:br>
            <a:r>
              <a:rPr lang="en-CA" dirty="0" smtClean="0"/>
              <a:t>Optimizing the CSS for </a:t>
            </a:r>
            <a:r>
              <a:rPr lang="en-CA" b="1" dirty="0" smtClean="0"/>
              <a:t>human readability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is desired.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6143636" y="2857496"/>
            <a:ext cx="57150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5429256" y="3286124"/>
            <a:ext cx="128588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63888" y="5229200"/>
            <a:ext cx="4502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The order of the CSS properties listed </a:t>
            </a:r>
          </a:p>
          <a:p>
            <a:r>
              <a:rPr lang="en-CA" dirty="0" smtClean="0"/>
              <a:t>in the style does not matter to the user agent.</a:t>
            </a:r>
            <a:br>
              <a:rPr lang="en-CA" dirty="0" smtClean="0"/>
            </a:br>
            <a:r>
              <a:rPr lang="en-CA" dirty="0" smtClean="0"/>
              <a:t>If properties are duplicated in the same style,</a:t>
            </a:r>
            <a:br>
              <a:rPr lang="en-CA" dirty="0" smtClean="0"/>
            </a:br>
            <a:r>
              <a:rPr lang="en-CA" dirty="0" smtClean="0"/>
              <a:t>the last one defined is used.</a:t>
            </a:r>
            <a:endParaRPr lang="en-CA" dirty="0"/>
          </a:p>
        </p:txBody>
      </p:sp>
      <p:sp>
        <p:nvSpPr>
          <p:cNvPr id="12" name="Freeform 11"/>
          <p:cNvSpPr/>
          <p:nvPr/>
        </p:nvSpPr>
        <p:spPr>
          <a:xfrm>
            <a:off x="2146853" y="4528268"/>
            <a:ext cx="1129084" cy="1260282"/>
          </a:xfrm>
          <a:custGeom>
            <a:avLst/>
            <a:gdLst>
              <a:gd name="connsiteX0" fmla="*/ 1129084 w 1129084"/>
              <a:gd name="connsiteY0" fmla="*/ 1260282 h 1260282"/>
              <a:gd name="connsiteX1" fmla="*/ 166977 w 1129084"/>
              <a:gd name="connsiteY1" fmla="*/ 822960 h 1260282"/>
              <a:gd name="connsiteX2" fmla="*/ 127220 w 1129084"/>
              <a:gd name="connsiteY2" fmla="*/ 123245 h 1260282"/>
              <a:gd name="connsiteX3" fmla="*/ 612250 w 1129084"/>
              <a:gd name="connsiteY3" fmla="*/ 83489 h 126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9084" h="1260282">
                <a:moveTo>
                  <a:pt x="1129084" y="1260282"/>
                </a:moveTo>
                <a:cubicBezTo>
                  <a:pt x="731519" y="1136374"/>
                  <a:pt x="333954" y="1012466"/>
                  <a:pt x="166977" y="822960"/>
                </a:cubicBezTo>
                <a:cubicBezTo>
                  <a:pt x="0" y="633454"/>
                  <a:pt x="53008" y="246490"/>
                  <a:pt x="127220" y="123245"/>
                </a:cubicBezTo>
                <a:cubicBezTo>
                  <a:pt x="201432" y="0"/>
                  <a:pt x="406841" y="41744"/>
                  <a:pt x="612250" y="8348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A728-AE3E-416B-B125-883994DB25AA}" type="datetime1">
              <a:rPr lang="en-US" smtClean="0"/>
              <a:t>10/9/2010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13</a:t>
            </a:fld>
            <a:endParaRPr lang="en-C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CSS Properties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Properties are relevant to the selector</a:t>
            </a:r>
          </a:p>
          <a:p>
            <a:r>
              <a:rPr lang="en-CA" dirty="0" smtClean="0"/>
              <a:t>Properties and values are case insensitive but standard is to use lowercase</a:t>
            </a:r>
          </a:p>
          <a:p>
            <a:r>
              <a:rPr lang="en-CA" dirty="0" smtClean="0"/>
              <a:t>Some of the CSS property names are not consistent unfortunately:  e.g. </a:t>
            </a:r>
            <a:r>
              <a:rPr lang="en-CA" dirty="0" err="1" smtClean="0">
                <a:latin typeface="Consolas" pitchFamily="49" charset="0"/>
                <a:cs typeface="Consolas" pitchFamily="49" charset="0"/>
              </a:rPr>
              <a:t>color:blue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b="1" dirty="0" smtClean="0"/>
              <a:t>not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text-</a:t>
            </a:r>
            <a:r>
              <a:rPr lang="en-CA" dirty="0" err="1" smtClean="0">
                <a:latin typeface="Consolas" pitchFamily="49" charset="0"/>
                <a:cs typeface="Consolas" pitchFamily="49" charset="0"/>
              </a:rPr>
              <a:t>color:blue</a:t>
            </a:r>
            <a:r>
              <a:rPr lang="en-CA" dirty="0" smtClean="0"/>
              <a:t>      </a:t>
            </a:r>
            <a:r>
              <a:rPr lang="en-CA" b="1" dirty="0" smtClean="0"/>
              <a:t>or</a:t>
            </a:r>
            <a:r>
              <a:rPr lang="en-CA" dirty="0" smtClean="0"/>
              <a:t> </a:t>
            </a:r>
            <a:r>
              <a:rPr lang="en-CA" dirty="0" err="1" smtClean="0">
                <a:latin typeface="Consolas" pitchFamily="49" charset="0"/>
                <a:cs typeface="Consolas" pitchFamily="49" charset="0"/>
              </a:rPr>
              <a:t>text:blue</a:t>
            </a:r>
            <a:endParaRPr lang="en-CA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CA" dirty="0" smtClean="0"/>
              <a:t>Examples of CSS property names: </a:t>
            </a:r>
            <a:r>
              <a:rPr lang="en-CA" sz="3000" dirty="0" smtClean="0">
                <a:latin typeface="Consolas" pitchFamily="49" charset="0"/>
                <a:cs typeface="Consolas" pitchFamily="49" charset="0"/>
              </a:rPr>
              <a:t>background</a:t>
            </a:r>
            <a:r>
              <a:rPr lang="en-CA" dirty="0" smtClean="0"/>
              <a:t>,  </a:t>
            </a:r>
            <a:r>
              <a:rPr lang="en-CA" sz="3000" dirty="0" smtClean="0">
                <a:latin typeface="Consolas" pitchFamily="49" charset="0"/>
                <a:cs typeface="Consolas" pitchFamily="49" charset="0"/>
              </a:rPr>
              <a:t>border</a:t>
            </a:r>
            <a:r>
              <a:rPr lang="en-CA" dirty="0" smtClean="0"/>
              <a:t>,  </a:t>
            </a:r>
            <a:r>
              <a:rPr lang="en-CA" sz="3000" dirty="0" smtClean="0">
                <a:latin typeface="Consolas" pitchFamily="49" charset="0"/>
                <a:cs typeface="Consolas" pitchFamily="49" charset="0"/>
              </a:rPr>
              <a:t>margin</a:t>
            </a:r>
            <a:r>
              <a:rPr lang="en-CA" dirty="0" smtClean="0"/>
              <a:t>,  </a:t>
            </a:r>
            <a:r>
              <a:rPr lang="en-CA" sz="3000" dirty="0" smtClean="0">
                <a:latin typeface="Consolas" pitchFamily="49" charset="0"/>
                <a:cs typeface="Consolas" pitchFamily="49" charset="0"/>
              </a:rPr>
              <a:t>padding</a:t>
            </a:r>
            <a:r>
              <a:rPr lang="en-CA" dirty="0" smtClean="0"/>
              <a:t>, </a:t>
            </a:r>
            <a:r>
              <a:rPr lang="en-CA" sz="3000" dirty="0" smtClean="0">
                <a:latin typeface="Consolas" pitchFamily="49" charset="0"/>
                <a:cs typeface="Consolas" pitchFamily="49" charset="0"/>
              </a:rPr>
              <a:t>font-size</a:t>
            </a:r>
            <a:r>
              <a:rPr lang="en-CA" dirty="0" smtClean="0"/>
              <a:t>,  </a:t>
            </a:r>
            <a:r>
              <a:rPr lang="en-CA" sz="3000" dirty="0" smtClean="0">
                <a:latin typeface="Consolas" pitchFamily="49" charset="0"/>
                <a:cs typeface="Consolas" pitchFamily="49" charset="0"/>
              </a:rPr>
              <a:t>font-family</a:t>
            </a:r>
            <a:r>
              <a:rPr lang="en-CA" dirty="0" smtClean="0"/>
              <a:t>,  </a:t>
            </a:r>
            <a:r>
              <a:rPr lang="en-CA" sz="3000" dirty="0" smtClean="0">
                <a:latin typeface="Consolas" pitchFamily="49" charset="0"/>
                <a:cs typeface="Consolas" pitchFamily="49" charset="0"/>
              </a:rPr>
              <a:t>word-spacing</a:t>
            </a:r>
            <a:r>
              <a:rPr lang="en-CA" dirty="0" smtClean="0"/>
              <a:t>, </a:t>
            </a:r>
            <a:r>
              <a:rPr lang="en-CA" sz="3000" dirty="0" smtClean="0">
                <a:latin typeface="Consolas" pitchFamily="49" charset="0"/>
                <a:cs typeface="Consolas" pitchFamily="49" charset="0"/>
              </a:rPr>
              <a:t>visibility</a:t>
            </a:r>
          </a:p>
          <a:p>
            <a:r>
              <a:rPr lang="en-CA" dirty="0" smtClean="0"/>
              <a:t>Not every property works consistently for each browser!  Test for each browser and version.</a:t>
            </a:r>
          </a:p>
        </p:txBody>
      </p:sp>
      <p:pic>
        <p:nvPicPr>
          <p:cNvPr id="4" name="Picture 3" descr="green%20check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3286124"/>
            <a:ext cx="314325" cy="304800"/>
          </a:xfrm>
          <a:prstGeom prst="rect">
            <a:avLst/>
          </a:prstGeom>
        </p:spPr>
      </p:pic>
      <p:pic>
        <p:nvPicPr>
          <p:cNvPr id="6" name="Picture 5" descr="X_red_thin_shadow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3643314"/>
            <a:ext cx="342900" cy="342900"/>
          </a:xfrm>
          <a:prstGeom prst="rect">
            <a:avLst/>
          </a:prstGeom>
        </p:spPr>
      </p:pic>
      <p:pic>
        <p:nvPicPr>
          <p:cNvPr id="7" name="Picture 6" descr="X_red_thin_shadow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643314"/>
            <a:ext cx="342900" cy="342900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FCB5-5380-4A76-997D-CF961CDFB3AD}" type="datetime1">
              <a:rPr lang="en-US" smtClean="0"/>
              <a:t>10/9/2010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14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CSS Values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20000"/>
            <a:scene3d>
              <a:camera prst="orthographicFront"/>
              <a:lightRig rig="sunset" dir="t"/>
            </a:scene3d>
          </a:bodyPr>
          <a:lstStyle/>
          <a:p>
            <a:r>
              <a:rPr lang="en-CA" dirty="0" smtClean="0"/>
              <a:t>Values can be </a:t>
            </a:r>
            <a:r>
              <a:rPr lang="en-CA" dirty="0" smtClean="0">
                <a:solidFill>
                  <a:schemeClr val="accent5">
                    <a:lumMod val="75000"/>
                  </a:schemeClr>
                </a:solidFill>
              </a:rPr>
              <a:t>numbers</a:t>
            </a:r>
            <a:r>
              <a:rPr lang="en-CA" dirty="0" smtClean="0"/>
              <a:t>, </a:t>
            </a:r>
            <a:r>
              <a:rPr lang="en-CA" dirty="0" smtClean="0">
                <a:solidFill>
                  <a:srgbClr val="00B050"/>
                </a:solidFill>
              </a:rPr>
              <a:t>strings</a:t>
            </a:r>
            <a:r>
              <a:rPr lang="en-CA" dirty="0" smtClean="0"/>
              <a:t>, </a:t>
            </a:r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keywords</a:t>
            </a:r>
            <a:r>
              <a:rPr lang="en-CA" dirty="0" smtClean="0"/>
              <a:t>, </a:t>
            </a:r>
            <a:r>
              <a:rPr lang="en-CA" dirty="0" smtClean="0">
                <a:solidFill>
                  <a:schemeClr val="bg2">
                    <a:lumMod val="50000"/>
                  </a:schemeClr>
                </a:solidFill>
              </a:rPr>
              <a:t>lengths</a:t>
            </a:r>
            <a:r>
              <a:rPr lang="en-CA" dirty="0" smtClean="0"/>
              <a:t>, </a:t>
            </a:r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colour values</a:t>
            </a:r>
            <a:r>
              <a:rPr lang="en-CA" dirty="0" smtClean="0"/>
              <a:t>, </a:t>
            </a:r>
            <a:r>
              <a:rPr lang="en-CA" dirty="0" err="1" smtClean="0">
                <a:solidFill>
                  <a:schemeClr val="accent4">
                    <a:lumMod val="75000"/>
                  </a:schemeClr>
                </a:solidFill>
              </a:rPr>
              <a:t>urls</a:t>
            </a:r>
            <a:r>
              <a:rPr lang="en-CA" dirty="0" smtClean="0"/>
              <a:t> or </a:t>
            </a:r>
            <a:r>
              <a:rPr lang="en-CA" dirty="0" smtClean="0">
                <a:solidFill>
                  <a:srgbClr val="92D050"/>
                </a:solidFill>
              </a:rPr>
              <a:t>percentages</a:t>
            </a:r>
          </a:p>
          <a:p>
            <a:r>
              <a:rPr lang="en-CA" dirty="0" smtClean="0"/>
              <a:t>For numbers, only decimal values</a:t>
            </a:r>
          </a:p>
          <a:p>
            <a:r>
              <a:rPr lang="en-CA" dirty="0" smtClean="0"/>
              <a:t>Strings, use double or single quotes</a:t>
            </a:r>
          </a:p>
          <a:p>
            <a:r>
              <a:rPr lang="en-CA" dirty="0" smtClean="0"/>
              <a:t>For keywords (e.g. </a:t>
            </a:r>
            <a:r>
              <a:rPr lang="en-CA" i="1" dirty="0" smtClean="0">
                <a:latin typeface="Consolas" pitchFamily="49" charset="0"/>
                <a:cs typeface="Consolas" pitchFamily="49" charset="0"/>
              </a:rPr>
              <a:t>auto</a:t>
            </a:r>
            <a:r>
              <a:rPr lang="en-CA" dirty="0" smtClean="0"/>
              <a:t>, </a:t>
            </a:r>
            <a:r>
              <a:rPr lang="en-CA" i="1" dirty="0" smtClean="0">
                <a:latin typeface="Consolas" pitchFamily="49" charset="0"/>
                <a:cs typeface="Consolas" pitchFamily="49" charset="0"/>
              </a:rPr>
              <a:t>none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CA" dirty="0" smtClean="0"/>
              <a:t>or any of the known colour names), do not use quotes (e.g. c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olor:</a:t>
            </a:r>
            <a:r>
              <a:rPr lang="en-CA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“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red</a:t>
            </a:r>
            <a:r>
              <a:rPr lang="en-CA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” </a:t>
            </a:r>
            <a:r>
              <a:rPr lang="en-CA" dirty="0" smtClean="0"/>
              <a:t>is illegal; </a:t>
            </a:r>
            <a:r>
              <a:rPr lang="en-CA" dirty="0" err="1" smtClean="0">
                <a:latin typeface="Consolas" pitchFamily="49" charset="0"/>
                <a:cs typeface="Consolas" pitchFamily="49" charset="0"/>
              </a:rPr>
              <a:t>color:red</a:t>
            </a:r>
            <a:r>
              <a:rPr lang="en-CA" dirty="0" smtClean="0"/>
              <a:t> is legal)</a:t>
            </a:r>
          </a:p>
          <a:p>
            <a:r>
              <a:rPr lang="en-CA" dirty="0" smtClean="0"/>
              <a:t>A zero length value does not require a length identifier (e.g. CSS style 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margin:0</a:t>
            </a:r>
            <a:r>
              <a:rPr lang="en-CA" dirty="0" smtClean="0"/>
              <a:t> )</a:t>
            </a:r>
          </a:p>
          <a:p>
            <a:r>
              <a:rPr lang="en-CA" dirty="0" smtClean="0"/>
              <a:t>Colour values can be a keyword or RGB notation (or HLS notation for CSS 3 browsers)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6" name="Picture 5" descr="green%20check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4077072"/>
            <a:ext cx="314325" cy="30480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0B93-31EC-4D55-9D37-98AF6BD50504}" type="datetime1">
              <a:rPr lang="en-US" smtClean="0"/>
              <a:t>10/9/2010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15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CSS Strings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A string can be written with </a:t>
            </a:r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double quotes </a:t>
            </a:r>
            <a:r>
              <a:rPr lang="en-CA" dirty="0" smtClean="0"/>
              <a:t>or </a:t>
            </a:r>
            <a:r>
              <a:rPr lang="en-CA" dirty="0" smtClean="0">
                <a:solidFill>
                  <a:srgbClr val="0070C0"/>
                </a:solidFill>
              </a:rPr>
              <a:t>single quotes </a:t>
            </a:r>
            <a:r>
              <a:rPr lang="en-CA" dirty="0" smtClean="0"/>
              <a:t>(no mixing though)</a:t>
            </a:r>
          </a:p>
          <a:p>
            <a:r>
              <a:rPr lang="en-CA" dirty="0" smtClean="0"/>
              <a:t>A </a:t>
            </a:r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double quotes </a:t>
            </a:r>
            <a:r>
              <a:rPr lang="en-CA" dirty="0" smtClean="0"/>
              <a:t>can appear inside a double quoted string but the </a:t>
            </a:r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double quotes </a:t>
            </a:r>
            <a:r>
              <a:rPr lang="en-CA" dirty="0" smtClean="0"/>
              <a:t>is </a:t>
            </a:r>
            <a:r>
              <a:rPr lang="en-CA" dirty="0" smtClean="0">
                <a:solidFill>
                  <a:srgbClr val="00B050"/>
                </a:solidFill>
              </a:rPr>
              <a:t>escaped</a:t>
            </a:r>
            <a:r>
              <a:rPr lang="en-CA" dirty="0" smtClean="0"/>
              <a:t> by preceding it with a </a:t>
            </a:r>
            <a:r>
              <a:rPr lang="en-CA" dirty="0" smtClean="0">
                <a:solidFill>
                  <a:srgbClr val="00B050"/>
                </a:solidFill>
              </a:rPr>
              <a:t>backslash</a:t>
            </a:r>
            <a:r>
              <a:rPr lang="en-CA" dirty="0" smtClean="0"/>
              <a:t>.   Similarly for </a:t>
            </a:r>
            <a:r>
              <a:rPr lang="en-CA" dirty="0" smtClean="0">
                <a:solidFill>
                  <a:srgbClr val="0070C0"/>
                </a:solidFill>
              </a:rPr>
              <a:t>single quotes</a:t>
            </a:r>
          </a:p>
          <a:p>
            <a:pPr>
              <a:buNone/>
            </a:pPr>
            <a:r>
              <a:rPr lang="en-CA" dirty="0" smtClean="0"/>
              <a:t>    </a:t>
            </a:r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n-CA" dirty="0" smtClean="0"/>
              <a:t>here is my </a:t>
            </a:r>
            <a:r>
              <a:rPr lang="en-CA" dirty="0" smtClean="0">
                <a:solidFill>
                  <a:srgbClr val="0070C0"/>
                </a:solidFill>
              </a:rPr>
              <a:t>‘</a:t>
            </a:r>
            <a:r>
              <a:rPr lang="en-CA" dirty="0" smtClean="0"/>
              <a:t>string</a:t>
            </a:r>
            <a:r>
              <a:rPr lang="en-CA" dirty="0" smtClean="0">
                <a:solidFill>
                  <a:srgbClr val="0070C0"/>
                </a:solidFill>
              </a:rPr>
              <a:t>’</a:t>
            </a:r>
            <a:r>
              <a:rPr lang="en-CA" dirty="0" smtClean="0"/>
              <a:t>  </a:t>
            </a:r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n-CA" dirty="0" smtClean="0"/>
              <a:t>this is another </a:t>
            </a:r>
            <a:r>
              <a:rPr lang="en-CA" dirty="0" smtClean="0">
                <a:solidFill>
                  <a:srgbClr val="00B050"/>
                </a:solidFill>
              </a:rPr>
              <a:t>\</a:t>
            </a:r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n-CA" dirty="0" smtClean="0"/>
              <a:t>string</a:t>
            </a:r>
            <a:r>
              <a:rPr lang="en-CA" dirty="0" smtClean="0">
                <a:solidFill>
                  <a:srgbClr val="00B050"/>
                </a:solidFill>
              </a:rPr>
              <a:t>\</a:t>
            </a:r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””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>
                <a:solidFill>
                  <a:srgbClr val="0070C0"/>
                </a:solidFill>
              </a:rPr>
              <a:t>‘</a:t>
            </a:r>
            <a:r>
              <a:rPr lang="en-CA" dirty="0" smtClean="0"/>
              <a:t>another </a:t>
            </a:r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n-CA" dirty="0" smtClean="0"/>
              <a:t>string</a:t>
            </a:r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r>
              <a:rPr lang="en-CA" dirty="0" smtClean="0"/>
              <a:t> </a:t>
            </a:r>
            <a:r>
              <a:rPr lang="en-CA" dirty="0" smtClean="0">
                <a:solidFill>
                  <a:srgbClr val="0070C0"/>
                </a:solidFill>
              </a:rPr>
              <a:t>’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>
                <a:solidFill>
                  <a:srgbClr val="0070C0"/>
                </a:solidFill>
              </a:rPr>
              <a:t>‘</a:t>
            </a:r>
            <a:r>
              <a:rPr lang="en-CA" dirty="0" smtClean="0"/>
              <a:t>yet another </a:t>
            </a:r>
            <a:r>
              <a:rPr lang="en-CA" dirty="0" smtClean="0">
                <a:solidFill>
                  <a:srgbClr val="00B050"/>
                </a:solidFill>
              </a:rPr>
              <a:t>\</a:t>
            </a:r>
            <a:r>
              <a:rPr lang="en-CA" dirty="0" smtClean="0">
                <a:solidFill>
                  <a:srgbClr val="0070C0"/>
                </a:solidFill>
              </a:rPr>
              <a:t>‘</a:t>
            </a:r>
            <a:r>
              <a:rPr lang="en-CA" dirty="0" smtClean="0"/>
              <a:t>string</a:t>
            </a:r>
            <a:r>
              <a:rPr lang="en-CA" dirty="0" smtClean="0">
                <a:solidFill>
                  <a:srgbClr val="00B050"/>
                </a:solidFill>
              </a:rPr>
              <a:t>\</a:t>
            </a:r>
            <a:r>
              <a:rPr lang="en-CA" dirty="0" smtClean="0">
                <a:solidFill>
                  <a:srgbClr val="0070C0"/>
                </a:solidFill>
              </a:rPr>
              <a:t>’</a:t>
            </a:r>
            <a:r>
              <a:rPr lang="en-CA" dirty="0" smtClean="0"/>
              <a:t>  </a:t>
            </a:r>
            <a:r>
              <a:rPr lang="en-CA" dirty="0" smtClean="0">
                <a:solidFill>
                  <a:srgbClr val="0070C0"/>
                </a:solidFill>
              </a:rPr>
              <a:t>’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BBC3-3CD9-45EF-A6DA-17E5D86CFD24}" type="datetime1">
              <a:rPr lang="en-US" smtClean="0"/>
              <a:t>10/9/2010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Colour keywords</a:t>
            </a:r>
            <a:endParaRPr lang="en-CA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28596" y="164305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colour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keywords: aqua, black, blue, fuchsia, gray, green, lime, maroon, navy, olive, orange, purple, red, silver, teal, white, and yellow.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114" y="3068960"/>
            <a:ext cx="3855966" cy="30460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57752" y="3286124"/>
            <a:ext cx="403565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RR</a:t>
            </a:r>
            <a:r>
              <a:rPr lang="en-CA" dirty="0" smtClean="0"/>
              <a:t> </a:t>
            </a:r>
            <a:r>
              <a:rPr lang="en-CA" dirty="0" smtClean="0">
                <a:solidFill>
                  <a:srgbClr val="00B050"/>
                </a:solidFill>
              </a:rPr>
              <a:t>GG</a:t>
            </a:r>
            <a:r>
              <a:rPr lang="en-CA" dirty="0" smtClean="0"/>
              <a:t> </a:t>
            </a:r>
            <a:r>
              <a:rPr lang="en-CA" dirty="0" smtClean="0">
                <a:solidFill>
                  <a:srgbClr val="002060"/>
                </a:solidFill>
              </a:rPr>
              <a:t>BB</a:t>
            </a:r>
          </a:p>
          <a:p>
            <a:r>
              <a:rPr lang="en-CA" dirty="0" smtClean="0"/>
              <a:t>is the format for mixing red/green/blue.  </a:t>
            </a:r>
            <a:br>
              <a:rPr lang="en-CA" dirty="0" smtClean="0"/>
            </a:br>
            <a:r>
              <a:rPr lang="en-CA" dirty="0" smtClean="0"/>
              <a:t>If the two hexadecimal digits</a:t>
            </a:r>
          </a:p>
          <a:p>
            <a:r>
              <a:rPr lang="en-CA" dirty="0" smtClean="0"/>
              <a:t>of the colour are the same,</a:t>
            </a:r>
          </a:p>
          <a:p>
            <a:r>
              <a:rPr lang="en-CA" dirty="0" smtClean="0"/>
              <a:t>then you can specify the one digit.</a:t>
            </a:r>
          </a:p>
          <a:p>
            <a:r>
              <a:rPr lang="en-CA" dirty="0" smtClean="0"/>
              <a:t>e.g. white is #</a:t>
            </a:r>
            <a:r>
              <a:rPr lang="en-CA" dirty="0" err="1" smtClean="0"/>
              <a:t>fff</a:t>
            </a:r>
            <a:r>
              <a:rPr lang="en-CA" dirty="0" smtClean="0"/>
              <a:t> or #</a:t>
            </a:r>
            <a:r>
              <a:rPr lang="en-CA" dirty="0" err="1" smtClean="0"/>
              <a:t>ffffff</a:t>
            </a:r>
            <a:endParaRPr lang="en-CA" dirty="0" smtClean="0"/>
          </a:p>
          <a:p>
            <a:r>
              <a:rPr lang="en-CA" dirty="0" smtClean="0"/>
              <a:t>alternative </a:t>
            </a:r>
            <a:r>
              <a:rPr lang="en-CA" dirty="0" smtClean="0">
                <a:solidFill>
                  <a:srgbClr val="FF0000"/>
                </a:solidFill>
              </a:rPr>
              <a:t>R</a:t>
            </a:r>
            <a:r>
              <a:rPr lang="en-CA" dirty="0" smtClean="0">
                <a:solidFill>
                  <a:srgbClr val="00B050"/>
                </a:solidFill>
              </a:rPr>
              <a:t>G</a:t>
            </a:r>
            <a:r>
              <a:rPr lang="en-CA" dirty="0" smtClean="0">
                <a:solidFill>
                  <a:srgbClr val="002060"/>
                </a:solidFill>
              </a:rPr>
              <a:t>B</a:t>
            </a:r>
            <a:r>
              <a:rPr lang="en-CA" dirty="0" smtClean="0"/>
              <a:t> formats: </a:t>
            </a:r>
          </a:p>
          <a:p>
            <a:r>
              <a:rPr lang="en-CA" dirty="0" err="1" smtClean="0"/>
              <a:t>rgb</a:t>
            </a:r>
            <a:r>
              <a:rPr lang="en-CA" dirty="0" smtClean="0"/>
              <a:t>(255, 255,255)   or</a:t>
            </a:r>
            <a:br>
              <a:rPr lang="en-CA" dirty="0" smtClean="0"/>
            </a:br>
            <a:r>
              <a:rPr lang="en-CA" dirty="0" err="1" smtClean="0"/>
              <a:t>rgb</a:t>
            </a:r>
            <a:r>
              <a:rPr lang="en-CA" dirty="0" smtClean="0"/>
              <a:t>(100%, 100%, 100%) = white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4429124" y="5929330"/>
            <a:ext cx="3668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http://www.w3.org/TR/SVG/types.html#ColorKeywords</a:t>
            </a:r>
            <a:endParaRPr lang="en-CA" sz="12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01E7-CB74-497A-8BDB-1046BCE52783}" type="datetime1">
              <a:rPr lang="en-US" smtClean="0"/>
              <a:t>10/9/2010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17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HLS Notation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CSS 3 introduced the HLS colour notation</a:t>
            </a:r>
          </a:p>
          <a:p>
            <a:r>
              <a:rPr lang="en-CA" dirty="0" smtClean="0"/>
              <a:t>H = hue   L = lightness   S = saturation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R</a:t>
            </a:r>
            <a:r>
              <a:rPr lang="en-CA" dirty="0" smtClean="0">
                <a:solidFill>
                  <a:srgbClr val="00B050"/>
                </a:solidFill>
              </a:rPr>
              <a:t>G</a:t>
            </a:r>
            <a:r>
              <a:rPr lang="en-CA" dirty="0" smtClean="0">
                <a:solidFill>
                  <a:srgbClr val="002060"/>
                </a:solidFill>
              </a:rPr>
              <a:t>B</a:t>
            </a:r>
            <a:r>
              <a:rPr lang="en-CA" dirty="0" smtClean="0"/>
              <a:t> colour notation is hardware-oriented (based on CRT monitors)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R</a:t>
            </a:r>
            <a:r>
              <a:rPr lang="en-CA" dirty="0" smtClean="0">
                <a:solidFill>
                  <a:srgbClr val="00B050"/>
                </a:solidFill>
              </a:rPr>
              <a:t>G</a:t>
            </a:r>
            <a:r>
              <a:rPr lang="en-CA" dirty="0" smtClean="0">
                <a:solidFill>
                  <a:srgbClr val="002060"/>
                </a:solidFill>
              </a:rPr>
              <a:t>B</a:t>
            </a:r>
            <a:r>
              <a:rPr lang="en-CA" dirty="0" smtClean="0"/>
              <a:t> is not intuitive beyond the basic colours</a:t>
            </a:r>
          </a:p>
          <a:p>
            <a:r>
              <a:rPr lang="en-CA" dirty="0" smtClean="0"/>
              <a:t>Hue is the </a:t>
            </a:r>
            <a:r>
              <a:rPr lang="en-CA" dirty="0" smtClean="0">
                <a:solidFill>
                  <a:srgbClr val="7030A0"/>
                </a:solidFill>
              </a:rPr>
              <a:t>angle</a:t>
            </a:r>
            <a:r>
              <a:rPr lang="en-CA" dirty="0" smtClean="0"/>
              <a:t> of the colour circle </a:t>
            </a:r>
          </a:p>
          <a:p>
            <a:r>
              <a:rPr lang="en-CA" dirty="0" smtClean="0"/>
              <a:t>0% lightness is black; 100% lightness is white</a:t>
            </a:r>
          </a:p>
          <a:p>
            <a:r>
              <a:rPr lang="en-CA" dirty="0" smtClean="0"/>
              <a:t>100% is full saturation; 0% saturation is grey</a:t>
            </a:r>
          </a:p>
          <a:p>
            <a:pPr>
              <a:buNone/>
            </a:pPr>
            <a:endParaRPr lang="en-CA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EB8A-1EA3-4940-B392-7D8D53CDACC5}" type="datetime1">
              <a:rPr lang="en-US" smtClean="0"/>
              <a:t>10/9/2010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HLS Notation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CA" dirty="0" smtClean="0"/>
              <a:t>Examples, </a:t>
            </a:r>
          </a:p>
          <a:p>
            <a:pPr>
              <a:buNone/>
            </a:pPr>
            <a:r>
              <a:rPr lang="en-CA" dirty="0" smtClean="0"/>
              <a:t>     b  {   color: </a:t>
            </a:r>
            <a:r>
              <a:rPr lang="en-CA" dirty="0" err="1" smtClean="0"/>
              <a:t>hsl</a:t>
            </a:r>
            <a:r>
              <a:rPr lang="en-CA" dirty="0" smtClean="0"/>
              <a:t>(</a:t>
            </a:r>
            <a:r>
              <a:rPr lang="en-CA" dirty="0" smtClean="0">
                <a:solidFill>
                  <a:srgbClr val="FF0000"/>
                </a:solidFill>
              </a:rPr>
              <a:t>0</a:t>
            </a:r>
            <a:r>
              <a:rPr lang="en-CA" dirty="0" smtClean="0"/>
              <a:t>,      100%, 50%)  }  /* red */</a:t>
            </a:r>
          </a:p>
          <a:p>
            <a:pPr>
              <a:buNone/>
            </a:pPr>
            <a:r>
              <a:rPr lang="en-CA" dirty="0" smtClean="0"/>
              <a:t>     p  {    color: </a:t>
            </a:r>
            <a:r>
              <a:rPr lang="en-CA" dirty="0" err="1" smtClean="0"/>
              <a:t>hsl</a:t>
            </a:r>
            <a:r>
              <a:rPr lang="en-CA" dirty="0" smtClean="0"/>
              <a:t>(</a:t>
            </a:r>
            <a:r>
              <a:rPr lang="en-CA" dirty="0" smtClean="0">
                <a:solidFill>
                  <a:srgbClr val="00B050"/>
                </a:solidFill>
              </a:rPr>
              <a:t>120</a:t>
            </a:r>
            <a:r>
              <a:rPr lang="en-CA" dirty="0" smtClean="0"/>
              <a:t>, 100%, 50%) }  /* green */   </a:t>
            </a:r>
          </a:p>
          <a:p>
            <a:pPr>
              <a:buNone/>
            </a:pPr>
            <a:r>
              <a:rPr lang="en-CA" dirty="0" smtClean="0"/>
              <a:t>   div {    color: </a:t>
            </a:r>
            <a:r>
              <a:rPr lang="en-CA" dirty="0" err="1" smtClean="0"/>
              <a:t>hsl</a:t>
            </a:r>
            <a:r>
              <a:rPr lang="en-CA" dirty="0" smtClean="0"/>
              <a:t>(</a:t>
            </a:r>
            <a:r>
              <a:rPr lang="en-CA" dirty="0" smtClean="0">
                <a:solidFill>
                  <a:srgbClr val="002060"/>
                </a:solidFill>
              </a:rPr>
              <a:t>240</a:t>
            </a:r>
            <a:r>
              <a:rPr lang="en-CA" dirty="0" smtClean="0"/>
              <a:t>, 100%, 50%) }  /* blue */</a:t>
            </a:r>
            <a:endParaRPr lang="en-CA" dirty="0"/>
          </a:p>
        </p:txBody>
      </p:sp>
      <p:pic>
        <p:nvPicPr>
          <p:cNvPr id="109570" name="Picture 2" descr="http://dba.med.sc.edu/price/irf/Adobe_tg/models/images/hsl_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3645024"/>
            <a:ext cx="4686234" cy="2952328"/>
          </a:xfrm>
          <a:prstGeom prst="rect">
            <a:avLst/>
          </a:prstGeom>
          <a:noFill/>
        </p:spPr>
      </p:pic>
      <p:pic>
        <p:nvPicPr>
          <p:cNvPr id="109572" name="Picture 4" descr="http://dba.med.sc.edu/price/irf/Adobe_tg/models/images/saturation_sca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5157192"/>
            <a:ext cx="4891100" cy="648072"/>
          </a:xfrm>
          <a:prstGeom prst="rect">
            <a:avLst/>
          </a:prstGeom>
          <a:noFill/>
        </p:spPr>
      </p:pic>
      <p:pic>
        <p:nvPicPr>
          <p:cNvPr id="109574" name="Picture 6" descr="http://dba.med.sc.edu/price/irf/Adobe_tg/models/images/light_sca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221088"/>
            <a:ext cx="4891100" cy="648072"/>
          </a:xfrm>
          <a:prstGeom prst="rect">
            <a:avLst/>
          </a:prstGeom>
          <a:noFill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030D-B9F3-4217-8D3D-DDBEDB0367BF}" type="datetime1">
              <a:rPr lang="en-US" smtClean="0"/>
              <a:t>10/9/2010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19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4978896" cy="4525963"/>
          </a:xfrm>
        </p:spPr>
        <p:txBody>
          <a:bodyPr>
            <a:normAutofit lnSpcReduction="10000"/>
          </a:bodyPr>
          <a:lstStyle/>
          <a:p>
            <a:r>
              <a:rPr lang="en-CA" dirty="0" smtClean="0">
                <a:solidFill>
                  <a:schemeClr val="bg1">
                    <a:lumMod val="85000"/>
                  </a:schemeClr>
                </a:solidFill>
              </a:rPr>
              <a:t>Page Layouts</a:t>
            </a:r>
          </a:p>
          <a:p>
            <a:r>
              <a:rPr lang="en-CA" dirty="0" smtClean="0">
                <a:solidFill>
                  <a:schemeClr val="bg1">
                    <a:lumMod val="85000"/>
                  </a:schemeClr>
                </a:solidFill>
              </a:rPr>
              <a:t>Styling and Making Lists</a:t>
            </a:r>
          </a:p>
          <a:p>
            <a:r>
              <a:rPr lang="en-CA" dirty="0" smtClean="0">
                <a:solidFill>
                  <a:schemeClr val="bg1">
                    <a:lumMod val="85000"/>
                  </a:schemeClr>
                </a:solidFill>
              </a:rPr>
              <a:t>Box model and Positioning</a:t>
            </a:r>
          </a:p>
          <a:p>
            <a:r>
              <a:rPr lang="en-CA" dirty="0" smtClean="0">
                <a:solidFill>
                  <a:schemeClr val="bg1">
                    <a:lumMod val="85000"/>
                  </a:schemeClr>
                </a:solidFill>
              </a:rPr>
              <a:t>Typography</a:t>
            </a:r>
          </a:p>
          <a:p>
            <a:r>
              <a:rPr lang="en-CA" dirty="0" smtClean="0">
                <a:solidFill>
                  <a:schemeClr val="bg1">
                    <a:lumMod val="85000"/>
                  </a:schemeClr>
                </a:solidFill>
              </a:rPr>
              <a:t>Styling Forms	</a:t>
            </a:r>
          </a:p>
          <a:p>
            <a:r>
              <a:rPr lang="en-CA" dirty="0" smtClean="0">
                <a:solidFill>
                  <a:schemeClr val="bg1">
                    <a:lumMod val="85000"/>
                  </a:schemeClr>
                </a:solidFill>
              </a:rPr>
              <a:t>Using CSS Frameworks</a:t>
            </a:r>
          </a:p>
          <a:p>
            <a:r>
              <a:rPr lang="en-CA" dirty="0" smtClean="0">
                <a:solidFill>
                  <a:schemeClr val="bg1">
                    <a:lumMod val="85000"/>
                  </a:schemeClr>
                </a:solidFill>
              </a:rPr>
              <a:t>Best Practices</a:t>
            </a:r>
          </a:p>
          <a:p>
            <a:r>
              <a:rPr lang="en-CA" dirty="0" smtClean="0">
                <a:solidFill>
                  <a:schemeClr val="bg1">
                    <a:lumMod val="85000"/>
                  </a:schemeClr>
                </a:solidFill>
              </a:rPr>
              <a:t>CSS Hacks</a:t>
            </a:r>
          </a:p>
          <a:p>
            <a:endParaRPr lang="en-CA" dirty="0"/>
          </a:p>
        </p:txBody>
      </p:sp>
      <p:pic>
        <p:nvPicPr>
          <p:cNvPr id="2050" name="Picture 2" descr="Css-layouts in CSS Layouts: 40+ Tutorials, Tips, Demos and Best Practices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4639544" y="2305472"/>
            <a:ext cx="4504456" cy="2972941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5292080" y="1988840"/>
            <a:ext cx="2047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css-tricks.com/wp-content/csstricks-uploads/firebox.png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2339752" y="3429000"/>
            <a:ext cx="6139144" cy="25202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What Web Designers Need to Know About CSS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2339752" y="3573016"/>
            <a:ext cx="6419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lum/>
          </a:blip>
          <a:srcRect/>
          <a:stretch>
            <a:fillRect/>
          </a:stretch>
        </p:blipFill>
        <p:spPr bwMode="auto">
          <a:xfrm>
            <a:off x="1547664" y="4221088"/>
            <a:ext cx="63912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284984"/>
            <a:ext cx="36195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31468" y="2060848"/>
            <a:ext cx="3960875" cy="336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080" y="1700808"/>
            <a:ext cx="15716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5936" y="2708920"/>
            <a:ext cx="47339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1920" y="2348880"/>
            <a:ext cx="36480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2E0B-A636-4E45-AD41-555A37E2E525}" type="datetime1">
              <a:rPr lang="en-US" smtClean="0"/>
              <a:t>10/9/2010</a:t>
            </a:fld>
            <a:endParaRPr lang="en-CA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2</a:t>
            </a:fld>
            <a:endParaRPr lang="en-C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Transparency – Alpha channel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Another CSS 3 technique used by FF3+, Opera, Chrome, Safari) is using the </a:t>
            </a:r>
            <a:r>
              <a:rPr lang="en-CA" dirty="0" smtClean="0">
                <a:solidFill>
                  <a:srgbClr val="FFC000"/>
                </a:solidFill>
              </a:rPr>
              <a:t>alpha</a:t>
            </a:r>
            <a:r>
              <a:rPr lang="en-CA" dirty="0" smtClean="0"/>
              <a:t> channel in RGB or HSL</a:t>
            </a:r>
          </a:p>
          <a:p>
            <a:pPr>
              <a:buNone/>
            </a:pPr>
            <a:r>
              <a:rPr lang="en-CA" dirty="0" smtClean="0"/>
              <a:t>	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background-color: </a:t>
            </a:r>
            <a:r>
              <a:rPr lang="en-CA" sz="2400" dirty="0" err="1" smtClean="0">
                <a:latin typeface="Consolas" pitchFamily="49" charset="0"/>
                <a:cs typeface="Consolas" pitchFamily="49" charset="0"/>
              </a:rPr>
              <a:t>rgb</a:t>
            </a:r>
            <a:r>
              <a:rPr lang="en-CA" sz="2400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a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(100, 155, 164, </a:t>
            </a:r>
            <a:r>
              <a:rPr lang="en-CA" sz="24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0.4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); /* alpha=0.4*/</a:t>
            </a:r>
          </a:p>
          <a:p>
            <a:pPr>
              <a:buNone/>
            </a:pPr>
            <a:r>
              <a:rPr lang="en-CA" dirty="0" smtClean="0"/>
              <a:t>    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background-color: </a:t>
            </a:r>
            <a:r>
              <a:rPr lang="en-CA" sz="2400" dirty="0" err="1" smtClean="0">
                <a:latin typeface="Consolas" pitchFamily="49" charset="0"/>
                <a:cs typeface="Consolas" pitchFamily="49" charset="0"/>
              </a:rPr>
              <a:t>hsl</a:t>
            </a:r>
            <a:r>
              <a:rPr lang="en-CA" sz="2400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a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(200, 40%, 20%, </a:t>
            </a:r>
            <a:r>
              <a:rPr lang="en-CA" sz="24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0.4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CA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CA" dirty="0" smtClean="0"/>
              <a:t>Using this method the settings do not affect child elements as </a:t>
            </a:r>
            <a:r>
              <a:rPr lang="en-CA" dirty="0" smtClean="0">
                <a:solidFill>
                  <a:srgbClr val="0070C0"/>
                </a:solidFill>
              </a:rPr>
              <a:t>opacity</a:t>
            </a:r>
            <a:r>
              <a:rPr lang="en-CA" dirty="0" smtClean="0"/>
              <a:t> property does.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2744-8210-4BF3-84B0-9B8CFBE7DBD4}" type="datetime1">
              <a:rPr lang="en-US" smtClean="0"/>
              <a:t>10/9/2010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Vendor-specific extensions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Identifiers may start with a hyphen (-) or underscore (_) ... they are reserved for vendor-specific extensions</a:t>
            </a:r>
          </a:p>
          <a:p>
            <a:r>
              <a:rPr lang="en-CA" dirty="0" smtClean="0"/>
              <a:t>E.g. </a:t>
            </a:r>
            <a:r>
              <a:rPr lang="en-CA" dirty="0" smtClean="0">
                <a:solidFill>
                  <a:schemeClr val="accent6">
                    <a:lumMod val="50000"/>
                  </a:schemeClr>
                </a:solidFill>
              </a:rPr>
              <a:t>–</a:t>
            </a:r>
            <a:r>
              <a:rPr lang="en-CA" dirty="0" err="1" smtClean="0">
                <a:solidFill>
                  <a:schemeClr val="accent6">
                    <a:lumMod val="50000"/>
                  </a:schemeClr>
                </a:solidFill>
              </a:rPr>
              <a:t>moz</a:t>
            </a:r>
            <a:r>
              <a:rPr lang="en-CA" dirty="0" smtClean="0">
                <a:solidFill>
                  <a:schemeClr val="accent6">
                    <a:lumMod val="50000"/>
                  </a:schemeClr>
                </a:solidFill>
              </a:rPr>
              <a:t>-box-sizing  </a:t>
            </a:r>
            <a:r>
              <a:rPr lang="en-CA" dirty="0" smtClean="0"/>
              <a:t>for Mozilla browsers</a:t>
            </a:r>
          </a:p>
          <a:p>
            <a:pPr>
              <a:buNone/>
            </a:pPr>
            <a:r>
              <a:rPr lang="en-CA" dirty="0" smtClean="0"/>
              <a:t>	</a:t>
            </a:r>
            <a:r>
              <a:rPr lang="en-CA" dirty="0" smtClean="0">
                <a:solidFill>
                  <a:srgbClr val="0070C0"/>
                </a:solidFill>
              </a:rPr>
              <a:t>-ms-</a:t>
            </a:r>
            <a:r>
              <a:rPr lang="en-CA" dirty="0" smtClean="0"/>
              <a:t>, </a:t>
            </a:r>
            <a:r>
              <a:rPr lang="en-CA" dirty="0" err="1" smtClean="0">
                <a:solidFill>
                  <a:srgbClr val="0070C0"/>
                </a:solidFill>
              </a:rPr>
              <a:t>mso</a:t>
            </a:r>
            <a:r>
              <a:rPr lang="en-CA" dirty="0" smtClean="0">
                <a:solidFill>
                  <a:srgbClr val="0070C0"/>
                </a:solidFill>
              </a:rPr>
              <a:t>-</a:t>
            </a:r>
            <a:r>
              <a:rPr lang="en-CA" dirty="0" smtClean="0"/>
              <a:t> for Microsoft browsers</a:t>
            </a:r>
            <a:br>
              <a:rPr lang="en-CA" dirty="0" smtClean="0"/>
            </a:br>
            <a:r>
              <a:rPr lang="en-CA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CA" dirty="0" err="1" smtClean="0">
                <a:solidFill>
                  <a:schemeClr val="accent6">
                    <a:lumMod val="50000"/>
                  </a:schemeClr>
                </a:solidFill>
              </a:rPr>
              <a:t>moz</a:t>
            </a:r>
            <a:r>
              <a:rPr lang="en-CA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CA" dirty="0" smtClean="0"/>
              <a:t>for Mozilla</a:t>
            </a:r>
            <a:br>
              <a:rPr lang="en-CA" dirty="0" smtClean="0"/>
            </a:br>
            <a:r>
              <a:rPr lang="en-CA" dirty="0" smtClean="0">
                <a:solidFill>
                  <a:schemeClr val="accent2">
                    <a:lumMod val="50000"/>
                  </a:schemeClr>
                </a:solidFill>
              </a:rPr>
              <a:t>-o- </a:t>
            </a:r>
            <a:r>
              <a:rPr lang="en-CA" dirty="0" smtClean="0"/>
              <a:t>for Opera</a:t>
            </a:r>
            <a:br>
              <a:rPr lang="en-CA" dirty="0" smtClean="0"/>
            </a:br>
            <a:r>
              <a:rPr lang="en-CA" dirty="0" smtClean="0">
                <a:solidFill>
                  <a:schemeClr val="bg2">
                    <a:lumMod val="25000"/>
                  </a:schemeClr>
                </a:solidFill>
              </a:rPr>
              <a:t>-rim- </a:t>
            </a:r>
            <a:r>
              <a:rPr lang="en-CA" dirty="0" smtClean="0"/>
              <a:t>for Research in Motion</a:t>
            </a:r>
            <a:br>
              <a:rPr lang="en-CA" dirty="0" smtClean="0"/>
            </a:br>
            <a:r>
              <a:rPr lang="en-CA" dirty="0" smtClean="0">
                <a:solidFill>
                  <a:srgbClr val="00B050"/>
                </a:solidFill>
              </a:rPr>
              <a:t>-</a:t>
            </a:r>
            <a:r>
              <a:rPr lang="en-CA" dirty="0" err="1" smtClean="0">
                <a:solidFill>
                  <a:srgbClr val="00B050"/>
                </a:solidFill>
              </a:rPr>
              <a:t>webkit</a:t>
            </a:r>
            <a:r>
              <a:rPr lang="en-CA" dirty="0" smtClean="0">
                <a:solidFill>
                  <a:srgbClr val="00B050"/>
                </a:solidFill>
              </a:rPr>
              <a:t>- </a:t>
            </a:r>
            <a:r>
              <a:rPr lang="en-CA" dirty="0" smtClean="0"/>
              <a:t>for Apple</a:t>
            </a:r>
            <a:endParaRPr lang="en-CA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D5FA-94B1-40A4-BA00-8B37ECEF7115}" type="datetime1">
              <a:rPr lang="en-US" smtClean="0"/>
              <a:t>10/9/2010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CSS Values - Examples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CA" dirty="0" smtClean="0"/>
              <a:t>&lt;style type=“text/</a:t>
            </a:r>
            <a:r>
              <a:rPr lang="en-CA" dirty="0" err="1" smtClean="0"/>
              <a:t>css</a:t>
            </a:r>
            <a:r>
              <a:rPr lang="en-CA" dirty="0" smtClean="0"/>
              <a:t>”&gt;</a:t>
            </a:r>
            <a:br>
              <a:rPr lang="en-CA" dirty="0" smtClean="0"/>
            </a:br>
            <a:r>
              <a:rPr lang="en-CA" dirty="0" smtClean="0"/>
              <a:t>p   {   background-color: 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gray</a:t>
            </a:r>
            <a:r>
              <a:rPr lang="en-CA" dirty="0" smtClean="0"/>
              <a:t>;</a:t>
            </a:r>
            <a:br>
              <a:rPr lang="en-CA" dirty="0" smtClean="0"/>
            </a:br>
            <a:r>
              <a:rPr lang="en-CA" dirty="0" smtClean="0"/>
              <a:t>          background-position: </a:t>
            </a:r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40% 50%;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          background-size:  </a:t>
            </a:r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10em </a:t>
            </a:r>
            <a:r>
              <a:rPr lang="en-CA" dirty="0" err="1" smtClean="0">
                <a:solidFill>
                  <a:schemeClr val="accent6">
                    <a:lumMod val="75000"/>
                  </a:schemeClr>
                </a:solidFill>
              </a:rPr>
              <a:t>10em</a:t>
            </a:r>
            <a:r>
              <a:rPr lang="en-CA" dirty="0" smtClean="0"/>
              <a:t>;</a:t>
            </a:r>
            <a:br>
              <a:rPr lang="en-CA" dirty="0" smtClean="0"/>
            </a:br>
            <a:r>
              <a:rPr lang="en-CA" dirty="0" smtClean="0"/>
              <a:t>          background-image: </a:t>
            </a:r>
            <a:r>
              <a:rPr lang="en-CA" dirty="0" err="1" smtClean="0">
                <a:solidFill>
                  <a:srgbClr val="002060"/>
                </a:solidFill>
              </a:rPr>
              <a:t>url</a:t>
            </a:r>
            <a:r>
              <a:rPr lang="en-CA" dirty="0" smtClean="0">
                <a:solidFill>
                  <a:srgbClr val="002060"/>
                </a:solidFill>
              </a:rPr>
              <a:t>(blue.png);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          background-repeat: </a:t>
            </a:r>
            <a:r>
              <a:rPr lang="en-CA" dirty="0" smtClean="0">
                <a:solidFill>
                  <a:schemeClr val="accent3">
                    <a:lumMod val="75000"/>
                  </a:schemeClr>
                </a:solidFill>
              </a:rPr>
              <a:t>round</a:t>
            </a:r>
            <a:r>
              <a:rPr lang="en-CA" dirty="0" smtClean="0"/>
              <a:t> </a:t>
            </a:r>
            <a:r>
              <a:rPr lang="en-CA" dirty="0" err="1" smtClean="0">
                <a:solidFill>
                  <a:schemeClr val="accent3">
                    <a:lumMod val="75000"/>
                  </a:schemeClr>
                </a:solidFill>
              </a:rPr>
              <a:t>round</a:t>
            </a:r>
            <a:r>
              <a:rPr lang="en-CA" dirty="0" smtClean="0"/>
              <a:t>;</a:t>
            </a:r>
            <a:br>
              <a:rPr lang="en-CA" dirty="0" smtClean="0"/>
            </a:br>
            <a:r>
              <a:rPr lang="en-CA" dirty="0" smtClean="0"/>
              <a:t>          border-style: </a:t>
            </a:r>
            <a:r>
              <a:rPr lang="en-CA" dirty="0" smtClean="0">
                <a:solidFill>
                  <a:schemeClr val="accent3">
                    <a:lumMod val="75000"/>
                  </a:schemeClr>
                </a:solidFill>
              </a:rPr>
              <a:t>solid</a:t>
            </a:r>
            <a:r>
              <a:rPr lang="en-CA" dirty="0" smtClean="0"/>
              <a:t>;</a:t>
            </a:r>
            <a:br>
              <a:rPr lang="en-CA" dirty="0" smtClean="0"/>
            </a:br>
            <a:r>
              <a:rPr lang="en-CA" dirty="0" smtClean="0"/>
              <a:t>          border-color: </a:t>
            </a:r>
            <a:r>
              <a:rPr lang="en-CA" dirty="0" smtClean="0">
                <a:solidFill>
                  <a:srgbClr val="7030A0"/>
                </a:solidFill>
              </a:rPr>
              <a:t>#FF30A0</a:t>
            </a:r>
            <a:r>
              <a:rPr lang="en-CA" dirty="0" smtClean="0"/>
              <a:t>;</a:t>
            </a:r>
            <a:br>
              <a:rPr lang="en-CA" dirty="0" smtClean="0"/>
            </a:br>
            <a:r>
              <a:rPr lang="en-CA" dirty="0" smtClean="0"/>
              <a:t>          width: </a:t>
            </a:r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50px</a:t>
            </a:r>
            <a:r>
              <a:rPr lang="en-CA" dirty="0" smtClean="0"/>
              <a:t>; </a:t>
            </a:r>
            <a:br>
              <a:rPr lang="en-CA" dirty="0" smtClean="0"/>
            </a:br>
            <a:r>
              <a:rPr lang="en-CA" dirty="0" smtClean="0"/>
              <a:t>          font-family: </a:t>
            </a:r>
            <a:r>
              <a:rPr lang="en-CA" dirty="0" smtClean="0">
                <a:solidFill>
                  <a:srgbClr val="FF0000"/>
                </a:solidFill>
              </a:rPr>
              <a:t>‘Courier New Times’ </a:t>
            </a:r>
            <a:r>
              <a:rPr lang="en-CA" dirty="0" smtClean="0"/>
              <a:t>;   </a:t>
            </a:r>
            <a:br>
              <a:rPr lang="en-CA" dirty="0" smtClean="0"/>
            </a:br>
            <a:r>
              <a:rPr lang="en-CA" dirty="0" smtClean="0"/>
              <a:t>      }</a:t>
            </a:r>
            <a:br>
              <a:rPr lang="en-CA" dirty="0" smtClean="0"/>
            </a:br>
            <a:r>
              <a:rPr lang="en-CA" dirty="0" smtClean="0"/>
              <a:t>&lt;/style&gt;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20272" y="3933056"/>
            <a:ext cx="146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accent3">
                    <a:lumMod val="75000"/>
                  </a:schemeClr>
                </a:solidFill>
              </a:rPr>
              <a:t>CSS keywords</a:t>
            </a:r>
            <a:endParaRPr lang="en-CA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4248" y="2276872"/>
            <a:ext cx="171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CSS percentages</a:t>
            </a:r>
            <a:endParaRPr lang="en-CA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2280" y="2708920"/>
            <a:ext cx="1256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CSS lengths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8304" y="5013176"/>
            <a:ext cx="1100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CSS string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192" y="4221088"/>
            <a:ext cx="2171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7030A0"/>
                </a:solidFill>
              </a:rPr>
              <a:t>Colour in RGB format</a:t>
            </a:r>
            <a:endParaRPr lang="en-CA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0312" y="3212976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2060"/>
                </a:solidFill>
              </a:rPr>
              <a:t>CSS URL</a:t>
            </a:r>
            <a:endParaRPr lang="en-CA" dirty="0">
              <a:solidFill>
                <a:srgbClr val="00206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5868144" y="4437112"/>
            <a:ext cx="360040" cy="158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6948264" y="5157192"/>
            <a:ext cx="28803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7020272" y="3356992"/>
            <a:ext cx="36004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1"/>
          </p:cNvCxnSpPr>
          <p:nvPr/>
        </p:nvCxnSpPr>
        <p:spPr>
          <a:xfrm rot="10800000" flipV="1">
            <a:off x="6588224" y="2461538"/>
            <a:ext cx="216024" cy="313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6588224" y="2924944"/>
            <a:ext cx="432048" cy="158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1"/>
          </p:cNvCxnSpPr>
          <p:nvPr/>
        </p:nvCxnSpPr>
        <p:spPr>
          <a:xfrm rot="10800000">
            <a:off x="6156176" y="3933056"/>
            <a:ext cx="864096" cy="18466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1"/>
          </p:cNvCxnSpPr>
          <p:nvPr/>
        </p:nvCxnSpPr>
        <p:spPr>
          <a:xfrm rot="10800000">
            <a:off x="5436096" y="4077072"/>
            <a:ext cx="1584176" cy="4065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72200" y="1844824"/>
            <a:ext cx="2019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CSS colour keyword</a:t>
            </a:r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9" name="Straight Arrow Connector 28"/>
          <p:cNvCxnSpPr>
            <a:stCxn id="27" idx="1"/>
          </p:cNvCxnSpPr>
          <p:nvPr/>
        </p:nvCxnSpPr>
        <p:spPr>
          <a:xfrm rot="10800000" flipV="1">
            <a:off x="5652120" y="2029490"/>
            <a:ext cx="720080" cy="103366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380312" y="4581128"/>
            <a:ext cx="1256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CSS length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10800000">
            <a:off x="6516216" y="4797152"/>
            <a:ext cx="720080" cy="158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5419-5B1A-4A80-8D58-688A97C48A25}" type="datetime1">
              <a:rPr lang="en-US" smtClean="0"/>
              <a:t>10/9/2010</a:t>
            </a:fld>
            <a:endParaRPr lang="en-CA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22</a:t>
            </a:fld>
            <a:endParaRPr lang="en-C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CSS errors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If the CSS property is </a:t>
            </a:r>
            <a:r>
              <a:rPr lang="en-CA" dirty="0" smtClean="0">
                <a:solidFill>
                  <a:srgbClr val="002060"/>
                </a:solidFill>
              </a:rPr>
              <a:t>unknown</a:t>
            </a:r>
            <a:r>
              <a:rPr lang="en-CA" dirty="0" smtClean="0"/>
              <a:t>, the user agent ignores it</a:t>
            </a:r>
            <a:br>
              <a:rPr lang="en-CA" dirty="0" smtClean="0"/>
            </a:br>
            <a:r>
              <a:rPr lang="en-CA" dirty="0" smtClean="0"/>
              <a:t>    h1   {   color: blue;  </a:t>
            </a:r>
            <a:r>
              <a:rPr lang="en-CA" dirty="0" smtClean="0">
                <a:solidFill>
                  <a:srgbClr val="002060"/>
                </a:solidFill>
              </a:rPr>
              <a:t>angle: 30deg;  </a:t>
            </a:r>
            <a:r>
              <a:rPr lang="en-CA" dirty="0" smtClean="0"/>
              <a:t>}</a:t>
            </a:r>
            <a:br>
              <a:rPr lang="en-CA" dirty="0" smtClean="0"/>
            </a:br>
            <a:r>
              <a:rPr lang="en-CA" dirty="0" smtClean="0"/>
              <a:t>    is treated as      h1   {  color: blue;  }</a:t>
            </a:r>
          </a:p>
          <a:p>
            <a:r>
              <a:rPr lang="en-CA" dirty="0" smtClean="0"/>
              <a:t>If the CSS declaration uses an </a:t>
            </a:r>
            <a:r>
              <a:rPr lang="en-CA" dirty="0" smtClean="0">
                <a:solidFill>
                  <a:srgbClr val="00B050"/>
                </a:solidFill>
              </a:rPr>
              <a:t>illegal value</a:t>
            </a:r>
            <a:r>
              <a:rPr lang="en-CA" dirty="0" smtClean="0"/>
              <a:t>, the user agent ignores it</a:t>
            </a:r>
            <a:br>
              <a:rPr lang="en-CA" dirty="0" smtClean="0"/>
            </a:br>
            <a:r>
              <a:rPr lang="en-CA" dirty="0" smtClean="0"/>
              <a:t>    </a:t>
            </a:r>
            <a:r>
              <a:rPr lang="en-CA" dirty="0" err="1" smtClean="0"/>
              <a:t>img</a:t>
            </a:r>
            <a:r>
              <a:rPr lang="en-CA" dirty="0" smtClean="0"/>
              <a:t>  { float: left </a:t>
            </a:r>
            <a:r>
              <a:rPr lang="en-CA" dirty="0" smtClean="0">
                <a:solidFill>
                  <a:srgbClr val="002060"/>
                </a:solidFill>
              </a:rPr>
              <a:t>here</a:t>
            </a:r>
            <a:r>
              <a:rPr lang="en-CA" dirty="0" smtClean="0"/>
              <a:t> }   is ignored</a:t>
            </a:r>
          </a:p>
          <a:p>
            <a:r>
              <a:rPr lang="en-CA" dirty="0" smtClean="0"/>
              <a:t>If the CSS declaration is </a:t>
            </a:r>
            <a:r>
              <a:rPr lang="en-CA" dirty="0" smtClean="0">
                <a:solidFill>
                  <a:schemeClr val="bg2">
                    <a:lumMod val="25000"/>
                  </a:schemeClr>
                </a:solidFill>
              </a:rPr>
              <a:t>malformed</a:t>
            </a:r>
            <a:r>
              <a:rPr lang="en-CA" dirty="0" smtClean="0"/>
              <a:t>, the user agent tries to work around it</a:t>
            </a:r>
            <a:br>
              <a:rPr lang="en-CA" dirty="0" smtClean="0"/>
            </a:br>
            <a:r>
              <a:rPr lang="en-CA" dirty="0" smtClean="0"/>
              <a:t>    p  { color: blue;  </a:t>
            </a:r>
            <a:r>
              <a:rPr lang="en-CA" dirty="0" smtClean="0">
                <a:solidFill>
                  <a:srgbClr val="002060"/>
                </a:solidFill>
              </a:rPr>
              <a:t>color</a:t>
            </a:r>
            <a:r>
              <a:rPr lang="en-CA" dirty="0" smtClean="0"/>
              <a:t>  }  uses p { color: blue }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8A9F-4A84-4481-B96E-E2CA396D8247}" type="datetime1">
              <a:rPr lang="en-US" smtClean="0"/>
              <a:t>10/9/2010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Lengths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 smtClean="0"/>
              <a:t>Fonts scaled using the </a:t>
            </a:r>
            <a:r>
              <a:rPr lang="en-CA" dirty="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font-size</a:t>
            </a:r>
            <a:r>
              <a:rPr lang="en-CA" dirty="0" smtClean="0"/>
              <a:t> property</a:t>
            </a:r>
          </a:p>
          <a:p>
            <a:r>
              <a:rPr lang="en-CA" dirty="0" smtClean="0"/>
              <a:t>Two types of length units: relative and absolute</a:t>
            </a:r>
          </a:p>
          <a:p>
            <a:pPr lvl="1"/>
            <a:r>
              <a:rPr lang="en-CA" dirty="0" smtClean="0"/>
              <a:t>Relative lengths units specify a length relative to another length property – also called ‘elastic’ or ‘fluid’</a:t>
            </a:r>
          </a:p>
          <a:p>
            <a:pPr lvl="2"/>
            <a:r>
              <a:rPr lang="en-CA" dirty="0" smtClean="0"/>
              <a:t>More easily scaled from one display device to another</a:t>
            </a:r>
          </a:p>
          <a:p>
            <a:pPr lvl="2"/>
            <a:r>
              <a:rPr lang="en-CA" sz="2800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em</a:t>
            </a:r>
            <a:r>
              <a:rPr lang="en-CA" dirty="0" smtClean="0"/>
              <a:t> – the ‘font-size’ of the relevant font</a:t>
            </a:r>
          </a:p>
          <a:p>
            <a:pPr lvl="2"/>
            <a:r>
              <a:rPr lang="en-CA" sz="2800" dirty="0" smtClean="0">
                <a:solidFill>
                  <a:schemeClr val="accent3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ex</a:t>
            </a:r>
            <a:r>
              <a:rPr lang="en-CA" dirty="0" smtClean="0"/>
              <a:t> – the ‘x-height’ of the relevant font (rarely used)</a:t>
            </a:r>
          </a:p>
          <a:p>
            <a:pPr lvl="2"/>
            <a:r>
              <a:rPr lang="en-CA" sz="28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px</a:t>
            </a:r>
            <a:r>
              <a:rPr lang="en-CA" dirty="0" smtClean="0"/>
              <a:t> – pixels, relative to the viewing device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37BE-189A-4890-9B99-1E84002DEBBE}" type="datetime1">
              <a:rPr lang="en-US" smtClean="0"/>
              <a:t>10/9/2010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Lengths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dirty="0" smtClean="0"/>
              <a:t>Absolute lengths units are useful only when the physical properties of the output device (e.g. printer) are known – do not use for video display</a:t>
            </a:r>
          </a:p>
          <a:p>
            <a:pPr lvl="2"/>
            <a:r>
              <a:rPr lang="en-CA" sz="28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</a:t>
            </a:r>
            <a:r>
              <a:rPr lang="en-CA" dirty="0" smtClean="0"/>
              <a:t> – inches</a:t>
            </a:r>
          </a:p>
          <a:p>
            <a:pPr lvl="2"/>
            <a:r>
              <a:rPr lang="en-CA" sz="28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cm</a:t>
            </a:r>
            <a:r>
              <a:rPr lang="en-CA" dirty="0" smtClean="0"/>
              <a:t> – </a:t>
            </a:r>
            <a:r>
              <a:rPr lang="en-CA" dirty="0" err="1" smtClean="0"/>
              <a:t>centimeters</a:t>
            </a:r>
            <a:endParaRPr lang="en-CA" dirty="0" smtClean="0"/>
          </a:p>
          <a:p>
            <a:pPr lvl="2"/>
            <a:r>
              <a:rPr lang="en-CA" sz="28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mm</a:t>
            </a:r>
            <a:r>
              <a:rPr lang="en-CA" dirty="0" smtClean="0"/>
              <a:t> – </a:t>
            </a:r>
            <a:r>
              <a:rPr lang="en-CA" dirty="0" err="1" smtClean="0"/>
              <a:t>millimeters</a:t>
            </a:r>
            <a:endParaRPr lang="en-CA" dirty="0" smtClean="0"/>
          </a:p>
          <a:p>
            <a:pPr lvl="2"/>
            <a:r>
              <a:rPr lang="en-CA" sz="2800" dirty="0" smtClean="0">
                <a:solidFill>
                  <a:srgbClr val="FFCC00"/>
                </a:solidFill>
                <a:latin typeface="Consolas" pitchFamily="49" charset="0"/>
                <a:cs typeface="Consolas" pitchFamily="49" charset="0"/>
              </a:rPr>
              <a:t>pt</a:t>
            </a:r>
            <a:r>
              <a:rPr lang="en-CA" dirty="0" smtClean="0"/>
              <a:t> – points – 72 points equal one inch – only for print</a:t>
            </a:r>
          </a:p>
          <a:p>
            <a:pPr lvl="2"/>
            <a:r>
              <a:rPr lang="en-CA" sz="2800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pc</a:t>
            </a:r>
            <a:r>
              <a:rPr lang="en-CA" dirty="0" smtClean="0"/>
              <a:t> – picas – 1 pica equals 12 points—only for print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5292080" y="3068960"/>
            <a:ext cx="26834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 smtClean="0"/>
              <a:t>1</a:t>
            </a:r>
            <a:r>
              <a:rPr lang="en-CA" b="1" dirty="0" smtClean="0">
                <a:solidFill>
                  <a:srgbClr val="0070C0"/>
                </a:solidFill>
              </a:rPr>
              <a:t>em</a:t>
            </a:r>
            <a:r>
              <a:rPr lang="en-CA" b="1" dirty="0" smtClean="0"/>
              <a:t> = 12</a:t>
            </a:r>
            <a:r>
              <a:rPr lang="en-CA" b="1" dirty="0" smtClean="0">
                <a:solidFill>
                  <a:srgbClr val="FFCC00"/>
                </a:solidFill>
              </a:rPr>
              <a:t>pt</a:t>
            </a:r>
            <a:r>
              <a:rPr lang="en-CA" b="1" dirty="0" smtClean="0"/>
              <a:t> = 16</a:t>
            </a:r>
            <a:r>
              <a:rPr lang="en-CA" b="1" dirty="0" smtClean="0">
                <a:solidFill>
                  <a:schemeClr val="accent6">
                    <a:lumMod val="50000"/>
                  </a:schemeClr>
                </a:solidFill>
              </a:rPr>
              <a:t>px</a:t>
            </a:r>
            <a:r>
              <a:rPr lang="en-CA" b="1" dirty="0" smtClean="0"/>
              <a:t> = 100%</a:t>
            </a:r>
          </a:p>
          <a:p>
            <a:r>
              <a:rPr lang="en-CA" b="1" dirty="0" smtClean="0"/>
              <a:t>(generally by default unless you change the working font )</a:t>
            </a:r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36BF-82B4-4330-A983-39C388EBC313}" type="datetime1">
              <a:rPr lang="en-US" smtClean="0"/>
              <a:t>10/9/2010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25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Lengths CSS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>
                <a:latin typeface="Consolas" pitchFamily="49" charset="0"/>
                <a:cs typeface="Consolas" pitchFamily="49" charset="0"/>
              </a:rPr>
              <a:t>&lt;h1 style="margin:2em;"&gt;  </a:t>
            </a:r>
            <a:r>
              <a:rPr lang="en-CA" dirty="0" smtClean="0"/>
              <a:t>defines a margin space around the h1 heading.  The space is twice the length of the font’s lower-case m as a heading.</a:t>
            </a:r>
          </a:p>
          <a:p>
            <a:pPr>
              <a:buNone/>
            </a:pPr>
            <a:endParaRPr lang="en-C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929066"/>
            <a:ext cx="3952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>
            <a:off x="2411760" y="4437112"/>
            <a:ext cx="64807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364088" y="4437112"/>
            <a:ext cx="64807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83768" y="4005064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2em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5436096" y="4005064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2em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6516216" y="4077072"/>
            <a:ext cx="1728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 </a:t>
            </a:r>
            <a:r>
              <a:rPr lang="en-CA" dirty="0" err="1" smtClean="0"/>
              <a:t>em</a:t>
            </a:r>
            <a:r>
              <a:rPr lang="en-CA" dirty="0" smtClean="0"/>
              <a:t> is the width measure of two letter M’s of the selected </a:t>
            </a:r>
            <a:br>
              <a:rPr lang="en-CA" dirty="0" smtClean="0"/>
            </a:br>
            <a:r>
              <a:rPr lang="en-CA" dirty="0" smtClean="0"/>
              <a:t>font.</a:t>
            </a:r>
            <a:endParaRPr lang="en-CA" dirty="0"/>
          </a:p>
        </p:txBody>
      </p:sp>
      <p:sp>
        <p:nvSpPr>
          <p:cNvPr id="14" name="Freeform 13"/>
          <p:cNvSpPr/>
          <p:nvPr/>
        </p:nvSpPr>
        <p:spPr>
          <a:xfrm>
            <a:off x="4508390" y="4635610"/>
            <a:ext cx="2699467" cy="1231128"/>
          </a:xfrm>
          <a:custGeom>
            <a:avLst/>
            <a:gdLst>
              <a:gd name="connsiteX0" fmla="*/ 2615979 w 2699467"/>
              <a:gd name="connsiteY0" fmla="*/ 763326 h 1231128"/>
              <a:gd name="connsiteX1" fmla="*/ 2576222 w 2699467"/>
              <a:gd name="connsiteY1" fmla="*/ 1089329 h 1231128"/>
              <a:gd name="connsiteX2" fmla="*/ 1876507 w 2699467"/>
              <a:gd name="connsiteY2" fmla="*/ 1049573 h 1231128"/>
              <a:gd name="connsiteX3" fmla="*/ 0 w 2699467"/>
              <a:gd name="connsiteY3" fmla="*/ 0 h 123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9467" h="1231128">
                <a:moveTo>
                  <a:pt x="2615979" y="763326"/>
                </a:moveTo>
                <a:cubicBezTo>
                  <a:pt x="2657723" y="902473"/>
                  <a:pt x="2699467" y="1041621"/>
                  <a:pt x="2576222" y="1089329"/>
                </a:cubicBezTo>
                <a:cubicBezTo>
                  <a:pt x="2452977" y="1137037"/>
                  <a:pt x="2305877" y="1231128"/>
                  <a:pt x="1876507" y="1049573"/>
                </a:cubicBezTo>
                <a:cubicBezTo>
                  <a:pt x="1447137" y="868018"/>
                  <a:pt x="723568" y="434009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E5CE-DF38-4477-8B92-066E0BE2187D}" type="datetime1">
              <a:rPr lang="en-US" smtClean="0"/>
              <a:t>10/9/2010</a:t>
            </a:fld>
            <a:endParaRPr lang="en-CA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26</a:t>
            </a:fld>
            <a:endParaRPr lang="en-C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CSS Lengths -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Define four boxes in</a:t>
            </a:r>
            <a:br>
              <a:rPr lang="en-CA" dirty="0" smtClean="0"/>
            </a:br>
            <a:r>
              <a:rPr lang="en-CA" dirty="0" smtClean="0"/>
              <a:t>CSS – each with a </a:t>
            </a:r>
            <a:br>
              <a:rPr lang="en-CA" dirty="0" smtClean="0"/>
            </a:br>
            <a:r>
              <a:rPr lang="en-CA" dirty="0" smtClean="0"/>
              <a:t>different margin:</a:t>
            </a:r>
            <a:br>
              <a:rPr lang="en-CA" dirty="0" smtClean="0"/>
            </a:br>
            <a:r>
              <a:rPr lang="en-CA" dirty="0" smtClean="0"/>
              <a:t>1em, 2em, 10px,</a:t>
            </a:r>
            <a:br>
              <a:rPr lang="en-CA" dirty="0" smtClean="0"/>
            </a:br>
            <a:r>
              <a:rPr lang="en-CA" dirty="0" smtClean="0"/>
              <a:t>and 40 </a:t>
            </a:r>
            <a:r>
              <a:rPr lang="en-CA" dirty="0" err="1" smtClean="0"/>
              <a:t>px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628800"/>
            <a:ext cx="3586361" cy="454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065CC-AFFA-4E81-B61F-FD8C9D48E17E}" type="datetime1">
              <a:rPr lang="en-US" smtClean="0"/>
              <a:t>10/9/2010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27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CSS Lengths - Example</a:t>
            </a:r>
            <a:endParaRPr lang="en-CA" dirty="0"/>
          </a:p>
        </p:txBody>
      </p:sp>
      <p:pic>
        <p:nvPicPr>
          <p:cNvPr id="5" name="Content Placeholder 4" descr="css_length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600200"/>
            <a:ext cx="7632848" cy="4756474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F7415-9BA1-4A25-8B61-C592E84FEFD2}" type="datetime1">
              <a:rPr lang="en-US" smtClean="0"/>
              <a:t>10/9/2010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28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File:Proportional monospace font width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645024"/>
            <a:ext cx="2304256" cy="153617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Fonts in CSS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A font is a typeface used to display text</a:t>
            </a:r>
          </a:p>
          <a:p>
            <a:r>
              <a:rPr lang="en-CA" dirty="0" smtClean="0"/>
              <a:t>A font is an operating system resource, not a browser resource</a:t>
            </a:r>
          </a:p>
          <a:p>
            <a:r>
              <a:rPr lang="en-CA" dirty="0" smtClean="0"/>
              <a:t>CSS recognizes five </a:t>
            </a:r>
            <a:r>
              <a:rPr lang="en-CA" i="1" dirty="0" smtClean="0"/>
              <a:t>generic font families</a:t>
            </a:r>
            <a:r>
              <a:rPr lang="en-CA" dirty="0" smtClean="0"/>
              <a:t>:  </a:t>
            </a:r>
            <a:r>
              <a:rPr lang="en-CA" dirty="0" smtClean="0">
                <a:solidFill>
                  <a:srgbClr val="0070C0"/>
                </a:solidFill>
              </a:rPr>
              <a:t>serif</a:t>
            </a:r>
            <a:r>
              <a:rPr lang="en-CA" dirty="0" smtClean="0"/>
              <a:t>, </a:t>
            </a:r>
            <a:r>
              <a:rPr lang="en-CA" dirty="0" smtClean="0">
                <a:solidFill>
                  <a:srgbClr val="00B050"/>
                </a:solidFill>
              </a:rPr>
              <a:t>sans-serif</a:t>
            </a:r>
            <a:r>
              <a:rPr lang="en-CA" dirty="0" smtClean="0"/>
              <a:t>, </a:t>
            </a:r>
            <a:r>
              <a:rPr lang="en-CA" dirty="0" err="1" smtClean="0">
                <a:solidFill>
                  <a:schemeClr val="accent6">
                    <a:lumMod val="75000"/>
                  </a:schemeClr>
                </a:solidFill>
              </a:rPr>
              <a:t>monospace</a:t>
            </a:r>
            <a:r>
              <a:rPr lang="en-CA" dirty="0" smtClean="0"/>
              <a:t>, </a:t>
            </a:r>
            <a:r>
              <a:rPr lang="en-CA" dirty="0" smtClean="0">
                <a:solidFill>
                  <a:srgbClr val="FF0000"/>
                </a:solidFill>
              </a:rPr>
              <a:t>cursive</a:t>
            </a:r>
            <a:r>
              <a:rPr lang="en-CA" dirty="0" smtClean="0"/>
              <a:t>, and </a:t>
            </a:r>
            <a:r>
              <a:rPr lang="en-CA" dirty="0" smtClean="0">
                <a:solidFill>
                  <a:schemeClr val="accent4">
                    <a:lumMod val="50000"/>
                  </a:schemeClr>
                </a:solidFill>
              </a:rPr>
              <a:t>fantasy</a:t>
            </a:r>
          </a:p>
          <a:p>
            <a:r>
              <a:rPr lang="en-CA" dirty="0" err="1" smtClean="0"/>
              <a:t>Monospace</a:t>
            </a:r>
            <a:r>
              <a:rPr lang="en-CA" dirty="0" smtClean="0"/>
              <a:t> is a fixed size font; serif and sans-serif are typically proportionally spaced fonts</a:t>
            </a:r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>
                <a:solidFill>
                  <a:srgbClr val="0070C0"/>
                </a:solidFill>
              </a:rPr>
              <a:t>Serif</a:t>
            </a:r>
            <a:r>
              <a:rPr lang="en-CA" dirty="0" smtClean="0"/>
              <a:t> fonts have flared or tapered ends to the letters; sans-serif fonts do not.</a:t>
            </a:r>
          </a:p>
        </p:txBody>
      </p:sp>
      <p:pic>
        <p:nvPicPr>
          <p:cNvPr id="73732" name="Picture 4" descr="File:Serif and sans-serif 01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5733256"/>
            <a:ext cx="1990725" cy="561975"/>
          </a:xfrm>
          <a:prstGeom prst="rect">
            <a:avLst/>
          </a:prstGeom>
          <a:noFill/>
        </p:spPr>
      </p:pic>
      <p:pic>
        <p:nvPicPr>
          <p:cNvPr id="73734" name="Picture 6" descr="File:Serif and sans-serif 02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5733256"/>
            <a:ext cx="1990725" cy="533400"/>
          </a:xfrm>
          <a:prstGeom prst="rect">
            <a:avLst/>
          </a:prstGeom>
          <a:noFill/>
        </p:spPr>
      </p:pic>
      <p:pic>
        <p:nvPicPr>
          <p:cNvPr id="73736" name="Picture 8" descr="File:Serif and sans-serif 03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5733256"/>
            <a:ext cx="1990725" cy="504826"/>
          </a:xfrm>
          <a:prstGeom prst="rect">
            <a:avLst/>
          </a:prstGeom>
          <a:noFill/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DFD3-A834-4994-BF9A-15AF4C758D2A}" type="datetime1">
              <a:rPr lang="en-US" smtClean="0"/>
              <a:t>10/9/2010</a:t>
            </a:fld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29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Early HTML version 3.2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CA" dirty="0" smtClean="0"/>
              <a:t>&lt;</a:t>
            </a:r>
            <a:r>
              <a:rPr lang="en-CA" dirty="0" smtClean="0">
                <a:solidFill>
                  <a:schemeClr val="accent6">
                    <a:lumMod val="50000"/>
                  </a:schemeClr>
                </a:solidFill>
              </a:rPr>
              <a:t>font</a:t>
            </a:r>
            <a:r>
              <a:rPr lang="en-CA" dirty="0" smtClean="0"/>
              <a:t> face=“Arial, sans-serif” size=2 color=blue&gt; </a:t>
            </a:r>
            <a:r>
              <a:rPr lang="en-CA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cs typeface="Consolas" pitchFamily="49" charset="0"/>
              </a:rPr>
              <a:t>Chapter One </a:t>
            </a:r>
            <a:r>
              <a:rPr lang="en-CA" dirty="0" smtClean="0"/>
              <a:t>&lt;/</a:t>
            </a:r>
            <a:r>
              <a:rPr lang="en-CA" dirty="0" smtClean="0">
                <a:solidFill>
                  <a:schemeClr val="accent6">
                    <a:lumMod val="50000"/>
                  </a:schemeClr>
                </a:solidFill>
              </a:rPr>
              <a:t>font</a:t>
            </a:r>
            <a:r>
              <a:rPr lang="en-CA" dirty="0" smtClean="0"/>
              <a:t>&gt;</a:t>
            </a:r>
          </a:p>
          <a:p>
            <a:pPr>
              <a:buNone/>
            </a:pPr>
            <a:r>
              <a:rPr lang="en-CA" dirty="0" smtClean="0"/>
              <a:t>&lt;p&gt;&lt;</a:t>
            </a:r>
            <a:r>
              <a:rPr lang="en-CA" dirty="0" smtClean="0">
                <a:solidFill>
                  <a:schemeClr val="accent6">
                    <a:lumMod val="50000"/>
                  </a:schemeClr>
                </a:solidFill>
              </a:rPr>
              <a:t>font</a:t>
            </a:r>
            <a:r>
              <a:rPr lang="en-CA" dirty="0" smtClean="0"/>
              <a:t> face=“Times Roman, serif” size=1 color=black&gt; </a:t>
            </a:r>
            <a:r>
              <a:rPr lang="en-CA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cs typeface="Consolas" pitchFamily="49" charset="0"/>
              </a:rPr>
              <a:t>The mean mode or ... </a:t>
            </a:r>
            <a:r>
              <a:rPr lang="en-CA" dirty="0" smtClean="0"/>
              <a:t>&lt;/</a:t>
            </a:r>
            <a:r>
              <a:rPr lang="en-CA" dirty="0" smtClean="0">
                <a:solidFill>
                  <a:schemeClr val="accent6">
                    <a:lumMod val="50000"/>
                  </a:schemeClr>
                </a:solidFill>
              </a:rPr>
              <a:t>font</a:t>
            </a:r>
            <a:r>
              <a:rPr lang="en-CA" dirty="0" smtClean="0"/>
              <a:t>&gt;&lt;/p&gt;</a:t>
            </a:r>
          </a:p>
          <a:p>
            <a:pPr>
              <a:buNone/>
            </a:pPr>
            <a:r>
              <a:rPr lang="en-CA" dirty="0" smtClean="0"/>
              <a:t>&lt;</a:t>
            </a:r>
            <a:r>
              <a:rPr lang="en-CA" dirty="0" err="1" smtClean="0"/>
              <a:t>i</a:t>
            </a:r>
            <a:r>
              <a:rPr lang="en-CA" dirty="0" smtClean="0"/>
              <a:t>&gt; </a:t>
            </a:r>
            <a:r>
              <a:rPr lang="en-CA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cs typeface="Consolas" pitchFamily="49" charset="0"/>
              </a:rPr>
              <a:t>This text is emphasized. </a:t>
            </a:r>
            <a:r>
              <a:rPr lang="en-CA" dirty="0" smtClean="0"/>
              <a:t>&lt;/</a:t>
            </a:r>
            <a:r>
              <a:rPr lang="en-CA" dirty="0" err="1" smtClean="0"/>
              <a:t>i</a:t>
            </a:r>
            <a:r>
              <a:rPr lang="en-CA" dirty="0" smtClean="0"/>
              <a:t>&gt;</a:t>
            </a:r>
            <a:br>
              <a:rPr lang="en-CA" dirty="0" smtClean="0"/>
            </a:br>
            <a:r>
              <a:rPr lang="en-CA" dirty="0" smtClean="0"/>
              <a:t>   &lt;</a:t>
            </a:r>
            <a:r>
              <a:rPr lang="en-CA" dirty="0" err="1" smtClean="0"/>
              <a:t>i</a:t>
            </a:r>
            <a:r>
              <a:rPr lang="en-CA" dirty="0" smtClean="0"/>
              <a:t>&gt;&lt;</a:t>
            </a:r>
            <a:r>
              <a:rPr lang="en-CA" dirty="0" smtClean="0">
                <a:solidFill>
                  <a:schemeClr val="accent6">
                    <a:lumMod val="50000"/>
                  </a:schemeClr>
                </a:solidFill>
              </a:rPr>
              <a:t>font</a:t>
            </a:r>
            <a:r>
              <a:rPr lang="en-CA" dirty="0" smtClean="0"/>
              <a:t> color=red&gt; </a:t>
            </a:r>
            <a:r>
              <a:rPr lang="en-CA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cs typeface="Consolas" pitchFamily="49" charset="0"/>
              </a:rPr>
              <a:t>This is emphasized in red</a:t>
            </a:r>
            <a:r>
              <a:rPr lang="en-CA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en-CA" dirty="0" smtClean="0"/>
              <a:t>&lt;/</a:t>
            </a:r>
            <a:r>
              <a:rPr lang="en-CA" dirty="0" smtClean="0">
                <a:solidFill>
                  <a:schemeClr val="accent6">
                    <a:lumMod val="50000"/>
                  </a:schemeClr>
                </a:solidFill>
              </a:rPr>
              <a:t>font</a:t>
            </a:r>
            <a:r>
              <a:rPr lang="en-CA" dirty="0" smtClean="0"/>
              <a:t>&gt;&lt;/</a:t>
            </a:r>
            <a:r>
              <a:rPr lang="en-CA" dirty="0" err="1" smtClean="0"/>
              <a:t>i</a:t>
            </a:r>
            <a:r>
              <a:rPr lang="en-CA" dirty="0" smtClean="0"/>
              <a:t>&gt; </a:t>
            </a:r>
            <a:br>
              <a:rPr lang="en-CA" dirty="0" smtClean="0"/>
            </a:br>
            <a:r>
              <a:rPr lang="en-CA" dirty="0" smtClean="0"/>
              <a:t>&lt;</a:t>
            </a:r>
            <a:r>
              <a:rPr lang="en-CA" dirty="0" err="1" smtClean="0"/>
              <a:t>i</a:t>
            </a:r>
            <a:r>
              <a:rPr lang="en-CA" dirty="0" smtClean="0"/>
              <a:t>&gt; &lt;</a:t>
            </a:r>
            <a:r>
              <a:rPr lang="en-CA" dirty="0" smtClean="0">
                <a:solidFill>
                  <a:schemeClr val="accent6">
                    <a:lumMod val="50000"/>
                  </a:schemeClr>
                </a:solidFill>
              </a:rPr>
              <a:t>font</a:t>
            </a:r>
            <a:r>
              <a:rPr lang="en-CA" dirty="0" smtClean="0"/>
              <a:t> color=blue&gt;    </a:t>
            </a:r>
            <a:r>
              <a:rPr lang="en-CA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cs typeface="Consolas" pitchFamily="49" charset="0"/>
              </a:rPr>
              <a:t>Some blue </a:t>
            </a:r>
            <a:r>
              <a:rPr lang="en-CA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cs typeface="Consolas" pitchFamily="49" charset="0"/>
              </a:rPr>
              <a:t>.   </a:t>
            </a:r>
            <a:r>
              <a:rPr lang="en-CA" dirty="0" smtClean="0"/>
              <a:t>&lt;/</a:t>
            </a:r>
            <a:r>
              <a:rPr lang="en-CA" dirty="0" smtClean="0">
                <a:solidFill>
                  <a:schemeClr val="accent6">
                    <a:lumMod val="50000"/>
                  </a:schemeClr>
                </a:solidFill>
              </a:rPr>
              <a:t>font</a:t>
            </a:r>
            <a:r>
              <a:rPr lang="en-CA" dirty="0" smtClean="0"/>
              <a:t>&gt;&lt;/</a:t>
            </a:r>
            <a:r>
              <a:rPr lang="en-CA" dirty="0" err="1" smtClean="0"/>
              <a:t>i</a:t>
            </a:r>
            <a:r>
              <a:rPr lang="en-CA" dirty="0" smtClean="0"/>
              <a:t>&gt;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5805264"/>
            <a:ext cx="138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presentation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5733256"/>
            <a:ext cx="908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content</a:t>
            </a:r>
            <a:endParaRPr lang="en-CA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2411760" y="5517232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0"/>
          </p:cNvCxnSpPr>
          <p:nvPr/>
        </p:nvCxnSpPr>
        <p:spPr>
          <a:xfrm rot="5400000" flipH="1" flipV="1">
            <a:off x="5375209" y="5528354"/>
            <a:ext cx="216024" cy="1937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91680" y="5445224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99992" y="5517232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BB4F-6447-468E-93BF-F892B8B61718}" type="datetime1">
              <a:rPr lang="en-US" smtClean="0"/>
              <a:t>10/9/2010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3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Fonts in CSS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0070C0"/>
                </a:solidFill>
              </a:rPr>
              <a:t>Serif</a:t>
            </a:r>
            <a:r>
              <a:rPr lang="en-CA" dirty="0" smtClean="0"/>
              <a:t> family of fonts include: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Times New Roman</a:t>
            </a:r>
            <a:r>
              <a:rPr lang="en-CA" dirty="0" smtClean="0"/>
              <a:t>, </a:t>
            </a:r>
            <a:r>
              <a:rPr lang="en-CA" dirty="0" smtClean="0">
                <a:latin typeface="Century Schoolbook" pitchFamily="18" charset="0"/>
              </a:rPr>
              <a:t>Century Schoolbook and </a:t>
            </a:r>
            <a:r>
              <a:rPr lang="en-CA" dirty="0" smtClean="0">
                <a:latin typeface="Garamond" pitchFamily="18" charset="0"/>
              </a:rPr>
              <a:t>Garamond</a:t>
            </a:r>
          </a:p>
          <a:p>
            <a:pPr lvl="1"/>
            <a:r>
              <a:rPr lang="en-CA" dirty="0" smtClean="0">
                <a:latin typeface="Consolas" pitchFamily="49" charset="0"/>
              </a:rPr>
              <a:t>Most widely used of the font families for print books, magazines</a:t>
            </a:r>
          </a:p>
          <a:p>
            <a:pPr lvl="1"/>
            <a:r>
              <a:rPr lang="en-CA" dirty="0" smtClean="0">
                <a:latin typeface="Consolas" pitchFamily="49" charset="0"/>
              </a:rPr>
              <a:t>But sans-serif considered easier to read on computer screens   </a:t>
            </a:r>
            <a:r>
              <a:rPr lang="en-CA" sz="1500" dirty="0" smtClean="0">
                <a:latin typeface="Consolas" pitchFamily="49" charset="0"/>
                <a:hlinkClick r:id="rId2"/>
              </a:rPr>
              <a:t>http://www.w3.org/TR/CSS2/fonts.html#q1</a:t>
            </a:r>
            <a:endParaRPr lang="en-CA" sz="1500" dirty="0">
              <a:latin typeface="Consolas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05B2-1C3C-429D-8769-3A6713EC4A37}" type="datetime1">
              <a:rPr lang="en-US" smtClean="0"/>
              <a:t>10/9/2010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30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Fonts in CSS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>
                <a:solidFill>
                  <a:srgbClr val="00B050"/>
                </a:solidFill>
              </a:rPr>
              <a:t>Sans-serif</a:t>
            </a:r>
            <a:r>
              <a:rPr lang="en-CA" dirty="0" smtClean="0"/>
              <a:t> font family includes:  </a:t>
            </a:r>
            <a:r>
              <a:rPr lang="en-CA" dirty="0" smtClean="0">
                <a:latin typeface="Arial" pitchFamily="34" charset="0"/>
                <a:cs typeface="Arial" pitchFamily="34" charset="0"/>
              </a:rPr>
              <a:t>Arial</a:t>
            </a:r>
            <a:r>
              <a:rPr lang="en-CA" dirty="0" smtClean="0"/>
              <a:t> and </a:t>
            </a:r>
            <a:r>
              <a:rPr lang="en-C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Verdana</a:t>
            </a:r>
          </a:p>
          <a:p>
            <a:pPr lvl="1"/>
            <a:r>
              <a:rPr lang="en-CA" dirty="0" smtClean="0">
                <a:ea typeface="Verdana" pitchFamily="34" charset="0"/>
                <a:cs typeface="Verdana" pitchFamily="34" charset="0"/>
              </a:rPr>
              <a:t>Much easier to read on monitors as the “serifs” can blur on lower resolution screens</a:t>
            </a:r>
          </a:p>
          <a:p>
            <a:pPr lvl="1"/>
            <a:r>
              <a:rPr lang="en-CA" dirty="0" smtClean="0">
                <a:ea typeface="Verdana" pitchFamily="34" charset="0"/>
                <a:cs typeface="Verdana" pitchFamily="34" charset="0"/>
              </a:rPr>
              <a:t>Verdana was invented for use on the web</a:t>
            </a:r>
          </a:p>
          <a:p>
            <a:r>
              <a:rPr lang="en-CA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ea typeface="Verdana" pitchFamily="34" charset="0"/>
                <a:cs typeface="Verdana" pitchFamily="34" charset="0"/>
              </a:rPr>
              <a:t>Monospace</a:t>
            </a:r>
            <a:r>
              <a:rPr lang="en-CA" dirty="0" smtClean="0">
                <a:latin typeface="Consolas" pitchFamily="49" charset="0"/>
                <a:ea typeface="Verdana" pitchFamily="34" charset="0"/>
                <a:cs typeface="Verdana" pitchFamily="34" charset="0"/>
              </a:rPr>
              <a:t>: </a:t>
            </a:r>
            <a:r>
              <a:rPr lang="en-CA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Courier New</a:t>
            </a:r>
            <a:r>
              <a:rPr lang="en-C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CA" dirty="0" err="1" smtClean="0">
                <a:latin typeface="Lucida Console" pitchFamily="49" charset="0"/>
                <a:ea typeface="Verdana" pitchFamily="34" charset="0"/>
                <a:cs typeface="Verdana" pitchFamily="34" charset="0"/>
              </a:rPr>
              <a:t>Lucida,Consolas</a:t>
            </a:r>
            <a:endParaRPr lang="en-CA" dirty="0" smtClean="0">
              <a:latin typeface="Lucida Console" pitchFamily="49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CA" sz="3100" dirty="0" smtClean="0">
                <a:ea typeface="Verdana" pitchFamily="34" charset="0"/>
                <a:cs typeface="Verdana" pitchFamily="34" charset="0"/>
              </a:rPr>
              <a:t>Also called “fixed pitched” fonts because all characters have the same width</a:t>
            </a:r>
          </a:p>
          <a:p>
            <a:pPr lvl="1"/>
            <a:r>
              <a:rPr lang="en-CA" sz="3100" dirty="0" smtClean="0">
                <a:ea typeface="Verdana" pitchFamily="34" charset="0"/>
                <a:cs typeface="Verdana" pitchFamily="34" charset="0"/>
              </a:rPr>
              <a:t>Use for showing programming code or implying typewritten text</a:t>
            </a:r>
          </a:p>
          <a:p>
            <a:pPr lvl="1"/>
            <a:r>
              <a:rPr lang="en-CA" sz="3100" dirty="0" smtClean="0">
                <a:ea typeface="Verdana" pitchFamily="34" charset="0"/>
                <a:cs typeface="Verdana" pitchFamily="34" charset="0"/>
              </a:rPr>
              <a:t>Before CSS this was required for text alignment in table format especially for columns of dollar amounts (decimal point alignment)</a:t>
            </a:r>
          </a:p>
          <a:p>
            <a:r>
              <a:rPr lang="en-CA" sz="1400" dirty="0" smtClean="0">
                <a:hlinkClick r:id="rId2"/>
              </a:rPr>
              <a:t>http://en.wikipedia.org/wiki/Samples_of_Monospaced_typefaces</a:t>
            </a:r>
            <a:endParaRPr lang="en-CA" sz="1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4FA5-0BF6-42B2-A8D3-C4D9FCF40412}" type="datetime1">
              <a:rPr lang="en-US" smtClean="0"/>
              <a:t>10/9/2010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31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Fonts in CSS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ea typeface="Verdana" pitchFamily="34" charset="0"/>
                <a:cs typeface="Verdana" pitchFamily="34" charset="0"/>
              </a:rPr>
              <a:t>Limit usage of fantasy and cursive fonts as they are not widely available and can be hard to read – especially for non-English speakers</a:t>
            </a:r>
          </a:p>
          <a:p>
            <a:pPr lvl="1"/>
            <a:r>
              <a:rPr lang="en-CA" dirty="0" smtClean="0">
                <a:ea typeface="Verdana" pitchFamily="34" charset="0"/>
                <a:cs typeface="Verdana" pitchFamily="34" charset="0"/>
              </a:rPr>
              <a:t>If you must use them, keep text very short</a:t>
            </a:r>
          </a:p>
          <a:p>
            <a:r>
              <a:rPr lang="en-CA" dirty="0" smtClean="0">
                <a:solidFill>
                  <a:srgbClr val="FF0000"/>
                </a:solidFill>
                <a:latin typeface="Consolas" pitchFamily="49" charset="0"/>
                <a:ea typeface="Verdana" pitchFamily="34" charset="0"/>
                <a:cs typeface="Verdana" pitchFamily="34" charset="0"/>
              </a:rPr>
              <a:t>Cursive</a:t>
            </a:r>
            <a:r>
              <a:rPr lang="en-CA" dirty="0" smtClean="0">
                <a:latin typeface="Consolas" pitchFamily="49" charset="0"/>
                <a:ea typeface="Verdana" pitchFamily="34" charset="0"/>
                <a:cs typeface="Verdana" pitchFamily="34" charset="0"/>
              </a:rPr>
              <a:t> e.g. </a:t>
            </a:r>
            <a:r>
              <a:rPr lang="en-CA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Comic Sans</a:t>
            </a:r>
            <a:r>
              <a:rPr lang="en-CA" dirty="0" smtClean="0">
                <a:latin typeface="Consolas" pitchFamily="49" charset="0"/>
                <a:ea typeface="Verdana" pitchFamily="34" charset="0"/>
                <a:cs typeface="Verdana" pitchFamily="34" charset="0"/>
              </a:rPr>
              <a:t>, </a:t>
            </a:r>
            <a:r>
              <a:rPr lang="en-CA" dirty="0" smtClean="0">
                <a:latin typeface="Vivaldi" pitchFamily="66" charset="0"/>
                <a:ea typeface="Verdana" pitchFamily="34" charset="0"/>
                <a:cs typeface="Verdana" pitchFamily="34" charset="0"/>
              </a:rPr>
              <a:t>Vivaldi</a:t>
            </a:r>
          </a:p>
          <a:p>
            <a:r>
              <a:rPr lang="en-CA" dirty="0" smtClean="0">
                <a:solidFill>
                  <a:srgbClr val="7030A0"/>
                </a:solidFill>
                <a:latin typeface="Consolas" pitchFamily="49" charset="0"/>
                <a:ea typeface="Verdana" pitchFamily="34" charset="0"/>
                <a:cs typeface="Verdana" pitchFamily="34" charset="0"/>
              </a:rPr>
              <a:t>Fantasy</a:t>
            </a:r>
            <a:r>
              <a:rPr lang="en-CA" dirty="0" smtClean="0">
                <a:latin typeface="Consolas" pitchFamily="49" charset="0"/>
                <a:ea typeface="Verdana" pitchFamily="34" charset="0"/>
                <a:cs typeface="Verdana" pitchFamily="34" charset="0"/>
              </a:rPr>
              <a:t> e.g. </a:t>
            </a:r>
            <a:r>
              <a:rPr lang="en-CA" dirty="0" smtClean="0">
                <a:latin typeface="Copperplate Gothic Bold" pitchFamily="34" charset="0"/>
                <a:ea typeface="Verdana" pitchFamily="34" charset="0"/>
                <a:cs typeface="Verdana" pitchFamily="34" charset="0"/>
              </a:rPr>
              <a:t>Copperplate</a:t>
            </a:r>
            <a:r>
              <a:rPr lang="en-CA" dirty="0" smtClean="0">
                <a:latin typeface="Consolas" pitchFamily="49" charset="0"/>
                <a:ea typeface="Verdana" pitchFamily="34" charset="0"/>
                <a:cs typeface="Verdana" pitchFamily="34" charset="0"/>
              </a:rPr>
              <a:t>, </a:t>
            </a:r>
            <a:r>
              <a:rPr lang="en-CA" dirty="0" smtClean="0">
                <a:latin typeface="Impact" pitchFamily="34" charset="0"/>
                <a:ea typeface="Verdana" pitchFamily="34" charset="0"/>
                <a:cs typeface="Verdana" pitchFamily="34" charset="0"/>
              </a:rPr>
              <a:t>Impact</a:t>
            </a:r>
            <a:endParaRPr lang="en-CA" dirty="0">
              <a:latin typeface="Impact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B74A-9AB3-4371-999F-BF0848661A53}" type="datetime1">
              <a:rPr lang="en-US" smtClean="0"/>
              <a:t>10/9/2010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32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Fonts in CSS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 smtClean="0"/>
              <a:t>When specifying the font family, list your preference first, and the most generic last</a:t>
            </a:r>
          </a:p>
          <a:p>
            <a:r>
              <a:rPr lang="en-CA" dirty="0" smtClean="0"/>
              <a:t>If the font name has multiple words, put it in double quotes, or in single quotes if using the style attribute</a:t>
            </a:r>
          </a:p>
          <a:p>
            <a:pPr lvl="1">
              <a:buNone/>
            </a:pPr>
            <a:r>
              <a:rPr lang="en-CA" sz="2300" dirty="0" smtClean="0">
                <a:latin typeface="Consolas" pitchFamily="49" charset="0"/>
                <a:cs typeface="Consolas" pitchFamily="49" charset="0"/>
              </a:rPr>
              <a:t>p { font-family: </a:t>
            </a:r>
            <a:r>
              <a:rPr lang="en-CA" sz="23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“</a:t>
            </a:r>
            <a:r>
              <a:rPr lang="en-CA" sz="2300" dirty="0" smtClean="0">
                <a:latin typeface="Consolas" pitchFamily="49" charset="0"/>
                <a:cs typeface="Consolas" pitchFamily="49" charset="0"/>
              </a:rPr>
              <a:t>Courier New</a:t>
            </a:r>
            <a:r>
              <a:rPr lang="en-CA" sz="23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”</a:t>
            </a:r>
            <a:r>
              <a:rPr lang="en-CA" sz="2300" dirty="0" smtClean="0">
                <a:latin typeface="Consolas" pitchFamily="49" charset="0"/>
                <a:cs typeface="Consolas" pitchFamily="49" charset="0"/>
              </a:rPr>
              <a:t>, Courier, </a:t>
            </a:r>
            <a:r>
              <a:rPr lang="en-CA" sz="2300" dirty="0" err="1" smtClean="0">
                <a:latin typeface="Consolas" pitchFamily="49" charset="0"/>
                <a:cs typeface="Consolas" pitchFamily="49" charset="0"/>
              </a:rPr>
              <a:t>monospace</a:t>
            </a:r>
            <a:r>
              <a:rPr lang="en-CA" sz="2300" dirty="0" smtClean="0">
                <a:latin typeface="Consolas" pitchFamily="49" charset="0"/>
                <a:cs typeface="Consolas" pitchFamily="49" charset="0"/>
              </a:rPr>
              <a:t> }</a:t>
            </a:r>
            <a:br>
              <a:rPr lang="en-CA" sz="2300" dirty="0" smtClean="0">
                <a:latin typeface="Consolas" pitchFamily="49" charset="0"/>
                <a:cs typeface="Consolas" pitchFamily="49" charset="0"/>
              </a:rPr>
            </a:br>
            <a:endParaRPr lang="en-CA" sz="2300" dirty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CA" sz="2300" dirty="0" smtClean="0">
                <a:latin typeface="Consolas" pitchFamily="49" charset="0"/>
                <a:cs typeface="Consolas" pitchFamily="49" charset="0"/>
              </a:rPr>
              <a:t>   h1 { font-family: Verdana, Geneva, Arial, sans-serif }</a:t>
            </a:r>
          </a:p>
          <a:p>
            <a:pPr>
              <a:buNone/>
            </a:pPr>
            <a:endParaRPr lang="en-CA" sz="2300" dirty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CA" sz="2300" dirty="0" smtClean="0">
                <a:latin typeface="Consolas" pitchFamily="49" charset="0"/>
                <a:cs typeface="Consolas" pitchFamily="49" charset="0"/>
              </a:rPr>
              <a:t>   h2 { font-family: 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"</a:t>
            </a:r>
            <a:r>
              <a:rPr lang="en-CA" sz="2300" dirty="0" smtClean="0">
                <a:latin typeface="Consolas" pitchFamily="49" charset="0"/>
                <a:cs typeface="Consolas" pitchFamily="49" charset="0"/>
              </a:rPr>
              <a:t>Courier New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"</a:t>
            </a:r>
            <a:r>
              <a:rPr lang="en-CA" sz="2300" dirty="0" smtClean="0">
                <a:latin typeface="Consolas" pitchFamily="49" charset="0"/>
                <a:cs typeface="Consolas" pitchFamily="49" charset="0"/>
              </a:rPr>
              <a:t>, Courier, </a:t>
            </a:r>
            <a:r>
              <a:rPr lang="en-CA" sz="2300" dirty="0" err="1" smtClean="0">
                <a:latin typeface="Consolas" pitchFamily="49" charset="0"/>
                <a:cs typeface="Consolas" pitchFamily="49" charset="0"/>
              </a:rPr>
              <a:t>monospace</a:t>
            </a:r>
            <a:r>
              <a:rPr lang="en-CA" sz="2300" dirty="0" smtClean="0">
                <a:latin typeface="Consolas" pitchFamily="49" charset="0"/>
                <a:cs typeface="Consolas" pitchFamily="49" charset="0"/>
              </a:rPr>
              <a:t> }</a:t>
            </a:r>
          </a:p>
          <a:p>
            <a:pPr>
              <a:buNone/>
            </a:pPr>
            <a:endParaRPr lang="en-CA" sz="23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CA" sz="2300" dirty="0" smtClean="0">
                <a:latin typeface="Consolas" pitchFamily="49" charset="0"/>
                <a:cs typeface="Consolas" pitchFamily="49" charset="0"/>
              </a:rPr>
              <a:t>   h3 { font-family: 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"</a:t>
            </a:r>
            <a:r>
              <a:rPr lang="en-CA" sz="2300" dirty="0" smtClean="0">
                <a:latin typeface="Consolas" pitchFamily="49" charset="0"/>
                <a:cs typeface="Consolas" pitchFamily="49" charset="0"/>
              </a:rPr>
              <a:t>Times New Roman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"</a:t>
            </a:r>
            <a:r>
              <a:rPr lang="en-CA" sz="2300" dirty="0" smtClean="0">
                <a:latin typeface="Consolas" pitchFamily="49" charset="0"/>
                <a:cs typeface="Consolas" pitchFamily="49" charset="0"/>
              </a:rPr>
              <a:t>, Times, serif }</a:t>
            </a:r>
            <a:endParaRPr lang="en-CA" sz="23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0F3C-24B3-422F-9D43-D36E3D77F35B}" type="datetime1">
              <a:rPr lang="en-US" smtClean="0"/>
              <a:t>10/9/2010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33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Fonts in CSS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font-weight</a:t>
            </a:r>
            <a:r>
              <a:rPr lang="en-CA" dirty="0" smtClean="0"/>
              <a:t> sets the level of ‘thickness’ of the characters in text </a:t>
            </a:r>
          </a:p>
          <a:p>
            <a:pPr lvl="1"/>
            <a:r>
              <a:rPr lang="en-CA" dirty="0" smtClean="0"/>
              <a:t>Default is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normal</a:t>
            </a:r>
            <a:r>
              <a:rPr lang="en-CA" dirty="0" smtClean="0"/>
              <a:t> (or use number 400)</a:t>
            </a:r>
          </a:p>
          <a:p>
            <a:pPr lvl="1"/>
            <a:r>
              <a:rPr lang="en-CA" dirty="0" smtClean="0">
                <a:latin typeface="Consolas" pitchFamily="49" charset="0"/>
                <a:cs typeface="Consolas" pitchFamily="49" charset="0"/>
              </a:rPr>
              <a:t>bold</a:t>
            </a:r>
            <a:r>
              <a:rPr lang="en-CA" dirty="0" smtClean="0"/>
              <a:t>,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bolder</a:t>
            </a:r>
            <a:r>
              <a:rPr lang="en-CA" dirty="0" smtClean="0"/>
              <a:t>,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lighter</a:t>
            </a:r>
            <a:r>
              <a:rPr lang="en-CA" dirty="0" smtClean="0"/>
              <a:t> same as values 700, 800 and 300</a:t>
            </a:r>
          </a:p>
          <a:p>
            <a:r>
              <a:rPr lang="en-CA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font-style</a:t>
            </a:r>
            <a:r>
              <a:rPr lang="en-CA" dirty="0" smtClean="0"/>
              <a:t> indicates the style</a:t>
            </a:r>
          </a:p>
          <a:p>
            <a:pPr lvl="1"/>
            <a:r>
              <a:rPr lang="en-CA" dirty="0" smtClean="0"/>
              <a:t>Default is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normal</a:t>
            </a:r>
          </a:p>
          <a:p>
            <a:pPr lvl="1"/>
            <a:r>
              <a:rPr lang="en-CA" i="1" dirty="0" smtClean="0">
                <a:latin typeface="Consolas" pitchFamily="49" charset="0"/>
                <a:cs typeface="Consolas" pitchFamily="49" charset="0"/>
              </a:rPr>
              <a:t>italic</a:t>
            </a:r>
            <a:r>
              <a:rPr lang="en-CA" dirty="0" smtClean="0"/>
              <a:t>, </a:t>
            </a:r>
            <a:r>
              <a:rPr lang="en-CA" i="1" dirty="0" smtClean="0">
                <a:latin typeface="Frutiger Linotype" pitchFamily="34" charset="0"/>
                <a:cs typeface="Consolas" pitchFamily="49" charset="0"/>
              </a:rPr>
              <a:t>oblique</a:t>
            </a:r>
          </a:p>
          <a:p>
            <a:r>
              <a:rPr lang="en-CA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font-size</a:t>
            </a:r>
            <a:r>
              <a:rPr lang="en-CA" dirty="0" smtClean="0"/>
              <a:t> sets the size of the font </a:t>
            </a:r>
          </a:p>
          <a:p>
            <a:pPr lvl="1"/>
            <a:r>
              <a:rPr lang="en-CA" dirty="0" smtClean="0"/>
              <a:t>Can use a length value (e.g.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12px</a:t>
            </a:r>
            <a:r>
              <a:rPr lang="en-CA" dirty="0" smtClean="0"/>
              <a:t> or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1.2em</a:t>
            </a:r>
            <a:r>
              <a:rPr lang="en-CA" dirty="0" smtClean="0"/>
              <a:t> or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120%) </a:t>
            </a:r>
            <a:endParaRPr lang="en-CA" dirty="0" smtClean="0"/>
          </a:p>
          <a:p>
            <a:pPr lvl="2">
              <a:buNone/>
            </a:pPr>
            <a:endParaRPr lang="en-CA" dirty="0" smtClean="0"/>
          </a:p>
          <a:p>
            <a:pPr lvl="1"/>
            <a:endParaRPr lang="en-CA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5142-987C-4C9F-8B0E-4CCC01477D40}" type="datetime1">
              <a:rPr lang="en-US" smtClean="0"/>
              <a:t>10/9/2010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34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CSS Fonts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50101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221088"/>
            <a:ext cx="39624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1324-C2B5-47F3-A06C-50CA6B572D82}" type="datetime1">
              <a:rPr lang="en-US" smtClean="0"/>
              <a:t>10/9/2010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35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CSS Text Properties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line-height</a:t>
            </a:r>
            <a:r>
              <a:rPr lang="en-CA" dirty="0" smtClean="0"/>
              <a:t> refers to amount of space between lines of text</a:t>
            </a:r>
          </a:p>
          <a:p>
            <a:r>
              <a:rPr lang="en-CA" dirty="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text-decoration</a:t>
            </a:r>
            <a:r>
              <a:rPr lang="en-CA" dirty="0" smtClean="0"/>
              <a:t> can be set to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normal</a:t>
            </a:r>
            <a:r>
              <a:rPr lang="en-CA" dirty="0" smtClean="0"/>
              <a:t>,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underline</a:t>
            </a:r>
            <a:r>
              <a:rPr lang="en-CA" dirty="0" smtClean="0"/>
              <a:t>,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line-through</a:t>
            </a:r>
            <a:r>
              <a:rPr lang="en-CA" dirty="0" smtClean="0">
                <a:cs typeface="Consolas" pitchFamily="49" charset="0"/>
              </a:rPr>
              <a:t>, or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none</a:t>
            </a:r>
          </a:p>
          <a:p>
            <a:r>
              <a:rPr lang="en-CA" dirty="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text-transform</a:t>
            </a:r>
            <a:r>
              <a:rPr lang="en-CA" dirty="0" smtClean="0"/>
              <a:t> can be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none</a:t>
            </a:r>
            <a:r>
              <a:rPr lang="en-CA" dirty="0" smtClean="0"/>
              <a:t>,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capitalize</a:t>
            </a:r>
            <a:r>
              <a:rPr lang="en-CA" dirty="0" smtClean="0"/>
              <a:t>,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uppercase</a:t>
            </a:r>
            <a:r>
              <a:rPr lang="en-CA" dirty="0" smtClean="0"/>
              <a:t> or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lowercase</a:t>
            </a:r>
          </a:p>
          <a:p>
            <a:r>
              <a:rPr lang="en-CA" dirty="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text-align</a:t>
            </a:r>
            <a:r>
              <a:rPr lang="en-CA" dirty="0" smtClean="0"/>
              <a:t> can be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left</a:t>
            </a:r>
            <a:r>
              <a:rPr lang="en-CA" dirty="0" smtClean="0"/>
              <a:t>,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right</a:t>
            </a:r>
            <a:r>
              <a:rPr lang="en-CA" dirty="0" smtClean="0"/>
              <a:t>,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center</a:t>
            </a:r>
            <a:r>
              <a:rPr lang="en-CA" dirty="0" smtClean="0"/>
              <a:t>,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justify</a:t>
            </a:r>
          </a:p>
          <a:p>
            <a:r>
              <a:rPr lang="en-CA" dirty="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text-indent</a:t>
            </a:r>
            <a:r>
              <a:rPr lang="en-CA" dirty="0" smtClean="0"/>
              <a:t> is amount of indented space</a:t>
            </a:r>
            <a:endParaRPr lang="en-CA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F348-F08D-497C-BE80-107C5134E93B}" type="datetime1">
              <a:rPr lang="en-US" smtClean="0"/>
              <a:t>10/9/2010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36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Three paragraph examples</a:t>
            </a:r>
            <a:endParaRPr lang="en-CA" dirty="0"/>
          </a:p>
        </p:txBody>
      </p:sp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861048"/>
            <a:ext cx="7896189" cy="234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7920406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5F17-A352-441F-8A28-A646CACC2C90}" type="datetime1">
              <a:rPr lang="en-US" smtClean="0"/>
              <a:t>10/9/2010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37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Fonts and the Web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Can a custom font be used in a web page?</a:t>
            </a:r>
          </a:p>
          <a:p>
            <a:r>
              <a:rPr lang="en-CA" dirty="0" smtClean="0"/>
              <a:t>CSS level 2 introduced the @font-face property to allow the HTML to access different fonts </a:t>
            </a:r>
          </a:p>
          <a:p>
            <a:r>
              <a:rPr lang="en-CA" dirty="0" smtClean="0"/>
              <a:t>Extra time needed to download the font file</a:t>
            </a:r>
          </a:p>
          <a:p>
            <a:r>
              <a:rPr lang="en-CA" dirty="0" smtClean="0"/>
              <a:t>Font technologies:  Embedded </a:t>
            </a:r>
            <a:r>
              <a:rPr lang="en-CA" dirty="0" err="1" smtClean="0"/>
              <a:t>OpenType</a:t>
            </a:r>
            <a:r>
              <a:rPr lang="en-CA" dirty="0" smtClean="0"/>
              <a:t> (EOT) – only Microsoft IE 4+, </a:t>
            </a:r>
            <a:r>
              <a:rPr lang="en-CA" dirty="0" err="1" smtClean="0"/>
              <a:t>sIFR</a:t>
            </a:r>
            <a:r>
              <a:rPr lang="en-CA" dirty="0" smtClean="0"/>
              <a:t> (Scalable Inman Flash Replacement), Font Linking</a:t>
            </a:r>
          </a:p>
          <a:p>
            <a:pPr lvl="1"/>
            <a:r>
              <a:rPr lang="en-CA" sz="1600" dirty="0" smtClean="0"/>
              <a:t>See http://www.fontembedding.com/</a:t>
            </a:r>
          </a:p>
          <a:p>
            <a:pPr lvl="1"/>
            <a:r>
              <a:rPr lang="en-CA" sz="1300" dirty="0" smtClean="0">
                <a:hlinkClick r:id="rId2"/>
              </a:rPr>
              <a:t>http://www.cs.camosun.bc.ca/~</a:t>
            </a:r>
            <a:r>
              <a:rPr lang="en-CA" sz="1300" dirty="0" smtClean="0">
                <a:hlinkClick r:id="rId2"/>
              </a:rPr>
              <a:t>langs/comp140-10/lectures/cssnotes/cssFontDownloadTest.html</a:t>
            </a:r>
            <a:endParaRPr lang="en-CA" sz="1300" dirty="0" smtClean="0"/>
          </a:p>
          <a:p>
            <a:endParaRPr lang="en-CA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19670-3304-41AE-BCA6-2715F00F3E88}" type="datetime1">
              <a:rPr lang="en-US" smtClean="0"/>
              <a:t>10/9/2010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38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57224" y="5143512"/>
            <a:ext cx="7572428" cy="1143008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428596" y="3571876"/>
            <a:ext cx="7215238" cy="1143008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CSS Property Shortcut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For defining background, border, font, margin, or padding properties, there is a shortcut to collapse all the sub-properties into one.</a:t>
            </a:r>
          </a:p>
          <a:p>
            <a:r>
              <a:rPr lang="en-CA" dirty="0" smtClean="0"/>
              <a:t>Order of the values does not matter</a:t>
            </a:r>
          </a:p>
          <a:p>
            <a:pPr>
              <a:buNone/>
            </a:pPr>
            <a:r>
              <a:rPr lang="en-CA" sz="2600" dirty="0" smtClean="0">
                <a:latin typeface="Consolas" pitchFamily="49" charset="0"/>
                <a:cs typeface="Consolas" pitchFamily="49" charset="0"/>
              </a:rPr>
              <a:t>style=</a:t>
            </a:r>
            <a:r>
              <a:rPr lang="en-CA" sz="2800" dirty="0" smtClean="0">
                <a:latin typeface="Consolas" pitchFamily="49" charset="0"/>
                <a:cs typeface="Consolas" pitchFamily="49" charset="0"/>
              </a:rPr>
              <a:t>"</a:t>
            </a:r>
            <a:r>
              <a:rPr lang="en-CA" sz="2600" dirty="0" smtClean="0">
                <a:latin typeface="Consolas" pitchFamily="49" charset="0"/>
                <a:cs typeface="Consolas" pitchFamily="49" charset="0"/>
              </a:rPr>
              <a:t>font-weight: </a:t>
            </a:r>
            <a:r>
              <a:rPr lang="en-CA" sz="2600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bold</a:t>
            </a:r>
            <a:r>
              <a:rPr lang="en-CA" sz="2600" dirty="0" smtClean="0">
                <a:latin typeface="Consolas" pitchFamily="49" charset="0"/>
                <a:cs typeface="Consolas" pitchFamily="49" charset="0"/>
              </a:rPr>
              <a:t>; font-family: </a:t>
            </a:r>
            <a:r>
              <a:rPr lang="en-CA" sz="2600" dirty="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Verdana, sans-serif</a:t>
            </a:r>
            <a:r>
              <a:rPr lang="en-CA" sz="2600" dirty="0" smtClean="0">
                <a:latin typeface="Consolas" pitchFamily="49" charset="0"/>
                <a:cs typeface="Consolas" pitchFamily="49" charset="0"/>
              </a:rPr>
              <a:t>; font-size: </a:t>
            </a:r>
            <a:r>
              <a:rPr lang="en-CA" sz="26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2em</a:t>
            </a:r>
            <a:r>
              <a:rPr lang="en-CA" sz="2600" dirty="0" smtClean="0">
                <a:latin typeface="Consolas" pitchFamily="49" charset="0"/>
                <a:cs typeface="Consolas" pitchFamily="49" charset="0"/>
              </a:rPr>
              <a:t>; </a:t>
            </a:r>
            <a:br>
              <a:rPr lang="en-CA" sz="2600" dirty="0" smtClean="0">
                <a:latin typeface="Consolas" pitchFamily="49" charset="0"/>
                <a:cs typeface="Consolas" pitchFamily="49" charset="0"/>
              </a:rPr>
            </a:br>
            <a:r>
              <a:rPr lang="en-CA" sz="2600" dirty="0" smtClean="0">
                <a:latin typeface="Consolas" pitchFamily="49" charset="0"/>
                <a:cs typeface="Consolas" pitchFamily="49" charset="0"/>
              </a:rPr>
              <a:t>line-height: </a:t>
            </a:r>
            <a:r>
              <a:rPr lang="en-CA" sz="26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1.2em</a:t>
            </a:r>
            <a:r>
              <a:rPr lang="en-CA" sz="2600" dirty="0" smtClean="0">
                <a:latin typeface="Consolas" pitchFamily="49" charset="0"/>
                <a:cs typeface="Consolas" pitchFamily="49" charset="0"/>
              </a:rPr>
              <a:t>;</a:t>
            </a:r>
            <a:r>
              <a:rPr lang="en-CA" sz="2800" dirty="0" smtClean="0">
                <a:latin typeface="Consolas" pitchFamily="49" charset="0"/>
                <a:cs typeface="Consolas" pitchFamily="49" charset="0"/>
              </a:rPr>
              <a:t>"</a:t>
            </a:r>
            <a:endParaRPr lang="en-CA" sz="2600" dirty="0" smtClean="0"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CA" sz="2600" i="1" dirty="0" smtClean="0">
                <a:latin typeface="Frutiger Linotype" pitchFamily="34" charset="0"/>
              </a:rPr>
              <a:t>can be collapsed into this CSS shortcut:</a:t>
            </a:r>
          </a:p>
          <a:p>
            <a:pPr lvl="1">
              <a:buNone/>
            </a:pPr>
            <a:r>
              <a:rPr lang="en-CA" sz="2600" dirty="0" smtClean="0">
                <a:latin typeface="Consolas" pitchFamily="49" charset="0"/>
                <a:cs typeface="Consolas" pitchFamily="49" charset="0"/>
              </a:rPr>
              <a:t>style=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"</a:t>
            </a:r>
            <a:r>
              <a:rPr lang="en-CA" sz="2600" dirty="0" err="1" smtClean="0">
                <a:latin typeface="Consolas" pitchFamily="49" charset="0"/>
                <a:cs typeface="Consolas" pitchFamily="49" charset="0"/>
              </a:rPr>
              <a:t>font:</a:t>
            </a:r>
            <a:r>
              <a:rPr lang="en-CA" sz="2600" dirty="0" err="1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bold</a:t>
            </a:r>
            <a:r>
              <a:rPr lang="en-CA" sz="2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CA" sz="26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2em</a:t>
            </a:r>
            <a:r>
              <a:rPr lang="en-CA" sz="2600" dirty="0" smtClean="0">
                <a:latin typeface="Consolas" pitchFamily="49" charset="0"/>
                <a:cs typeface="Consolas" pitchFamily="49" charset="0"/>
              </a:rPr>
              <a:t>/</a:t>
            </a:r>
            <a:r>
              <a:rPr lang="en-CA" sz="26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1.2em</a:t>
            </a:r>
            <a:r>
              <a:rPr lang="en-CA" sz="2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CA" sz="2600" dirty="0" err="1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Verdana,sans</a:t>
            </a:r>
            <a:r>
              <a:rPr lang="en-CA" sz="2600" dirty="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-serif</a:t>
            </a:r>
            <a:r>
              <a:rPr lang="en-CA" sz="2600" dirty="0" smtClean="0">
                <a:latin typeface="Consolas" pitchFamily="49" charset="0"/>
                <a:cs typeface="Consolas" pitchFamily="49" charset="0"/>
              </a:rPr>
              <a:t>;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 "</a:t>
            </a:r>
            <a:endParaRPr lang="en-CA" sz="2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Curved Right Arrow 6"/>
          <p:cNvSpPr/>
          <p:nvPr/>
        </p:nvSpPr>
        <p:spPr>
          <a:xfrm>
            <a:off x="357158" y="4572008"/>
            <a:ext cx="357190" cy="78581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9594-F75B-48D9-B04B-6B476932A002}" type="datetime1">
              <a:rPr lang="en-US" smtClean="0"/>
              <a:t>10/9/2010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39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HTML version 3.2 issues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 smtClean="0"/>
              <a:t>A problem with early HTML web pages (prior to CSS) is that the </a:t>
            </a:r>
            <a:r>
              <a:rPr lang="en-CA" dirty="0" smtClean="0">
                <a:solidFill>
                  <a:schemeClr val="accent6">
                    <a:lumMod val="50000"/>
                  </a:schemeClr>
                </a:solidFill>
              </a:rPr>
              <a:t>content</a:t>
            </a:r>
            <a:r>
              <a:rPr lang="en-CA" dirty="0" smtClean="0"/>
              <a:t> and its </a:t>
            </a:r>
            <a:r>
              <a:rPr lang="en-CA" dirty="0" smtClean="0">
                <a:solidFill>
                  <a:srgbClr val="00B0F0"/>
                </a:solidFill>
              </a:rPr>
              <a:t>presentation</a:t>
            </a:r>
            <a:r>
              <a:rPr lang="en-CA" dirty="0" smtClean="0"/>
              <a:t> are closely integrated</a:t>
            </a:r>
          </a:p>
          <a:p>
            <a:r>
              <a:rPr lang="en-CA" dirty="0" smtClean="0"/>
              <a:t>The </a:t>
            </a:r>
            <a:r>
              <a:rPr lang="en-CA" dirty="0" smtClean="0">
                <a:solidFill>
                  <a:schemeClr val="accent6">
                    <a:lumMod val="50000"/>
                  </a:schemeClr>
                </a:solidFill>
              </a:rPr>
              <a:t>meaning of content </a:t>
            </a:r>
            <a:r>
              <a:rPr lang="en-CA" dirty="0" smtClean="0"/>
              <a:t>and </a:t>
            </a:r>
            <a:r>
              <a:rPr lang="en-CA" dirty="0" smtClean="0">
                <a:solidFill>
                  <a:srgbClr val="00B0F0"/>
                </a:solidFill>
              </a:rPr>
              <a:t>how that content is presented</a:t>
            </a:r>
            <a:r>
              <a:rPr lang="en-CA" dirty="0" smtClean="0"/>
              <a:t> should be separated.  Why?</a:t>
            </a:r>
          </a:p>
          <a:p>
            <a:r>
              <a:rPr lang="en-CA" dirty="0" smtClean="0"/>
              <a:t>The “user agent” receiving the HTML may be a desktop </a:t>
            </a:r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browser</a:t>
            </a:r>
            <a:r>
              <a:rPr lang="en-CA" dirty="0" smtClean="0"/>
              <a:t>,  a </a:t>
            </a:r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printer</a:t>
            </a:r>
            <a:r>
              <a:rPr lang="en-CA" dirty="0" smtClean="0"/>
              <a:t>,  a </a:t>
            </a:r>
            <a:r>
              <a:rPr lang="en-CA" dirty="0" smtClean="0">
                <a:solidFill>
                  <a:srgbClr val="FF0000"/>
                </a:solidFill>
              </a:rPr>
              <a:t>PDA</a:t>
            </a:r>
            <a:r>
              <a:rPr lang="en-CA" dirty="0" smtClean="0"/>
              <a:t>, a </a:t>
            </a:r>
            <a:r>
              <a:rPr lang="en-CA" dirty="0" smtClean="0">
                <a:solidFill>
                  <a:srgbClr val="00B050"/>
                </a:solidFill>
              </a:rPr>
              <a:t>cell-phone</a:t>
            </a:r>
            <a:r>
              <a:rPr lang="en-CA" dirty="0" smtClean="0"/>
              <a:t>, or a </a:t>
            </a:r>
            <a:r>
              <a:rPr lang="en-CA" dirty="0" smtClean="0">
                <a:solidFill>
                  <a:srgbClr val="7030A0"/>
                </a:solidFill>
              </a:rPr>
              <a:t>tablet</a:t>
            </a:r>
            <a:r>
              <a:rPr lang="en-CA" dirty="0" smtClean="0"/>
              <a:t> – the HTML intended for display to the browser may not be acceptable on the printer or other devices</a:t>
            </a:r>
          </a:p>
          <a:p>
            <a:r>
              <a:rPr lang="en-CA" dirty="0" smtClean="0"/>
              <a:t>Also, you may want to see the web page using your </a:t>
            </a:r>
            <a:r>
              <a:rPr lang="en-CA" dirty="0" smtClean="0">
                <a:solidFill>
                  <a:schemeClr val="accent5">
                    <a:lumMod val="75000"/>
                  </a:schemeClr>
                </a:solidFill>
              </a:rPr>
              <a:t>own preferred presentation style </a:t>
            </a:r>
            <a:r>
              <a:rPr lang="en-CA" dirty="0" smtClean="0"/>
              <a:t>as defined in the browser</a:t>
            </a:r>
          </a:p>
          <a:p>
            <a:r>
              <a:rPr lang="en-CA" dirty="0" smtClean="0"/>
              <a:t>The process </a:t>
            </a:r>
            <a:r>
              <a:rPr lang="en-CA" dirty="0" smtClean="0">
                <a:solidFill>
                  <a:schemeClr val="accent3">
                    <a:lumMod val="75000"/>
                  </a:schemeClr>
                </a:solidFill>
              </a:rPr>
              <a:t>of updating the appearance of the content </a:t>
            </a:r>
            <a:r>
              <a:rPr lang="en-CA" dirty="0" smtClean="0"/>
              <a:t>should be simple and efficient</a:t>
            </a:r>
            <a:endParaRPr lang="en-CA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F9B2-E21D-4434-A76E-0BE794796EBF}" type="datetime1">
              <a:rPr lang="en-US" smtClean="0"/>
              <a:t>10/9/2010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576" y="2996952"/>
            <a:ext cx="7715304" cy="648072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755576" y="1628800"/>
            <a:ext cx="7715304" cy="108012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CSS Property Shortcut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Another example:</a:t>
            </a:r>
          </a:p>
          <a:p>
            <a:pPr>
              <a:buNone/>
            </a:pPr>
            <a:r>
              <a:rPr lang="en-CA" dirty="0" smtClean="0">
                <a:latin typeface="Consolas" pitchFamily="49" charset="0"/>
                <a:cs typeface="Consolas" pitchFamily="49" charset="0"/>
              </a:rPr>
              <a:t>  style="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padding-top:5px;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CA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padding-right:10px;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CA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padding-bottom:8px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; </a:t>
            </a:r>
            <a:r>
              <a:rPr lang="en-CA" dirty="0" smtClean="0">
                <a:solidFill>
                  <a:schemeClr val="bg2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padding-left:12px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;“</a:t>
            </a:r>
          </a:p>
          <a:p>
            <a:pPr>
              <a:buNone/>
            </a:pPr>
            <a:endParaRPr lang="en-CA" dirty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CA" dirty="0" smtClean="0">
                <a:latin typeface="Consolas" pitchFamily="49" charset="0"/>
                <a:cs typeface="Consolas" pitchFamily="49" charset="0"/>
              </a:rPr>
              <a:t>   style = "padding: 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5px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CA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10px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CA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8px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CA" dirty="0" smtClean="0">
                <a:solidFill>
                  <a:schemeClr val="bg2">
                    <a:lumMod val="25000"/>
                  </a:schemeClr>
                </a:solidFill>
                <a:latin typeface="Consolas" pitchFamily="49" charset="0"/>
                <a:cs typeface="Consolas" pitchFamily="49" charset="0"/>
              </a:rPr>
              <a:t>12px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;"	</a:t>
            </a:r>
          </a:p>
          <a:p>
            <a:pPr>
              <a:buNone/>
            </a:pPr>
            <a:r>
              <a:rPr lang="en-CA" dirty="0" smtClean="0"/>
              <a:t>The order is : 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CA" dirty="0" smtClean="0"/>
              <a:t> </a:t>
            </a:r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CA" dirty="0" smtClean="0"/>
              <a:t> </a:t>
            </a:r>
            <a:r>
              <a:rPr lang="en-CA" dirty="0" smtClean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n-CA" dirty="0" smtClean="0"/>
              <a:t> </a:t>
            </a:r>
            <a:r>
              <a:rPr lang="en-CA" dirty="0" smtClean="0">
                <a:solidFill>
                  <a:schemeClr val="bg2">
                    <a:lumMod val="25000"/>
                  </a:schemeClr>
                </a:solidFill>
              </a:rPr>
              <a:t>L</a:t>
            </a:r>
            <a:r>
              <a:rPr lang="en-CA" dirty="0" smtClean="0"/>
              <a:t>  (clockwise from noon) - or </a:t>
            </a:r>
            <a:r>
              <a:rPr lang="en-CA" dirty="0" err="1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CA" dirty="0" err="1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CA" dirty="0" err="1" smtClean="0"/>
              <a:t>ou</a:t>
            </a:r>
            <a:r>
              <a:rPr lang="en-CA" dirty="0" err="1" smtClean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n-CA" dirty="0" err="1" smtClean="0">
                <a:solidFill>
                  <a:schemeClr val="bg2">
                    <a:lumMod val="25000"/>
                  </a:schemeClr>
                </a:solidFill>
              </a:rPr>
              <a:t>Le</a:t>
            </a:r>
            <a:r>
              <a:rPr lang="en-CA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CA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CA" dirty="0" smtClean="0"/>
              <a:t> </a:t>
            </a:r>
          </a:p>
          <a:p>
            <a:pPr>
              <a:buNone/>
            </a:pPr>
            <a:r>
              <a:rPr lang="en-CA" dirty="0" smtClean="0">
                <a:latin typeface="Consolas" pitchFamily="49" charset="0"/>
                <a:cs typeface="Consolas" pitchFamily="49" charset="0"/>
              </a:rPr>
              <a:t>style = "padding: 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5px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CA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10px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;"  </a:t>
            </a:r>
            <a:r>
              <a:rPr lang="en-CA" dirty="0" smtClean="0"/>
              <a:t>means 5px for top and bottom; 10px for left and right</a:t>
            </a:r>
            <a:br>
              <a:rPr lang="en-CA" dirty="0" smtClean="0"/>
            </a:br>
            <a:endParaRPr lang="en-CA" dirty="0" smtClean="0"/>
          </a:p>
          <a:p>
            <a:pPr>
              <a:buNone/>
            </a:pPr>
            <a:r>
              <a:rPr lang="en-CA" dirty="0" smtClean="0">
                <a:latin typeface="Consolas" pitchFamily="49" charset="0"/>
                <a:cs typeface="Consolas" pitchFamily="49" charset="0"/>
              </a:rPr>
              <a:t>style = "padding: 5px;" </a:t>
            </a:r>
            <a:r>
              <a:rPr lang="en-CA" dirty="0" smtClean="0"/>
              <a:t>means 5px all around</a:t>
            </a:r>
          </a:p>
          <a:p>
            <a:pPr>
              <a:buNone/>
            </a:pPr>
            <a:endParaRPr lang="en-CA" dirty="0"/>
          </a:p>
        </p:txBody>
      </p:sp>
      <p:sp>
        <p:nvSpPr>
          <p:cNvPr id="10" name="Curved Right Arrow 9"/>
          <p:cNvSpPr/>
          <p:nvPr/>
        </p:nvSpPr>
        <p:spPr>
          <a:xfrm>
            <a:off x="214282" y="2428868"/>
            <a:ext cx="642942" cy="85611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E5591-27C8-4BE6-91A0-1211549E36B5}" type="datetime1">
              <a:rPr lang="en-US" smtClean="0"/>
              <a:t>10/9/2010</a:t>
            </a:fld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40</a:t>
            </a:fld>
            <a:endParaRPr lang="en-C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Opacity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Visual elements on a web page can be made transparent with the CSS </a:t>
            </a:r>
            <a:r>
              <a:rPr lang="en-CA" dirty="0" smtClean="0">
                <a:solidFill>
                  <a:srgbClr val="0070C0"/>
                </a:solidFill>
              </a:rPr>
              <a:t>opacity</a:t>
            </a:r>
            <a:r>
              <a:rPr lang="en-CA" dirty="0" smtClean="0"/>
              <a:t> property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Non</a:t>
            </a:r>
            <a:r>
              <a:rPr lang="en-CA" dirty="0" smtClean="0"/>
              <a:t>- IE browsers:</a:t>
            </a:r>
          </a:p>
          <a:p>
            <a:pPr>
              <a:buNone/>
            </a:pPr>
            <a:r>
              <a:rPr lang="en-CA" sz="3600" dirty="0" smtClean="0"/>
              <a:t>           opacity: 1.0;    /* opaque */</a:t>
            </a:r>
            <a:br>
              <a:rPr lang="en-CA" sz="3600" dirty="0" smtClean="0"/>
            </a:br>
            <a:r>
              <a:rPr lang="en-CA" sz="3600" dirty="0" smtClean="0"/>
              <a:t>	  opacity: 0.7;</a:t>
            </a:r>
            <a:br>
              <a:rPr lang="en-CA" sz="3600" dirty="0" smtClean="0"/>
            </a:br>
            <a:r>
              <a:rPr lang="en-CA" sz="3600" dirty="0" smtClean="0"/>
              <a:t>	  opacity: 0.5;</a:t>
            </a:r>
            <a:br>
              <a:rPr lang="en-CA" sz="3600" dirty="0" smtClean="0"/>
            </a:br>
            <a:r>
              <a:rPr lang="en-CA" sz="3600" dirty="0" smtClean="0"/>
              <a:t>        opacity: 0.2;</a:t>
            </a:r>
            <a:br>
              <a:rPr lang="en-CA" sz="3600" dirty="0" smtClean="0"/>
            </a:br>
            <a:r>
              <a:rPr lang="en-CA" sz="3600" dirty="0" smtClean="0"/>
              <a:t>	  opacity: 0.0;   /* transparent */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12976"/>
            <a:ext cx="95603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6E75-7123-489D-AD00-527284C41B09}" type="datetime1">
              <a:rPr lang="en-US" smtClean="0"/>
              <a:t>10/9/2010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41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Opacity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IE browsers ( IE v6-8) use the </a:t>
            </a:r>
            <a:r>
              <a:rPr lang="en-CA" dirty="0" smtClean="0">
                <a:solidFill>
                  <a:schemeClr val="accent3">
                    <a:lumMod val="75000"/>
                  </a:schemeClr>
                </a:solidFill>
              </a:rPr>
              <a:t>filter</a:t>
            </a:r>
            <a:r>
              <a:rPr lang="en-CA" dirty="0" smtClean="0"/>
              <a:t> property if the element uses the </a:t>
            </a:r>
            <a:r>
              <a:rPr lang="en-CA" dirty="0" err="1" smtClean="0">
                <a:solidFill>
                  <a:schemeClr val="accent2">
                    <a:lumMod val="75000"/>
                  </a:schemeClr>
                </a:solidFill>
              </a:rPr>
              <a:t>hasLayout</a:t>
            </a:r>
            <a:r>
              <a:rPr lang="en-CA" dirty="0" smtClean="0"/>
              <a:t> property (e.g. table, </a:t>
            </a:r>
            <a:r>
              <a:rPr lang="en-CA" dirty="0" err="1" smtClean="0"/>
              <a:t>img</a:t>
            </a:r>
            <a:r>
              <a:rPr lang="en-CA" dirty="0" smtClean="0"/>
              <a:t>, input, button, </a:t>
            </a:r>
            <a:r>
              <a:rPr lang="en-CA" dirty="0" err="1" smtClean="0"/>
              <a:t>textarea</a:t>
            </a:r>
            <a:r>
              <a:rPr lang="en-CA" dirty="0" smtClean="0"/>
              <a:t>)</a:t>
            </a:r>
          </a:p>
          <a:p>
            <a:pPr>
              <a:buNone/>
            </a:pPr>
            <a:r>
              <a:rPr lang="en-CA" dirty="0" smtClean="0"/>
              <a:t>  </a:t>
            </a:r>
            <a:r>
              <a:rPr lang="en-CA" dirty="0" smtClean="0">
                <a:solidFill>
                  <a:srgbClr val="C00000"/>
                </a:solidFill>
              </a:rPr>
              <a:t>filter</a:t>
            </a:r>
            <a:r>
              <a:rPr lang="en-CA" dirty="0" smtClean="0"/>
              <a:t>: alpha(opacity=40);</a:t>
            </a:r>
          </a:p>
          <a:p>
            <a:pPr>
              <a:buNone/>
            </a:pPr>
            <a:r>
              <a:rPr lang="en-CA" dirty="0" smtClean="0"/>
              <a:t>For IE 8 use the –ms-filter property:</a:t>
            </a:r>
          </a:p>
          <a:p>
            <a:pPr>
              <a:buNone/>
            </a:pPr>
            <a:r>
              <a:rPr lang="en-CA" dirty="0" smtClean="0"/>
              <a:t>  </a:t>
            </a:r>
            <a:r>
              <a:rPr lang="en-CA" dirty="0" smtClean="0">
                <a:solidFill>
                  <a:srgbClr val="0070C0"/>
                </a:solidFill>
              </a:rPr>
              <a:t>-ms-filter</a:t>
            </a:r>
            <a:r>
              <a:rPr lang="en-CA" dirty="0" smtClean="0"/>
              <a:t>: “</a:t>
            </a:r>
            <a:r>
              <a:rPr lang="en-CA" dirty="0" err="1" smtClean="0"/>
              <a:t>progid:DXImageTransform.Microsoft.Alpha</a:t>
            </a:r>
            <a:r>
              <a:rPr lang="en-CA" dirty="0" smtClean="0"/>
              <a:t> (opacity=40)”;</a:t>
            </a:r>
          </a:p>
          <a:p>
            <a:pPr>
              <a:buNone/>
            </a:pPr>
            <a:r>
              <a:rPr lang="en-CA" dirty="0" smtClean="0"/>
              <a:t>To work in all IE versions, define the </a:t>
            </a:r>
            <a:r>
              <a:rPr lang="en-CA" dirty="0" smtClean="0">
                <a:solidFill>
                  <a:srgbClr val="C00000"/>
                </a:solidFill>
              </a:rPr>
              <a:t>filter</a:t>
            </a:r>
            <a:r>
              <a:rPr lang="en-CA" dirty="0" smtClean="0"/>
              <a:t> property after the </a:t>
            </a:r>
            <a:r>
              <a:rPr lang="en-CA" dirty="0" smtClean="0">
                <a:solidFill>
                  <a:srgbClr val="0070C0"/>
                </a:solidFill>
              </a:rPr>
              <a:t>–ms-filter </a:t>
            </a:r>
            <a:r>
              <a:rPr lang="en-CA" dirty="0" smtClean="0"/>
              <a:t>property.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C600-C3CF-4E17-BF2A-C2A12597A5D0}" type="datetime1">
              <a:rPr lang="en-US" smtClean="0"/>
              <a:t>10/9/2010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42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URL value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URLs to image files are values to CSS properties – use the </a:t>
            </a:r>
            <a:r>
              <a:rPr lang="en-CA" i="1" dirty="0" err="1" smtClean="0"/>
              <a:t>url</a:t>
            </a:r>
            <a:r>
              <a:rPr lang="en-CA" dirty="0" smtClean="0"/>
              <a:t> CSS function</a:t>
            </a:r>
          </a:p>
          <a:p>
            <a:r>
              <a:rPr lang="en-CA" dirty="0" smtClean="0"/>
              <a:t>URL may be single-quoted or double-quoted or not quoted</a:t>
            </a:r>
            <a:br>
              <a:rPr lang="en-CA" dirty="0" smtClean="0"/>
            </a:br>
            <a:endParaRPr lang="en-CA" dirty="0" smtClean="0"/>
          </a:p>
          <a:p>
            <a:pPr>
              <a:buNone/>
            </a:pP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body { background: </a:t>
            </a:r>
            <a:r>
              <a:rPr lang="en-CA" sz="2400" dirty="0" err="1" smtClean="0">
                <a:latin typeface="Consolas" pitchFamily="49" charset="0"/>
                <a:cs typeface="Consolas" pitchFamily="49" charset="0"/>
              </a:rPr>
              <a:t>url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("http://www.example.com/forest.jpg") }</a:t>
            </a:r>
            <a:br>
              <a:rPr lang="en-CA" sz="2400" dirty="0" smtClean="0">
                <a:latin typeface="Consolas" pitchFamily="49" charset="0"/>
                <a:cs typeface="Consolas" pitchFamily="49" charset="0"/>
              </a:rPr>
            </a:br>
            <a:endParaRPr lang="en-CA" sz="24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CA" sz="2400" dirty="0" err="1" smtClean="0">
                <a:latin typeface="Consolas" pitchFamily="49" charset="0"/>
                <a:cs typeface="Consolas" pitchFamily="49" charset="0"/>
              </a:rPr>
              <a:t>li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 { list-style: </a:t>
            </a:r>
            <a:r>
              <a:rPr lang="en-CA" sz="2400" dirty="0" err="1" smtClean="0">
                <a:latin typeface="Consolas" pitchFamily="49" charset="0"/>
                <a:cs typeface="Consolas" pitchFamily="49" charset="0"/>
              </a:rPr>
              <a:t>url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(http://www.example.com/redBullet.png) }</a:t>
            </a:r>
            <a:endParaRPr lang="en-CA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9547-CFA7-4A6F-89F0-D4D514BB0FE8}" type="datetime1">
              <a:rPr lang="en-US" smtClean="0"/>
              <a:t>10/9/2010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43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Background Properties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color</a:t>
            </a:r>
            <a:r>
              <a:rPr lang="en-CA" dirty="0" smtClean="0"/>
              <a:t> sets the text colour</a:t>
            </a:r>
          </a:p>
          <a:p>
            <a:r>
              <a:rPr lang="en-CA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background-color</a:t>
            </a:r>
            <a:r>
              <a:rPr lang="en-CA" dirty="0" smtClean="0"/>
              <a:t> can be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transparent</a:t>
            </a:r>
            <a:r>
              <a:rPr lang="en-CA" dirty="0" smtClean="0"/>
              <a:t> or a colour value</a:t>
            </a:r>
          </a:p>
          <a:p>
            <a:r>
              <a:rPr lang="en-CA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background-image</a:t>
            </a:r>
            <a:r>
              <a:rPr lang="en-CA" dirty="0" smtClean="0"/>
              <a:t> can be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none</a:t>
            </a:r>
            <a:r>
              <a:rPr lang="en-CA" dirty="0" smtClean="0"/>
              <a:t> or a URL value</a:t>
            </a:r>
          </a:p>
          <a:p>
            <a:r>
              <a:rPr lang="en-CA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background-attachment</a:t>
            </a:r>
            <a:r>
              <a:rPr lang="en-CA" dirty="0" smtClean="0"/>
              <a:t> can be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scroll</a:t>
            </a:r>
            <a:r>
              <a:rPr lang="en-CA" dirty="0" smtClean="0"/>
              <a:t> or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fixed</a:t>
            </a:r>
          </a:p>
          <a:p>
            <a:r>
              <a:rPr lang="en-CA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background-repeat</a:t>
            </a:r>
            <a:r>
              <a:rPr lang="en-CA" dirty="0" smtClean="0"/>
              <a:t> can be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no-repeat</a:t>
            </a:r>
            <a:r>
              <a:rPr lang="en-CA" dirty="0" smtClean="0"/>
              <a:t>,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repeat</a:t>
            </a:r>
            <a:r>
              <a:rPr lang="en-CA" dirty="0" smtClean="0"/>
              <a:t>,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repeat-x</a:t>
            </a:r>
            <a:r>
              <a:rPr lang="en-CA" dirty="0" smtClean="0"/>
              <a:t>,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repeat-y</a:t>
            </a:r>
          </a:p>
          <a:p>
            <a:r>
              <a:rPr lang="en-CA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background-position</a:t>
            </a:r>
            <a:r>
              <a:rPr lang="en-CA" dirty="0" smtClean="0">
                <a:solidFill>
                  <a:srgbClr val="0070C0"/>
                </a:solidFill>
              </a:rPr>
              <a:t> </a:t>
            </a:r>
            <a:r>
              <a:rPr lang="en-CA" dirty="0" smtClean="0"/>
              <a:t>can be a length,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top</a:t>
            </a:r>
            <a:r>
              <a:rPr lang="en-CA" dirty="0" smtClean="0"/>
              <a:t>,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center</a:t>
            </a:r>
            <a:r>
              <a:rPr lang="en-CA" dirty="0" smtClean="0"/>
              <a:t>,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bottom</a:t>
            </a:r>
            <a:r>
              <a:rPr lang="en-CA" dirty="0" smtClean="0"/>
              <a:t>,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left</a:t>
            </a:r>
            <a:r>
              <a:rPr lang="en-CA" dirty="0" smtClean="0"/>
              <a:t>, or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right</a:t>
            </a:r>
          </a:p>
          <a:p>
            <a:endParaRPr lang="en-CA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2976B-09DF-49AB-ADA7-4DA436767AEF}" type="datetime1">
              <a:rPr lang="en-US" smtClean="0"/>
              <a:t>10/9/2010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44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CSS Background - Image</a:t>
            </a:r>
            <a:endParaRPr lang="en-CA" dirty="0"/>
          </a:p>
        </p:txBody>
      </p:sp>
      <p:pic>
        <p:nvPicPr>
          <p:cNvPr id="6" name="Content Placeholder 5" descr="css_background_dem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714488"/>
            <a:ext cx="4929222" cy="4395130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D7CC-893B-4638-B3AE-9D7219400DC8}" type="datetime1">
              <a:rPr lang="en-US" smtClean="0"/>
              <a:t>10/9/2010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45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CSS Background - Style</a:t>
            </a:r>
            <a:endParaRPr lang="en-CA" dirty="0"/>
          </a:p>
        </p:txBody>
      </p:sp>
      <p:pic>
        <p:nvPicPr>
          <p:cNvPr id="5" name="Content Placeholder 4" descr="css_background_demo_sourc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19" y="2285992"/>
            <a:ext cx="8776201" cy="3429024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84F2-8F3C-44C1-A6E7-C65B8A090EE5}" type="datetime1">
              <a:rPr lang="en-US" smtClean="0"/>
              <a:t>10/9/2010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46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CSS Background - Resize Window</a:t>
            </a:r>
            <a:endParaRPr lang="en-CA" dirty="0"/>
          </a:p>
        </p:txBody>
      </p:sp>
      <p:pic>
        <p:nvPicPr>
          <p:cNvPr id="5" name="Content Placeholder 4" descr="css_background_demo_brows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714488"/>
            <a:ext cx="2897081" cy="4525963"/>
          </a:xfrm>
        </p:spPr>
      </p:pic>
      <p:cxnSp>
        <p:nvCxnSpPr>
          <p:cNvPr id="9" name="Straight Arrow Connector 8"/>
          <p:cNvCxnSpPr/>
          <p:nvPr/>
        </p:nvCxnSpPr>
        <p:spPr>
          <a:xfrm>
            <a:off x="4071934" y="1714488"/>
            <a:ext cx="4643470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000496" y="5429264"/>
            <a:ext cx="4643470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css_background_demo_browser_wi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3214686"/>
            <a:ext cx="5088451" cy="21332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86644" y="5929330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hlinkClick r:id="rId4"/>
              </a:rPr>
              <a:t>link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4067944" y="5445224"/>
            <a:ext cx="2882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background-position: center</a:t>
            </a:r>
            <a:endParaRPr lang="en-CA" b="1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378B-D65B-4E38-A798-EA15B9D9E654}" type="datetime1">
              <a:rPr lang="en-US" smtClean="0"/>
              <a:t>10/9/2010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47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CSS Background – repeat x, 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Does not work on any IE version prior to v9</a:t>
            </a:r>
            <a:endParaRPr lang="en-CA" dirty="0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276872"/>
            <a:ext cx="37719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90400"/>
            <a:ext cx="4392488" cy="377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7666-B6F5-4D3E-AE80-EEF655EE2434}" type="datetime1">
              <a:rPr lang="en-US" smtClean="0"/>
              <a:t>10/9/2010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48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Style Attribute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Example of CSS – the </a:t>
            </a:r>
            <a:r>
              <a:rPr lang="en-CA" b="1" dirty="0" smtClean="0"/>
              <a:t>style</a:t>
            </a:r>
            <a:r>
              <a:rPr lang="en-CA" dirty="0" smtClean="0"/>
              <a:t> attribute is used</a:t>
            </a:r>
          </a:p>
          <a:p>
            <a:pPr>
              <a:buNone/>
            </a:pPr>
            <a:r>
              <a:rPr lang="en-CA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CA" sz="2000" dirty="0" smtClean="0">
                <a:latin typeface="Consolas" pitchFamily="49" charset="0"/>
                <a:cs typeface="Consolas" pitchFamily="49" charset="0"/>
              </a:rPr>
              <a:t>  &lt;h1 </a:t>
            </a:r>
            <a:r>
              <a:rPr lang="en-CA" sz="2000" b="1" dirty="0" smtClean="0">
                <a:latin typeface="Consolas" pitchFamily="49" charset="0"/>
                <a:cs typeface="Consolas" pitchFamily="49" charset="0"/>
              </a:rPr>
              <a:t>style=</a:t>
            </a:r>
            <a:r>
              <a:rPr lang="en-CA" sz="2000" dirty="0" smtClean="0">
                <a:latin typeface="Consolas" pitchFamily="49" charset="0"/>
                <a:cs typeface="Consolas" pitchFamily="49" charset="0"/>
              </a:rPr>
              <a:t>"</a:t>
            </a:r>
            <a:r>
              <a:rPr lang="en-CA" sz="2000" b="1" dirty="0" err="1" smtClean="0">
                <a:latin typeface="Consolas" pitchFamily="49" charset="0"/>
                <a:cs typeface="Consolas" pitchFamily="49" charset="0"/>
              </a:rPr>
              <a:t>color:blue</a:t>
            </a:r>
            <a:r>
              <a:rPr lang="en-CA" sz="2000" dirty="0" smtClean="0">
                <a:latin typeface="Consolas" pitchFamily="49" charset="0"/>
                <a:cs typeface="Consolas" pitchFamily="49" charset="0"/>
              </a:rPr>
              <a:t>"&gt;        This blue header &lt;/h1&gt;</a:t>
            </a:r>
            <a:endParaRPr lang="en-CA" sz="2000" dirty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CA" sz="2000" dirty="0" smtClean="0">
                <a:latin typeface="Consolas" pitchFamily="49" charset="0"/>
                <a:cs typeface="Consolas" pitchFamily="49" charset="0"/>
              </a:rPr>
              <a:t>   &lt;p </a:t>
            </a:r>
            <a:r>
              <a:rPr lang="en-CA" sz="2000" b="1" dirty="0" smtClean="0">
                <a:latin typeface="Consolas" pitchFamily="49" charset="0"/>
                <a:cs typeface="Consolas" pitchFamily="49" charset="0"/>
              </a:rPr>
              <a:t>style=</a:t>
            </a:r>
            <a:r>
              <a:rPr lang="en-CA" sz="2000" dirty="0" smtClean="0">
                <a:latin typeface="Consolas" pitchFamily="49" charset="0"/>
                <a:cs typeface="Consolas" pitchFamily="49" charset="0"/>
              </a:rPr>
              <a:t>"</a:t>
            </a:r>
            <a:r>
              <a:rPr lang="en-CA" sz="2000" b="1" dirty="0" smtClean="0">
                <a:latin typeface="Consolas" pitchFamily="49" charset="0"/>
                <a:cs typeface="Consolas" pitchFamily="49" charset="0"/>
              </a:rPr>
              <a:t>font-</a:t>
            </a:r>
            <a:r>
              <a:rPr lang="en-CA" sz="2000" b="1" dirty="0" err="1" smtClean="0">
                <a:latin typeface="Consolas" pitchFamily="49" charset="0"/>
                <a:cs typeface="Consolas" pitchFamily="49" charset="0"/>
              </a:rPr>
              <a:t>family:Arial</a:t>
            </a:r>
            <a:r>
              <a:rPr lang="en-CA" sz="2000" b="1" dirty="0" smtClean="0">
                <a:latin typeface="Consolas" pitchFamily="49" charset="0"/>
                <a:cs typeface="Consolas" pitchFamily="49" charset="0"/>
              </a:rPr>
              <a:t>;</a:t>
            </a:r>
            <a:r>
              <a:rPr lang="en-CA" sz="2000" dirty="0" smtClean="0">
                <a:latin typeface="Consolas" pitchFamily="49" charset="0"/>
                <a:cs typeface="Consolas" pitchFamily="49" charset="0"/>
              </a:rPr>
              <a:t>"&gt;  First paragraph  &lt;/p&gt;</a:t>
            </a:r>
            <a:br>
              <a:rPr lang="en-CA" sz="2000" dirty="0" smtClean="0">
                <a:latin typeface="Consolas" pitchFamily="49" charset="0"/>
                <a:cs typeface="Consolas" pitchFamily="49" charset="0"/>
              </a:rPr>
            </a:br>
            <a:r>
              <a:rPr lang="en-CA" sz="2000" dirty="0" smtClean="0">
                <a:latin typeface="Consolas" pitchFamily="49" charset="0"/>
                <a:cs typeface="Consolas" pitchFamily="49" charset="0"/>
              </a:rPr>
              <a:t> &lt;h1 </a:t>
            </a:r>
            <a:r>
              <a:rPr lang="en-CA" sz="2000" b="1" dirty="0" smtClean="0">
                <a:latin typeface="Consolas" pitchFamily="49" charset="0"/>
                <a:cs typeface="Consolas" pitchFamily="49" charset="0"/>
              </a:rPr>
              <a:t>style=</a:t>
            </a:r>
            <a:r>
              <a:rPr lang="en-CA" sz="2000" dirty="0" smtClean="0">
                <a:latin typeface="Consolas" pitchFamily="49" charset="0"/>
                <a:cs typeface="Consolas" pitchFamily="49" charset="0"/>
              </a:rPr>
              <a:t>"</a:t>
            </a:r>
            <a:r>
              <a:rPr lang="en-CA" sz="2000" b="1" dirty="0" err="1" smtClean="0">
                <a:latin typeface="Consolas" pitchFamily="49" charset="0"/>
                <a:cs typeface="Consolas" pitchFamily="49" charset="0"/>
              </a:rPr>
              <a:t>color:red</a:t>
            </a:r>
            <a:r>
              <a:rPr lang="en-CA" sz="2000" dirty="0" smtClean="0">
                <a:latin typeface="Consolas" pitchFamily="49" charset="0"/>
                <a:cs typeface="Consolas" pitchFamily="49" charset="0"/>
              </a:rPr>
              <a:t>"&gt;          This red header  &lt;/h1&gt;</a:t>
            </a:r>
          </a:p>
          <a:p>
            <a:pPr>
              <a:buNone/>
            </a:pPr>
            <a:r>
              <a:rPr lang="en-CA" sz="2000" dirty="0" smtClean="0">
                <a:latin typeface="Consolas" pitchFamily="49" charset="0"/>
                <a:cs typeface="Consolas" pitchFamily="49" charset="0"/>
              </a:rPr>
              <a:t>   &lt;p </a:t>
            </a:r>
            <a:r>
              <a:rPr lang="en-CA" sz="2000" b="1" dirty="0" smtClean="0">
                <a:latin typeface="Consolas" pitchFamily="49" charset="0"/>
                <a:cs typeface="Consolas" pitchFamily="49" charset="0"/>
              </a:rPr>
              <a:t>style=</a:t>
            </a:r>
            <a:r>
              <a:rPr lang="en-CA" sz="2000" dirty="0" smtClean="0">
                <a:latin typeface="Consolas" pitchFamily="49" charset="0"/>
                <a:cs typeface="Consolas" pitchFamily="49" charset="0"/>
              </a:rPr>
              <a:t>"</a:t>
            </a:r>
            <a:r>
              <a:rPr lang="en-CA" sz="2000" b="1" dirty="0" smtClean="0">
                <a:latin typeface="Consolas" pitchFamily="49" charset="0"/>
                <a:cs typeface="Consolas" pitchFamily="49" charset="0"/>
              </a:rPr>
              <a:t>font-</a:t>
            </a:r>
            <a:r>
              <a:rPr lang="en-CA" sz="2000" b="1" dirty="0" err="1" smtClean="0">
                <a:latin typeface="Consolas" pitchFamily="49" charset="0"/>
                <a:cs typeface="Consolas" pitchFamily="49" charset="0"/>
              </a:rPr>
              <a:t>family:Courier</a:t>
            </a:r>
            <a:r>
              <a:rPr lang="en-CA" sz="2000" b="1" dirty="0" smtClean="0">
                <a:latin typeface="Consolas" pitchFamily="49" charset="0"/>
                <a:cs typeface="Consolas" pitchFamily="49" charset="0"/>
              </a:rPr>
              <a:t>;</a:t>
            </a:r>
            <a:r>
              <a:rPr lang="en-CA" sz="2000" dirty="0" smtClean="0">
                <a:latin typeface="Consolas" pitchFamily="49" charset="0"/>
                <a:cs typeface="Consolas" pitchFamily="49" charset="0"/>
              </a:rPr>
              <a:t>"&gt; Second paragraph &lt;/p&gt;</a:t>
            </a:r>
          </a:p>
          <a:p>
            <a:pPr>
              <a:buNone/>
            </a:pPr>
            <a:endParaRPr lang="en-CA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214818"/>
            <a:ext cx="2371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reeform 9"/>
          <p:cNvSpPr/>
          <p:nvPr/>
        </p:nvSpPr>
        <p:spPr>
          <a:xfrm>
            <a:off x="337931" y="2531165"/>
            <a:ext cx="2617304" cy="2144643"/>
          </a:xfrm>
          <a:custGeom>
            <a:avLst/>
            <a:gdLst>
              <a:gd name="connsiteX0" fmla="*/ 616226 w 2617304"/>
              <a:gd name="connsiteY0" fmla="*/ 0 h 2144643"/>
              <a:gd name="connsiteX1" fmla="*/ 192156 w 2617304"/>
              <a:gd name="connsiteY1" fmla="*/ 1126435 h 2144643"/>
              <a:gd name="connsiteX2" fmla="*/ 1769165 w 2617304"/>
              <a:gd name="connsiteY2" fmla="*/ 2001078 h 2144643"/>
              <a:gd name="connsiteX3" fmla="*/ 2617304 w 2617304"/>
              <a:gd name="connsiteY3" fmla="*/ 1987826 h 214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7304" h="2144643">
                <a:moveTo>
                  <a:pt x="616226" y="0"/>
                </a:moveTo>
                <a:cubicBezTo>
                  <a:pt x="308113" y="396461"/>
                  <a:pt x="0" y="792922"/>
                  <a:pt x="192156" y="1126435"/>
                </a:cubicBezTo>
                <a:cubicBezTo>
                  <a:pt x="384312" y="1459948"/>
                  <a:pt x="1364974" y="1857513"/>
                  <a:pt x="1769165" y="2001078"/>
                </a:cubicBezTo>
                <a:cubicBezTo>
                  <a:pt x="2173356" y="2144643"/>
                  <a:pt x="2473739" y="1994452"/>
                  <a:pt x="2617304" y="198782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98A5-D3C6-414A-9AB6-1C197ED24AB5}" type="datetime1">
              <a:rPr lang="en-US" smtClean="0"/>
              <a:t>10/9/2010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49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Style Sheets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With HTML v4 (published 1998) a new approach to web page definition was developed using </a:t>
            </a:r>
            <a:r>
              <a:rPr lang="en-CA" sz="2800" dirty="0" smtClean="0">
                <a:solidFill>
                  <a:schemeClr val="accent3">
                    <a:lumMod val="75000"/>
                  </a:schemeClr>
                </a:solidFill>
              </a:rPr>
              <a:t>style sheets</a:t>
            </a:r>
          </a:p>
          <a:p>
            <a:r>
              <a:rPr lang="en-CA" sz="2800" dirty="0" smtClean="0"/>
              <a:t>A style sheet is a set of defined presentation instructions that is separate from the content</a:t>
            </a:r>
          </a:p>
          <a:p>
            <a:r>
              <a:rPr lang="en-CA" sz="2800" dirty="0" smtClean="0"/>
              <a:t>The concept of style sheets had been around since SGML days (1980s)</a:t>
            </a:r>
            <a:endParaRPr lang="en-CA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2500298" y="5000636"/>
            <a:ext cx="1214446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CSS</a:t>
            </a:r>
            <a:endParaRPr lang="en-CA" dirty="0"/>
          </a:p>
        </p:txBody>
      </p:sp>
      <p:sp>
        <p:nvSpPr>
          <p:cNvPr id="5" name="Rounded Rectangle 4"/>
          <p:cNvSpPr/>
          <p:nvPr/>
        </p:nvSpPr>
        <p:spPr>
          <a:xfrm>
            <a:off x="2500298" y="5786454"/>
            <a:ext cx="1214446" cy="50006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HTML</a:t>
            </a:r>
            <a:endParaRPr lang="en-CA" dirty="0"/>
          </a:p>
        </p:txBody>
      </p:sp>
      <p:sp>
        <p:nvSpPr>
          <p:cNvPr id="6" name="Rounded Rectangle 5"/>
          <p:cNvSpPr/>
          <p:nvPr/>
        </p:nvSpPr>
        <p:spPr>
          <a:xfrm>
            <a:off x="4572000" y="5429264"/>
            <a:ext cx="1214446" cy="5000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HTML</a:t>
            </a:r>
            <a:endParaRPr lang="en-CA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43240" y="5643578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2"/>
            <a:endCxn id="5" idx="0"/>
          </p:cNvCxnSpPr>
          <p:nvPr/>
        </p:nvCxnSpPr>
        <p:spPr>
          <a:xfrm rot="5400000">
            <a:off x="2964645" y="5643578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03648" y="5085184"/>
            <a:ext cx="621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style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1187624" y="5949280"/>
            <a:ext cx="908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content</a:t>
            </a:r>
            <a:endParaRPr lang="en-CA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A1EF-6C58-4C7E-80BD-47D53F4F4752}" type="datetime1">
              <a:rPr lang="en-US" smtClean="0"/>
              <a:t>10/9/2010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5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Style Element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340768"/>
            <a:ext cx="8463314" cy="5040560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Use of the style element in an HTML document</a:t>
            </a:r>
          </a:p>
          <a:p>
            <a:pPr>
              <a:buNone/>
            </a:pPr>
            <a:r>
              <a:rPr lang="en-CA" sz="2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CA" sz="2800" dirty="0" smtClean="0">
                <a:latin typeface="Consolas" pitchFamily="49" charset="0"/>
                <a:cs typeface="Consolas" pitchFamily="49" charset="0"/>
              </a:rPr>
              <a:t> &lt;</a:t>
            </a:r>
            <a:r>
              <a:rPr lang="en-CA" sz="28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style</a:t>
            </a:r>
            <a:r>
              <a:rPr lang="en-CA" sz="2800" dirty="0" smtClean="0">
                <a:latin typeface="Consolas" pitchFamily="49" charset="0"/>
                <a:cs typeface="Consolas" pitchFamily="49" charset="0"/>
              </a:rPr>
              <a:t> type="text/</a:t>
            </a:r>
            <a:r>
              <a:rPr lang="en-CA" sz="2800" dirty="0" err="1" smtClean="0">
                <a:latin typeface="Consolas" pitchFamily="49" charset="0"/>
                <a:cs typeface="Consolas" pitchFamily="49" charset="0"/>
              </a:rPr>
              <a:t>css</a:t>
            </a:r>
            <a:r>
              <a:rPr lang="en-CA" sz="2800" dirty="0" smtClean="0">
                <a:latin typeface="Consolas" pitchFamily="49" charset="0"/>
                <a:cs typeface="Consolas" pitchFamily="49" charset="0"/>
              </a:rPr>
              <a:t>"&gt;</a:t>
            </a:r>
          </a:p>
          <a:p>
            <a:pPr>
              <a:buNone/>
            </a:pPr>
            <a:r>
              <a:rPr lang="en-CA" sz="2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CA" sz="2800" dirty="0" smtClean="0">
                <a:latin typeface="Consolas" pitchFamily="49" charset="0"/>
                <a:cs typeface="Consolas" pitchFamily="49" charset="0"/>
              </a:rPr>
              <a:t>    h1 { color: blue; }</a:t>
            </a:r>
            <a:br>
              <a:rPr lang="en-CA" sz="2800" dirty="0" smtClean="0">
                <a:latin typeface="Consolas" pitchFamily="49" charset="0"/>
                <a:cs typeface="Consolas" pitchFamily="49" charset="0"/>
              </a:rPr>
            </a:br>
            <a:r>
              <a:rPr lang="en-CA" sz="2800" dirty="0" smtClean="0">
                <a:latin typeface="Consolas" pitchFamily="49" charset="0"/>
                <a:cs typeface="Consolas" pitchFamily="49" charset="0"/>
              </a:rPr>
              <a:t>   h2 { color: red;  }</a:t>
            </a:r>
            <a:br>
              <a:rPr lang="en-CA" sz="2800" dirty="0" smtClean="0">
                <a:latin typeface="Consolas" pitchFamily="49" charset="0"/>
                <a:cs typeface="Consolas" pitchFamily="49" charset="0"/>
              </a:rPr>
            </a:br>
            <a:r>
              <a:rPr lang="en-CA" sz="2800" dirty="0" smtClean="0">
                <a:latin typeface="Consolas" pitchFamily="49" charset="0"/>
                <a:cs typeface="Consolas" pitchFamily="49" charset="0"/>
              </a:rPr>
              <a:t>   p  { font-family: Arial, Helvetica; }</a:t>
            </a:r>
            <a:br>
              <a:rPr lang="en-CA" sz="2800" dirty="0" smtClean="0">
                <a:latin typeface="Consolas" pitchFamily="49" charset="0"/>
                <a:cs typeface="Consolas" pitchFamily="49" charset="0"/>
              </a:rPr>
            </a:br>
            <a:r>
              <a:rPr lang="en-CA" sz="2800" dirty="0" smtClean="0">
                <a:latin typeface="Consolas" pitchFamily="49" charset="0"/>
                <a:cs typeface="Consolas" pitchFamily="49" charset="0"/>
              </a:rPr>
              <a:t>&lt;/</a:t>
            </a:r>
            <a:r>
              <a:rPr lang="en-CA" sz="28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style</a:t>
            </a:r>
            <a:r>
              <a:rPr lang="en-CA" sz="2800" dirty="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pPr>
              <a:buFontTx/>
              <a:buChar char="-"/>
            </a:pPr>
            <a:r>
              <a:rPr lang="en-CA" dirty="0" smtClean="0"/>
              <a:t>Defines style for the tags for this HTML document only</a:t>
            </a:r>
          </a:p>
          <a:p>
            <a:pPr>
              <a:buFontTx/>
              <a:buChar char="-"/>
            </a:pPr>
            <a:r>
              <a:rPr lang="en-CA" dirty="0" smtClean="0"/>
              <a:t>When two or more separate style elements are defined in the same HTML document, they are all merged together as one element – but when properties conflict – those defined later will override the earlier ones</a:t>
            </a:r>
            <a:endParaRPr lang="en-CA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6891-23B3-4A73-83D6-6FED6650F195}" type="datetime1">
              <a:rPr lang="en-US" smtClean="0"/>
              <a:t>10/9/2010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50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CSS Media types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CSS can support different output depending on the “user agent” (e.g. browser, print, </a:t>
            </a:r>
            <a:r>
              <a:rPr lang="en-CA" dirty="0" err="1" smtClean="0"/>
              <a:t>tv</a:t>
            </a:r>
            <a:r>
              <a:rPr lang="en-CA" dirty="0" smtClean="0"/>
              <a:t>, </a:t>
            </a:r>
            <a:r>
              <a:rPr lang="en-CA" dirty="0" err="1" smtClean="0"/>
              <a:t>braille</a:t>
            </a:r>
            <a:r>
              <a:rPr lang="en-CA" dirty="0" smtClean="0"/>
              <a:t>, handheld, aural)</a:t>
            </a:r>
          </a:p>
          <a:p>
            <a:r>
              <a:rPr lang="en-CA" dirty="0" smtClean="0"/>
              <a:t>Style sheet definition in the &lt;link&gt; tag</a:t>
            </a:r>
          </a:p>
          <a:p>
            <a:pPr lvl="1"/>
            <a:r>
              <a:rPr lang="en-CA" dirty="0" smtClean="0"/>
              <a:t>&lt;link </a:t>
            </a:r>
            <a:r>
              <a:rPr lang="en-CA" dirty="0" err="1" smtClean="0"/>
              <a:t>rel</a:t>
            </a:r>
            <a:r>
              <a:rPr lang="en-CA" dirty="0" smtClean="0"/>
              <a:t>=“</a:t>
            </a:r>
            <a:r>
              <a:rPr lang="en-CA" dirty="0" err="1" smtClean="0"/>
              <a:t>stylesheet</a:t>
            </a:r>
            <a:r>
              <a:rPr lang="en-CA" dirty="0" smtClean="0"/>
              <a:t>” type=“text/</a:t>
            </a:r>
            <a:r>
              <a:rPr lang="en-CA" dirty="0" err="1" smtClean="0"/>
              <a:t>css</a:t>
            </a:r>
            <a:r>
              <a:rPr lang="en-CA" dirty="0" smtClean="0"/>
              <a:t>” media=“print, handheld” </a:t>
            </a:r>
            <a:r>
              <a:rPr lang="en-CA" dirty="0" err="1" smtClean="0"/>
              <a:t>href</a:t>
            </a:r>
            <a:r>
              <a:rPr lang="en-CA" dirty="0" smtClean="0"/>
              <a:t>=“print.css”&gt;</a:t>
            </a:r>
          </a:p>
          <a:p>
            <a:r>
              <a:rPr lang="en-CA" dirty="0" smtClean="0"/>
              <a:t>Or in the style sheet </a:t>
            </a:r>
          </a:p>
          <a:p>
            <a:pPr lvl="1"/>
            <a:r>
              <a:rPr lang="en-CA" dirty="0" smtClean="0"/>
              <a:t>@import </a:t>
            </a:r>
            <a:r>
              <a:rPr lang="en-CA" dirty="0" err="1" smtClean="0"/>
              <a:t>url</a:t>
            </a:r>
            <a:r>
              <a:rPr lang="en-CA" dirty="0" smtClean="0"/>
              <a:t>(“loudvoice.css”) aural</a:t>
            </a:r>
          </a:p>
          <a:p>
            <a:pPr lvl="1"/>
            <a:r>
              <a:rPr lang="en-CA" dirty="0" smtClean="0"/>
              <a:t>@media print {  ... styles for print  }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FC1E-8B01-4C0D-9691-29E1805806F5}" type="datetime1">
              <a:rPr lang="en-US" smtClean="0"/>
              <a:t>10/9/2010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51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CSS Levels of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 smtClean="0"/>
              <a:t>CSS has three levels of style</a:t>
            </a:r>
          </a:p>
          <a:p>
            <a:pPr lvl="1"/>
            <a:r>
              <a:rPr lang="en-CA" dirty="0" smtClean="0">
                <a:solidFill>
                  <a:schemeClr val="tx2">
                    <a:lumMod val="75000"/>
                  </a:schemeClr>
                </a:solidFill>
              </a:rPr>
              <a:t>Inline style</a:t>
            </a:r>
          </a:p>
          <a:p>
            <a:pPr lvl="2"/>
            <a:r>
              <a:rPr lang="en-CA" dirty="0" smtClean="0"/>
              <a:t>Defines the style just for the one occurrence of that element</a:t>
            </a:r>
          </a:p>
          <a:p>
            <a:pPr lvl="2"/>
            <a:r>
              <a:rPr lang="en-CA" dirty="0" smtClean="0"/>
              <a:t>Style attribute is used within the HTML element</a:t>
            </a:r>
          </a:p>
          <a:p>
            <a:pPr lvl="1"/>
            <a:r>
              <a:rPr lang="en-CA" dirty="0" smtClean="0">
                <a:solidFill>
                  <a:schemeClr val="accent4">
                    <a:lumMod val="75000"/>
                  </a:schemeClr>
                </a:solidFill>
              </a:rPr>
              <a:t>Embedded style (also called Internal style)</a:t>
            </a:r>
          </a:p>
          <a:p>
            <a:pPr lvl="2"/>
            <a:r>
              <a:rPr lang="en-CA" dirty="0" smtClean="0"/>
              <a:t>Defines a set of tag styles for just the HTML document</a:t>
            </a:r>
          </a:p>
          <a:p>
            <a:pPr lvl="2"/>
            <a:r>
              <a:rPr lang="en-CA" dirty="0" smtClean="0"/>
              <a:t>Style tag is used</a:t>
            </a:r>
          </a:p>
          <a:p>
            <a:pPr lvl="1"/>
            <a:r>
              <a:rPr lang="en-CA" dirty="0" smtClean="0">
                <a:solidFill>
                  <a:schemeClr val="accent5">
                    <a:lumMod val="75000"/>
                  </a:schemeClr>
                </a:solidFill>
              </a:rPr>
              <a:t>External style (also called Linked style)</a:t>
            </a:r>
          </a:p>
          <a:p>
            <a:pPr lvl="2"/>
            <a:r>
              <a:rPr lang="en-CA" dirty="0" smtClean="0"/>
              <a:t>Defines a set of tag styles to be used for multiple HTML documents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AC7F-57BF-4B7C-BE02-7CD6B728C514}" type="datetime1">
              <a:rPr lang="en-US" smtClean="0"/>
              <a:t>10/9/2010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52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Inline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 smtClean="0"/>
              <a:t>The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style</a:t>
            </a:r>
            <a:r>
              <a:rPr lang="en-CA" dirty="0" smtClean="0"/>
              <a:t> attribute within the element defines the desired presentation appearance</a:t>
            </a:r>
          </a:p>
          <a:p>
            <a:r>
              <a:rPr lang="en-CA" dirty="0" smtClean="0"/>
              <a:t>CSS </a:t>
            </a:r>
            <a:r>
              <a:rPr lang="en-CA" dirty="0" smtClean="0">
                <a:solidFill>
                  <a:schemeClr val="accent5">
                    <a:lumMod val="50000"/>
                  </a:schemeClr>
                </a:solidFill>
              </a:rPr>
              <a:t>inline</a:t>
            </a:r>
            <a:r>
              <a:rPr lang="en-CA" dirty="0" smtClean="0"/>
              <a:t> style is used when a </a:t>
            </a:r>
            <a:r>
              <a:rPr lang="en-CA" dirty="0" smtClean="0">
                <a:solidFill>
                  <a:schemeClr val="tx2">
                    <a:lumMod val="50000"/>
                  </a:schemeClr>
                </a:solidFill>
              </a:rPr>
              <a:t>specific instance </a:t>
            </a:r>
            <a:r>
              <a:rPr lang="en-CA" dirty="0" smtClean="0"/>
              <a:t>of an element in the HTML requires a unique format </a:t>
            </a:r>
          </a:p>
          <a:p>
            <a:pPr>
              <a:buNone/>
            </a:pPr>
            <a:r>
              <a:rPr lang="en-CA" sz="2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CA" sz="2600" dirty="0" smtClean="0">
                <a:latin typeface="Consolas" pitchFamily="49" charset="0"/>
                <a:cs typeface="Consolas" pitchFamily="49" charset="0"/>
              </a:rPr>
              <a:t>  &lt;h1 style</a:t>
            </a:r>
            <a:r>
              <a:rPr lang="en-CA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CA" sz="2800" dirty="0" smtClean="0">
                <a:latin typeface="Consolas" pitchFamily="49" charset="0"/>
                <a:cs typeface="Consolas" pitchFamily="49" charset="0"/>
              </a:rPr>
              <a:t>"</a:t>
            </a:r>
            <a:r>
              <a:rPr lang="en-CA" sz="2600" dirty="0" err="1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color:blue</a:t>
            </a:r>
            <a:r>
              <a:rPr lang="en-CA" sz="2800" dirty="0" smtClean="0">
                <a:latin typeface="Consolas" pitchFamily="49" charset="0"/>
                <a:cs typeface="Consolas" pitchFamily="49" charset="0"/>
              </a:rPr>
              <a:t>"</a:t>
            </a:r>
            <a:r>
              <a:rPr lang="en-CA" sz="2600" dirty="0" smtClean="0">
                <a:latin typeface="Consolas" pitchFamily="49" charset="0"/>
                <a:cs typeface="Consolas" pitchFamily="49" charset="0"/>
              </a:rPr>
              <a:t>&gt;</a:t>
            </a:r>
            <a:r>
              <a:rPr lang="en-CA" sz="26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Blue heading </a:t>
            </a:r>
            <a:r>
              <a:rPr lang="en-CA" sz="2600" dirty="0" smtClean="0">
                <a:latin typeface="Consolas" pitchFamily="49" charset="0"/>
                <a:cs typeface="Consolas" pitchFamily="49" charset="0"/>
              </a:rPr>
              <a:t>&lt;/h1&gt;</a:t>
            </a:r>
            <a:br>
              <a:rPr lang="en-CA" sz="2600" dirty="0" smtClean="0">
                <a:latin typeface="Consolas" pitchFamily="49" charset="0"/>
                <a:cs typeface="Consolas" pitchFamily="49" charset="0"/>
              </a:rPr>
            </a:br>
            <a:r>
              <a:rPr lang="en-CA" sz="26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CA" sz="2600" dirty="0" smtClean="0">
                <a:latin typeface="Consolas" pitchFamily="49" charset="0"/>
                <a:cs typeface="Consolas" pitchFamily="49" charset="0"/>
              </a:rPr>
            </a:br>
            <a:r>
              <a:rPr lang="en-CA" sz="2600" dirty="0" smtClean="0">
                <a:latin typeface="Consolas" pitchFamily="49" charset="0"/>
                <a:cs typeface="Consolas" pitchFamily="49" charset="0"/>
              </a:rPr>
              <a:t> &lt;h1&gt; No style heading&lt;/h1&gt; </a:t>
            </a:r>
            <a:br>
              <a:rPr lang="en-CA" sz="2600" dirty="0" smtClean="0">
                <a:latin typeface="Consolas" pitchFamily="49" charset="0"/>
                <a:cs typeface="Consolas" pitchFamily="49" charset="0"/>
              </a:rPr>
            </a:br>
            <a:r>
              <a:rPr lang="en-CA" sz="26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CA" sz="2600" dirty="0" smtClean="0">
                <a:latin typeface="Consolas" pitchFamily="49" charset="0"/>
                <a:cs typeface="Consolas" pitchFamily="49" charset="0"/>
              </a:rPr>
            </a:br>
            <a:r>
              <a:rPr lang="en-CA" sz="2600" dirty="0" smtClean="0">
                <a:latin typeface="Consolas" pitchFamily="49" charset="0"/>
                <a:cs typeface="Consolas" pitchFamily="49" charset="0"/>
              </a:rPr>
              <a:t> &lt;h1 style</a:t>
            </a:r>
            <a:r>
              <a:rPr lang="en-CA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CA" sz="2800" dirty="0" smtClean="0">
                <a:latin typeface="Consolas" pitchFamily="49" charset="0"/>
                <a:cs typeface="Consolas" pitchFamily="49" charset="0"/>
              </a:rPr>
              <a:t>"</a:t>
            </a:r>
            <a:r>
              <a:rPr lang="en-CA" sz="26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color:red</a:t>
            </a:r>
            <a:r>
              <a:rPr lang="en-CA" sz="2800" dirty="0" smtClean="0">
                <a:latin typeface="Consolas" pitchFamily="49" charset="0"/>
                <a:cs typeface="Consolas" pitchFamily="49" charset="0"/>
              </a:rPr>
              <a:t>"</a:t>
            </a:r>
            <a:r>
              <a:rPr lang="en-CA" sz="2600" dirty="0" smtClean="0">
                <a:latin typeface="Consolas" pitchFamily="49" charset="0"/>
                <a:cs typeface="Consolas" pitchFamily="49" charset="0"/>
              </a:rPr>
              <a:t>&gt;</a:t>
            </a:r>
            <a:r>
              <a:rPr lang="en-CA" sz="26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Red heading </a:t>
            </a:r>
            <a:r>
              <a:rPr lang="en-CA" sz="2600" dirty="0" smtClean="0">
                <a:latin typeface="Consolas" pitchFamily="49" charset="0"/>
                <a:cs typeface="Consolas" pitchFamily="49" charset="0"/>
              </a:rPr>
              <a:t>&lt;/h1&gt;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860032" y="41490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4">
                    <a:lumMod val="75000"/>
                  </a:schemeClr>
                </a:solidFill>
              </a:rPr>
              <a:t>Style</a:t>
            </a:r>
            <a:r>
              <a:rPr lang="en-CA" dirty="0" smtClean="0"/>
              <a:t> applies only to this </a:t>
            </a:r>
            <a:r>
              <a:rPr lang="en-CA" dirty="0" smtClean="0">
                <a:solidFill>
                  <a:srgbClr val="0070C0"/>
                </a:solidFill>
              </a:rPr>
              <a:t>text</a:t>
            </a:r>
            <a:endParaRPr lang="en-CA" dirty="0">
              <a:solidFill>
                <a:srgbClr val="0070C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3923928" y="4077072"/>
            <a:ext cx="864096" cy="216024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6516216" y="4077072"/>
            <a:ext cx="50405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3347864" y="5589240"/>
            <a:ext cx="432048" cy="32868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5868144" y="5589240"/>
            <a:ext cx="648072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63888" y="587727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6">
                    <a:lumMod val="50000"/>
                  </a:schemeClr>
                </a:solidFill>
              </a:rPr>
              <a:t>Style</a:t>
            </a:r>
            <a:r>
              <a:rPr lang="en-CA" dirty="0" smtClean="0"/>
              <a:t> applies only to this </a:t>
            </a:r>
            <a:r>
              <a:rPr lang="en-CA" dirty="0" smtClean="0">
                <a:solidFill>
                  <a:srgbClr val="FF0000"/>
                </a:solidFill>
              </a:rPr>
              <a:t>text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7596-35F1-4914-9655-27381DBD323F}" type="datetime1">
              <a:rPr lang="en-US" smtClean="0"/>
              <a:t>10/9/2010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53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Embedded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Styles for the HTML file’s tags are defined within the HTML file inside the &lt;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head</a:t>
            </a:r>
            <a:r>
              <a:rPr lang="en-CA" dirty="0" smtClean="0"/>
              <a:t>&gt; section</a:t>
            </a:r>
          </a:p>
          <a:p>
            <a:r>
              <a:rPr lang="en-CA" dirty="0" smtClean="0"/>
              <a:t>The styles are for that HTML document only</a:t>
            </a:r>
          </a:p>
          <a:p>
            <a:r>
              <a:rPr lang="en-CA" dirty="0" smtClean="0"/>
              <a:t>The CSS styles are enclosed in the tag</a:t>
            </a:r>
          </a:p>
          <a:p>
            <a:pPr>
              <a:buNone/>
            </a:pPr>
            <a:r>
              <a:rPr lang="en-CA" dirty="0"/>
              <a:t> </a:t>
            </a:r>
            <a:r>
              <a:rPr lang="en-CA" dirty="0" smtClean="0"/>
              <a:t>    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CA" sz="24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style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 type="text/</a:t>
            </a:r>
            <a:r>
              <a:rPr lang="en-CA" sz="2400" dirty="0" err="1" smtClean="0">
                <a:latin typeface="Consolas" pitchFamily="49" charset="0"/>
                <a:cs typeface="Consolas" pitchFamily="49" charset="0"/>
              </a:rPr>
              <a:t>css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"&gt; </a:t>
            </a:r>
          </a:p>
          <a:p>
            <a:pPr>
              <a:buNone/>
            </a:pPr>
            <a:r>
              <a:rPr lang="en-CA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        h1  { color: blue; }</a:t>
            </a:r>
          </a:p>
          <a:p>
            <a:pPr>
              <a:buNone/>
            </a:pPr>
            <a:r>
              <a:rPr lang="en-CA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  &lt;/</a:t>
            </a:r>
            <a:r>
              <a:rPr lang="en-CA" sz="24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style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6500826" y="4000504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Note how the style is</a:t>
            </a:r>
          </a:p>
          <a:p>
            <a:r>
              <a:rPr lang="en-CA" sz="2400" dirty="0" smtClean="0"/>
              <a:t>defined.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5572132" y="4643446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DD74A-81AC-4A9D-9866-381D12183AE3}" type="datetime1">
              <a:rPr lang="en-US" smtClean="0"/>
              <a:t>10/9/2010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54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External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The CSS styles are defined within a separate file  e.g.  file </a:t>
            </a:r>
            <a:r>
              <a:rPr lang="en-CA" dirty="0" smtClean="0">
                <a:solidFill>
                  <a:srgbClr val="0070C0"/>
                </a:solidFill>
              </a:rPr>
              <a:t>site.css</a:t>
            </a:r>
            <a:r>
              <a:rPr lang="en-CA" dirty="0" smtClean="0"/>
              <a:t> contains:</a:t>
            </a:r>
            <a:br>
              <a:rPr lang="en-CA" dirty="0" smtClean="0"/>
            </a:br>
            <a:endParaRPr lang="en-CA" dirty="0" smtClean="0"/>
          </a:p>
          <a:p>
            <a:pPr>
              <a:buNone/>
            </a:pPr>
            <a:r>
              <a:rPr lang="en-CA" dirty="0"/>
              <a:t> </a:t>
            </a:r>
            <a:r>
              <a:rPr lang="en-CA" dirty="0" smtClean="0"/>
              <a:t>          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h1   { color: </a:t>
            </a:r>
            <a:r>
              <a:rPr lang="en-CA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blue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;  }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A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&lt;link&gt; </a:t>
            </a:r>
            <a:r>
              <a:rPr lang="en-CA" dirty="0" smtClean="0"/>
              <a:t>element is used in the HTML file to indicate the name of the external CSS file</a:t>
            </a:r>
          </a:p>
          <a:p>
            <a:r>
              <a:rPr lang="en-CA" dirty="0" smtClean="0"/>
              <a:t>The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&lt;link&gt; </a:t>
            </a:r>
            <a:r>
              <a:rPr lang="en-CA" dirty="0" smtClean="0"/>
              <a:t>element is defined in the HTML file’s head section</a:t>
            </a:r>
          </a:p>
          <a:p>
            <a:pPr>
              <a:buNone/>
            </a:pPr>
            <a:r>
              <a:rPr lang="en-CA" dirty="0" smtClean="0">
                <a:latin typeface="Consolas" pitchFamily="49" charset="0"/>
                <a:cs typeface="Consolas" pitchFamily="49" charset="0"/>
              </a:rPr>
              <a:t>&lt;link </a:t>
            </a:r>
            <a:r>
              <a:rPr lang="en-CA" dirty="0" err="1" smtClean="0">
                <a:latin typeface="Consolas" pitchFamily="49" charset="0"/>
                <a:cs typeface="Consolas" pitchFamily="49" charset="0"/>
              </a:rPr>
              <a:t>rel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="</a:t>
            </a:r>
            <a:r>
              <a:rPr lang="en-CA" dirty="0" err="1" smtClean="0">
                <a:latin typeface="Consolas" pitchFamily="49" charset="0"/>
                <a:cs typeface="Consolas" pitchFamily="49" charset="0"/>
              </a:rPr>
              <a:t>stylesheet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" type="text/</a:t>
            </a:r>
            <a:r>
              <a:rPr lang="en-CA" dirty="0" err="1" smtClean="0">
                <a:latin typeface="Consolas" pitchFamily="49" charset="0"/>
                <a:cs typeface="Consolas" pitchFamily="49" charset="0"/>
              </a:rPr>
              <a:t>css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" </a:t>
            </a:r>
            <a:br>
              <a:rPr lang="en-CA" dirty="0" smtClean="0">
                <a:latin typeface="Consolas" pitchFamily="49" charset="0"/>
                <a:cs typeface="Consolas" pitchFamily="49" charset="0"/>
              </a:rPr>
            </a:br>
            <a:r>
              <a:rPr lang="en-CA" dirty="0" smtClean="0">
                <a:latin typeface="Consolas" pitchFamily="49" charset="0"/>
                <a:cs typeface="Consolas" pitchFamily="49" charset="0"/>
              </a:rPr>
              <a:t>    media="screen"  </a:t>
            </a:r>
            <a:r>
              <a:rPr lang="en-CA" dirty="0" err="1" smtClean="0">
                <a:latin typeface="Consolas" pitchFamily="49" charset="0"/>
                <a:cs typeface="Consolas" pitchFamily="49" charset="0"/>
              </a:rPr>
              <a:t>href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="site.css"&gt;</a:t>
            </a:r>
          </a:p>
          <a:p>
            <a:endParaRPr lang="en-CA" dirty="0" smtClean="0"/>
          </a:p>
          <a:p>
            <a:pPr>
              <a:buNone/>
            </a:pPr>
            <a:endParaRPr lang="en-CA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01D7-0693-4264-871B-11FF900C0D4C}" type="datetime1">
              <a:rPr lang="en-US" smtClean="0"/>
              <a:t>10/9/2010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55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this means is that you may define different styles for the same tag</a:t>
            </a:r>
          </a:p>
          <a:p>
            <a:pPr>
              <a:buNone/>
            </a:pPr>
            <a:r>
              <a:rPr lang="en-CA" dirty="0"/>
              <a:t> </a:t>
            </a:r>
            <a:r>
              <a:rPr lang="en-CA" dirty="0" smtClean="0"/>
              <a:t>      </a:t>
            </a:r>
            <a:endParaRPr lang="en-C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714620"/>
            <a:ext cx="570075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286512" y="3714752"/>
            <a:ext cx="2172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p  { font-style: italic; }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6643702" y="2786058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This file contains the line:</a:t>
            </a:r>
            <a:endParaRPr lang="en-CA" dirty="0"/>
          </a:p>
        </p:txBody>
      </p:sp>
      <p:sp>
        <p:nvSpPr>
          <p:cNvPr id="8" name="Rounded Rectangle 7"/>
          <p:cNvSpPr/>
          <p:nvPr/>
        </p:nvSpPr>
        <p:spPr>
          <a:xfrm>
            <a:off x="6643702" y="2714620"/>
            <a:ext cx="1428760" cy="10001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643446"/>
            <a:ext cx="3143272" cy="171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Freeform 11"/>
          <p:cNvSpPr/>
          <p:nvPr/>
        </p:nvSpPr>
        <p:spPr>
          <a:xfrm>
            <a:off x="5886922" y="2889303"/>
            <a:ext cx="733032" cy="337547"/>
          </a:xfrm>
          <a:custGeom>
            <a:avLst/>
            <a:gdLst>
              <a:gd name="connsiteX0" fmla="*/ 733032 w 733032"/>
              <a:gd name="connsiteY0" fmla="*/ 42823 h 337547"/>
              <a:gd name="connsiteX1" fmla="*/ 476093 w 733032"/>
              <a:gd name="connsiteY1" fmla="*/ 35266 h 337547"/>
              <a:gd name="connsiteX2" fmla="*/ 204040 w 733032"/>
              <a:gd name="connsiteY2" fmla="*/ 50380 h 337547"/>
              <a:gd name="connsiteX3" fmla="*/ 0 w 733032"/>
              <a:gd name="connsiteY3" fmla="*/ 337547 h 33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3032" h="337547">
                <a:moveTo>
                  <a:pt x="733032" y="42823"/>
                </a:moveTo>
                <a:cubicBezTo>
                  <a:pt x="648645" y="38415"/>
                  <a:pt x="564258" y="34007"/>
                  <a:pt x="476093" y="35266"/>
                </a:cubicBezTo>
                <a:cubicBezTo>
                  <a:pt x="387928" y="36526"/>
                  <a:pt x="283389" y="0"/>
                  <a:pt x="204040" y="50380"/>
                </a:cubicBezTo>
                <a:cubicBezTo>
                  <a:pt x="124691" y="100760"/>
                  <a:pt x="62345" y="219153"/>
                  <a:pt x="0" y="33754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1547664" y="5589240"/>
            <a:ext cx="2807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The properties are 20pt and</a:t>
            </a:r>
            <a:br>
              <a:rPr lang="en-CA" dirty="0" smtClean="0"/>
            </a:br>
            <a:r>
              <a:rPr lang="en-CA" dirty="0" smtClean="0"/>
              <a:t>  font style italic and green.</a:t>
            </a:r>
            <a:endParaRPr lang="en-CA" dirty="0"/>
          </a:p>
        </p:txBody>
      </p:sp>
      <p:sp>
        <p:nvSpPr>
          <p:cNvPr id="14" name="Freeform 13"/>
          <p:cNvSpPr/>
          <p:nvPr/>
        </p:nvSpPr>
        <p:spPr>
          <a:xfrm>
            <a:off x="4216820" y="5359190"/>
            <a:ext cx="680132" cy="764519"/>
          </a:xfrm>
          <a:custGeom>
            <a:avLst/>
            <a:gdLst>
              <a:gd name="connsiteX0" fmla="*/ 0 w 680132"/>
              <a:gd name="connsiteY0" fmla="*/ 739329 h 764519"/>
              <a:gd name="connsiteX1" fmla="*/ 158697 w 680132"/>
              <a:gd name="connsiteY1" fmla="*/ 739329 h 764519"/>
              <a:gd name="connsiteX2" fmla="*/ 340066 w 680132"/>
              <a:gd name="connsiteY2" fmla="*/ 588189 h 764519"/>
              <a:gd name="connsiteX3" fmla="*/ 362737 w 680132"/>
              <a:gd name="connsiteY3" fmla="*/ 96982 h 764519"/>
              <a:gd name="connsiteX4" fmla="*/ 680132 w 680132"/>
              <a:gd name="connsiteY4" fmla="*/ 6298 h 764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132" h="764519">
                <a:moveTo>
                  <a:pt x="0" y="739329"/>
                </a:moveTo>
                <a:cubicBezTo>
                  <a:pt x="51009" y="751924"/>
                  <a:pt x="102019" y="764519"/>
                  <a:pt x="158697" y="739329"/>
                </a:cubicBezTo>
                <a:cubicBezTo>
                  <a:pt x="215375" y="714139"/>
                  <a:pt x="306059" y="695247"/>
                  <a:pt x="340066" y="588189"/>
                </a:cubicBezTo>
                <a:cubicBezTo>
                  <a:pt x="374073" y="481131"/>
                  <a:pt x="306059" y="193964"/>
                  <a:pt x="362737" y="96982"/>
                </a:cubicBezTo>
                <a:cubicBezTo>
                  <a:pt x="419415" y="0"/>
                  <a:pt x="549773" y="3149"/>
                  <a:pt x="680132" y="629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E04F3-F5DE-403C-AA81-385303357E13}" type="datetime1">
              <a:rPr lang="en-US" smtClean="0"/>
              <a:t>10/9/2010</a:t>
            </a:fld>
            <a:endParaRPr lang="en-CA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56</a:t>
            </a:fld>
            <a:endParaRPr lang="en-C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Cascading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“Cascading”  = Cascading order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HTML elements may have different styles applied to them – which one is used by the browser?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All styles “cascade” into a single style sheet </a:t>
            </a:r>
            <a:r>
              <a:rPr lang="en-US" i="1" dirty="0" smtClean="0"/>
              <a:t>in part</a:t>
            </a:r>
            <a:r>
              <a:rPr lang="en-US" dirty="0" smtClean="0"/>
              <a:t> by the following </a:t>
            </a:r>
            <a:r>
              <a:rPr lang="en-US" b="1" dirty="0" smtClean="0"/>
              <a:t>proximity</a:t>
            </a:r>
            <a:r>
              <a:rPr lang="en-US" dirty="0" smtClean="0"/>
              <a:t> rule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Browser default style --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lowest</a:t>
            </a:r>
            <a:r>
              <a:rPr lang="en-US" dirty="0" smtClean="0"/>
              <a:t> priority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External style sheet (a .</a:t>
            </a:r>
            <a:r>
              <a:rPr lang="en-US" dirty="0" err="1" smtClean="0"/>
              <a:t>css</a:t>
            </a:r>
            <a:r>
              <a:rPr lang="en-US" dirty="0" smtClean="0"/>
              <a:t> file)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Embedded style sheet (inside &lt;head&gt; section)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Inline style (inside an HTML tag) – </a:t>
            </a:r>
            <a:r>
              <a:rPr lang="en-US" dirty="0" smtClean="0">
                <a:solidFill>
                  <a:srgbClr val="FF0000"/>
                </a:solidFill>
              </a:rPr>
              <a:t>highest</a:t>
            </a:r>
            <a:r>
              <a:rPr lang="en-US" dirty="0" smtClean="0"/>
              <a:t> priority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there are other,  more CSS complicated rules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541A-8485-40C4-87F6-BFB2C4FD2F8F}" type="datetime1">
              <a:rPr lang="en-US" smtClean="0"/>
              <a:t>10/9/2010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57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Author and User Style sheets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Users may define their own style sheets</a:t>
            </a:r>
          </a:p>
          <a:p>
            <a:r>
              <a:rPr lang="en-CA" dirty="0" smtClean="0">
                <a:solidFill>
                  <a:schemeClr val="accent5">
                    <a:lumMod val="50000"/>
                  </a:schemeClr>
                </a:solidFill>
              </a:rPr>
              <a:t>Author’s</a:t>
            </a:r>
            <a:r>
              <a:rPr lang="en-CA" dirty="0" smtClean="0"/>
              <a:t> style sheets will override any style defined in the </a:t>
            </a:r>
            <a:r>
              <a:rPr lang="en-CA" dirty="0" smtClean="0">
                <a:solidFill>
                  <a:schemeClr val="accent6">
                    <a:lumMod val="50000"/>
                  </a:schemeClr>
                </a:solidFill>
              </a:rPr>
              <a:t>user’s</a:t>
            </a:r>
            <a:r>
              <a:rPr lang="en-CA" dirty="0" smtClean="0"/>
              <a:t> style sheet</a:t>
            </a:r>
          </a:p>
          <a:p>
            <a:r>
              <a:rPr lang="en-CA" dirty="0" smtClean="0">
                <a:solidFill>
                  <a:schemeClr val="accent6">
                    <a:lumMod val="50000"/>
                  </a:schemeClr>
                </a:solidFill>
              </a:rPr>
              <a:t>User’s</a:t>
            </a:r>
            <a:r>
              <a:rPr lang="en-CA" dirty="0" smtClean="0"/>
              <a:t> style sheet will override the default style sheet</a:t>
            </a:r>
          </a:p>
          <a:p>
            <a:r>
              <a:rPr lang="en-CA" dirty="0" smtClean="0"/>
              <a:t>Internet Explorer: Tools | Options | Accessibility</a:t>
            </a:r>
          </a:p>
          <a:p>
            <a:r>
              <a:rPr lang="en-CA" dirty="0" smtClean="0"/>
              <a:t>Firefox: create the text file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userContent.css </a:t>
            </a:r>
            <a:r>
              <a:rPr lang="en-CA" dirty="0" smtClean="0"/>
              <a:t>and save it in your Application Data folder under Firefox chrome folder</a:t>
            </a:r>
            <a:endParaRPr lang="en-CA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0CA1-B46A-4852-A877-910C0B14D182}" type="datetime1">
              <a:rPr lang="en-US" smtClean="0"/>
              <a:t>10/9/2010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58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CSS Syntax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Always use a </a:t>
            </a:r>
            <a:r>
              <a:rPr lang="en-US" dirty="0" smtClean="0">
                <a:solidFill>
                  <a:srgbClr val="0070C0"/>
                </a:solidFill>
              </a:rPr>
              <a:t>colon</a:t>
            </a:r>
            <a:r>
              <a:rPr lang="en-US" dirty="0" smtClean="0"/>
              <a:t> to separate property and value – browsers will not display error messages.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Selectors, values, properties are case-insensitive – but lowercase encouraged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Order of properties does </a:t>
            </a:r>
            <a:r>
              <a:rPr lang="en-US" dirty="0" smtClean="0">
                <a:solidFill>
                  <a:srgbClr val="0070C0"/>
                </a:solidFill>
              </a:rPr>
              <a:t>not</a:t>
            </a:r>
            <a:r>
              <a:rPr lang="en-US" dirty="0" smtClean="0"/>
              <a:t> matter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Order of CSS definitions does </a:t>
            </a:r>
            <a:r>
              <a:rPr lang="en-US" dirty="0" smtClean="0">
                <a:solidFill>
                  <a:srgbClr val="0070C0"/>
                </a:solidFill>
              </a:rPr>
              <a:t>not</a:t>
            </a:r>
            <a:r>
              <a:rPr lang="en-US" dirty="0" smtClean="0"/>
              <a:t> matter (but if you have duplicate selectors, only the last one is used)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If the value is multiple words, use double quotes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Multiple properties can be specified with a semicolon between them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Do not leave a space between the value number and the units – will not work in Firefox (e.g. “10px” not   “10 </a:t>
            </a:r>
            <a:r>
              <a:rPr lang="en-US" dirty="0" err="1" smtClean="0"/>
              <a:t>px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6CD5-E6CD-4B81-BA6C-193F63D82407}" type="datetime1">
              <a:rPr lang="en-US" smtClean="0"/>
              <a:t>10/9/2010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59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Style and Content Together</a:t>
            </a:r>
            <a:endParaRPr lang="en-CA" dirty="0"/>
          </a:p>
        </p:txBody>
      </p:sp>
      <p:pic>
        <p:nvPicPr>
          <p:cNvPr id="6" name="Content Placeholder 5" descr="how-to-reduce-car-made-pollution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700808"/>
            <a:ext cx="2376264" cy="2376264"/>
          </a:xfrm>
        </p:spPr>
      </p:pic>
      <p:pic>
        <p:nvPicPr>
          <p:cNvPr id="5" name="Picture 4" descr="eurp_0510_01_z+lamborghini_style_doors+front_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131078"/>
            <a:ext cx="3192355" cy="2394266"/>
          </a:xfrm>
          <a:prstGeom prst="rect">
            <a:avLst/>
          </a:prstGeom>
        </p:spPr>
      </p:pic>
      <p:pic>
        <p:nvPicPr>
          <p:cNvPr id="7" name="Picture 6" descr="0423-mi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772816"/>
            <a:ext cx="2664296" cy="18783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07904" y="2348880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600" dirty="0" smtClean="0"/>
              <a:t>+</a:t>
            </a:r>
            <a:endParaRPr lang="en-CA" sz="6600" dirty="0"/>
          </a:p>
        </p:txBody>
      </p:sp>
      <p:sp>
        <p:nvSpPr>
          <p:cNvPr id="9" name="TextBox 8"/>
          <p:cNvSpPr txBox="1"/>
          <p:nvPr/>
        </p:nvSpPr>
        <p:spPr>
          <a:xfrm>
            <a:off x="7308304" y="2420888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600" dirty="0" smtClean="0"/>
              <a:t>=</a:t>
            </a:r>
            <a:endParaRPr lang="en-CA" sz="66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EAF31-289D-430A-BB38-8EFB6A727DC7}" type="datetime1">
              <a:rPr lang="en-US" smtClean="0"/>
              <a:t>10/9/2010</a:t>
            </a:fld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6</a:t>
            </a:fld>
            <a:endParaRPr lang="en-C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CSS Syntax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Separate lines for each property for readability</a:t>
            </a:r>
          </a:p>
          <a:p>
            <a:r>
              <a:rPr lang="en-CA" dirty="0" smtClean="0"/>
              <a:t>Comments are enclosed using  </a:t>
            </a:r>
            <a:r>
              <a:rPr lang="en-CA" b="1" dirty="0" smtClean="0"/>
              <a:t>/</a:t>
            </a:r>
            <a:r>
              <a:rPr lang="en-CA" b="1" dirty="0" smtClean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en-CA" dirty="0" smtClean="0"/>
              <a:t>      </a:t>
            </a:r>
            <a:r>
              <a:rPr lang="en-CA" b="1" dirty="0" smtClean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en-CA" b="1" dirty="0" smtClean="0"/>
              <a:t>/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latin typeface="Consolas" pitchFamily="49" charset="0"/>
              </a:rPr>
              <a:t>p {  </a:t>
            </a:r>
            <a:r>
              <a:rPr lang="en-US" dirty="0" err="1" smtClean="0">
                <a:latin typeface="Consolas" pitchFamily="49" charset="0"/>
              </a:rPr>
              <a:t>color:black</a:t>
            </a:r>
            <a:r>
              <a:rPr lang="en-US" dirty="0" smtClean="0">
                <a:latin typeface="Consolas" pitchFamily="49" charset="0"/>
              </a:rPr>
              <a:t>;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   font-family: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"</a:t>
            </a:r>
            <a:r>
              <a:rPr lang="en-US" dirty="0" smtClean="0">
                <a:latin typeface="Consolas" pitchFamily="49" charset="0"/>
              </a:rPr>
              <a:t>Times New Roman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"</a:t>
            </a:r>
            <a:r>
              <a:rPr lang="en-US" dirty="0" smtClean="0">
                <a:latin typeface="Consolas" pitchFamily="49" charset="0"/>
              </a:rPr>
              <a:t>;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   text-align: left;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   font-size:  15pt; </a:t>
            </a:r>
            <a:r>
              <a:rPr lang="en-US" b="1" dirty="0" smtClean="0">
                <a:latin typeface="Consolas" pitchFamily="49" charset="0"/>
              </a:rPr>
              <a:t>/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*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test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*</a:t>
            </a:r>
            <a:r>
              <a:rPr lang="en-US" b="1" dirty="0" smtClean="0">
                <a:latin typeface="Consolas" pitchFamily="49" charset="0"/>
              </a:rPr>
              <a:t>/</a:t>
            </a:r>
            <a:br>
              <a:rPr lang="en-US" b="1" dirty="0" smtClean="0">
                <a:latin typeface="Consolas" pitchFamily="49" charset="0"/>
              </a:rPr>
            </a:br>
            <a:r>
              <a:rPr lang="en-US" b="1" dirty="0" smtClean="0">
                <a:latin typeface="Consolas" pitchFamily="49" charset="0"/>
              </a:rPr>
              <a:t>   /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*</a:t>
            </a:r>
            <a:r>
              <a:rPr lang="en-US" b="1" dirty="0" smtClean="0">
                <a:latin typeface="Consolas" pitchFamily="49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font-style: italic;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*</a:t>
            </a:r>
            <a:r>
              <a:rPr lang="en-US" b="1" dirty="0" smtClean="0">
                <a:latin typeface="Consolas" pitchFamily="49" charset="0"/>
              </a:rPr>
              <a:t>/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latin typeface="Consolas" pitchFamily="49" charset="0"/>
              </a:rPr>
              <a:t>  }</a:t>
            </a:r>
          </a:p>
          <a:p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5661248"/>
            <a:ext cx="2404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This style property is </a:t>
            </a:r>
            <a:br>
              <a:rPr lang="en-CA" dirty="0" smtClean="0"/>
            </a:br>
            <a:r>
              <a:rPr lang="en-CA" dirty="0" smtClean="0"/>
              <a:t>ignored by the browser.</a:t>
            </a:r>
            <a:endParaRPr lang="en-CA" dirty="0"/>
          </a:p>
        </p:txBody>
      </p:sp>
      <p:sp>
        <p:nvSpPr>
          <p:cNvPr id="6" name="Freeform 5"/>
          <p:cNvSpPr/>
          <p:nvPr/>
        </p:nvSpPr>
        <p:spPr>
          <a:xfrm>
            <a:off x="7267492" y="5172323"/>
            <a:ext cx="1243054" cy="989938"/>
          </a:xfrm>
          <a:custGeom>
            <a:avLst/>
            <a:gdLst>
              <a:gd name="connsiteX0" fmla="*/ 834887 w 1243054"/>
              <a:gd name="connsiteY0" fmla="*/ 989938 h 989938"/>
              <a:gd name="connsiteX1" fmla="*/ 1200647 w 1243054"/>
              <a:gd name="connsiteY1" fmla="*/ 655983 h 989938"/>
              <a:gd name="connsiteX2" fmla="*/ 1089329 w 1243054"/>
              <a:gd name="connsiteY2" fmla="*/ 226613 h 989938"/>
              <a:gd name="connsiteX3" fmla="*/ 556591 w 1243054"/>
              <a:gd name="connsiteY3" fmla="*/ 27830 h 989938"/>
              <a:gd name="connsiteX4" fmla="*/ 0 w 1243054"/>
              <a:gd name="connsiteY4" fmla="*/ 59635 h 98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3054" h="989938">
                <a:moveTo>
                  <a:pt x="834887" y="989938"/>
                </a:moveTo>
                <a:cubicBezTo>
                  <a:pt x="996563" y="886571"/>
                  <a:pt x="1158240" y="783204"/>
                  <a:pt x="1200647" y="655983"/>
                </a:cubicBezTo>
                <a:cubicBezTo>
                  <a:pt x="1243054" y="528762"/>
                  <a:pt x="1196672" y="331305"/>
                  <a:pt x="1089329" y="226613"/>
                </a:cubicBezTo>
                <a:cubicBezTo>
                  <a:pt x="981986" y="121921"/>
                  <a:pt x="738146" y="55660"/>
                  <a:pt x="556591" y="27830"/>
                </a:cubicBezTo>
                <a:cubicBezTo>
                  <a:pt x="375036" y="0"/>
                  <a:pt x="96741" y="50358"/>
                  <a:pt x="0" y="59635"/>
                </a:cubicBezTo>
              </a:path>
            </a:pathLst>
          </a:custGeom>
          <a:ln w="127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9F37-62DA-4B1C-8DDA-7629884543A6}" type="datetime1">
              <a:rPr lang="en-US" smtClean="0"/>
              <a:t>10/9/2010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60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27584" y="2636912"/>
            <a:ext cx="792088" cy="172819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6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CSS Selector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 </a:t>
            </a:r>
            <a:r>
              <a:rPr lang="en-CA" dirty="0" smtClean="0">
                <a:solidFill>
                  <a:schemeClr val="accent5">
                    <a:lumMod val="75000"/>
                  </a:schemeClr>
                </a:solidFill>
              </a:rPr>
              <a:t>selector</a:t>
            </a:r>
            <a:r>
              <a:rPr lang="en-CA" dirty="0" smtClean="0"/>
              <a:t> is the first part of the CSS style rule and it indicates what HTML is formatted.</a:t>
            </a:r>
          </a:p>
          <a:p>
            <a:pPr>
              <a:buNone/>
            </a:pPr>
            <a:r>
              <a:rPr lang="en-CA" dirty="0" smtClean="0"/>
              <a:t>     h1    {   </a:t>
            </a:r>
            <a:r>
              <a:rPr lang="en-CA" dirty="0" err="1" smtClean="0"/>
              <a:t>color:blue</a:t>
            </a:r>
            <a:r>
              <a:rPr lang="en-CA" dirty="0" smtClean="0"/>
              <a:t>; }</a:t>
            </a:r>
            <a:br>
              <a:rPr lang="en-CA" dirty="0" smtClean="0"/>
            </a:br>
            <a:r>
              <a:rPr lang="en-CA" dirty="0" smtClean="0"/>
              <a:t> p       {   color:#00ffcc; }</a:t>
            </a:r>
          </a:p>
          <a:p>
            <a:pPr>
              <a:buNone/>
            </a:pPr>
            <a:r>
              <a:rPr lang="en-CA" dirty="0" smtClean="0"/>
              <a:t>     </a:t>
            </a:r>
            <a:r>
              <a:rPr lang="en-CA" dirty="0" err="1" smtClean="0"/>
              <a:t>li</a:t>
            </a:r>
            <a:r>
              <a:rPr lang="en-CA" dirty="0" smtClean="0"/>
              <a:t>       {   font-</a:t>
            </a:r>
            <a:r>
              <a:rPr lang="en-CA" dirty="0" err="1" smtClean="0"/>
              <a:t>weight:bold</a:t>
            </a:r>
            <a:r>
              <a:rPr lang="en-CA" dirty="0" smtClean="0"/>
              <a:t>; }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411760" y="4725144"/>
            <a:ext cx="2592288" cy="79208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 extrusionH="6350" contourW="12700">
            <a:bevelT/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/>
              <a:t>Selectors</a:t>
            </a:r>
            <a:endParaRPr lang="en-CA" sz="2400" b="1" dirty="0"/>
          </a:p>
        </p:txBody>
      </p:sp>
      <p:sp>
        <p:nvSpPr>
          <p:cNvPr id="7" name="Freeform 6"/>
          <p:cNvSpPr/>
          <p:nvPr/>
        </p:nvSpPr>
        <p:spPr>
          <a:xfrm>
            <a:off x="1494845" y="4381169"/>
            <a:ext cx="866692" cy="532737"/>
          </a:xfrm>
          <a:custGeom>
            <a:avLst/>
            <a:gdLst>
              <a:gd name="connsiteX0" fmla="*/ 866692 w 866692"/>
              <a:gd name="connsiteY0" fmla="*/ 532737 h 532737"/>
              <a:gd name="connsiteX1" fmla="*/ 389614 w 866692"/>
              <a:gd name="connsiteY1" fmla="*/ 516834 h 532737"/>
              <a:gd name="connsiteX2" fmla="*/ 143124 w 866692"/>
              <a:gd name="connsiteY2" fmla="*/ 349857 h 532737"/>
              <a:gd name="connsiteX3" fmla="*/ 0 w 866692"/>
              <a:gd name="connsiteY3" fmla="*/ 0 h 532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692" h="532737">
                <a:moveTo>
                  <a:pt x="866692" y="532737"/>
                </a:moveTo>
                <a:lnTo>
                  <a:pt x="389614" y="516834"/>
                </a:lnTo>
                <a:cubicBezTo>
                  <a:pt x="269019" y="486354"/>
                  <a:pt x="208060" y="435996"/>
                  <a:pt x="143124" y="349857"/>
                </a:cubicBezTo>
                <a:cubicBezTo>
                  <a:pt x="78188" y="263718"/>
                  <a:pt x="39094" y="131859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8C62-8231-4272-8222-CF35493673BB}" type="datetime1">
              <a:rPr lang="en-US" smtClean="0"/>
              <a:t>10/9/2010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61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CSS Selector Categories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Type Selector</a:t>
            </a:r>
          </a:p>
          <a:p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Universal Selector</a:t>
            </a:r>
          </a:p>
          <a:p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Descendant Selector</a:t>
            </a:r>
          </a:p>
          <a:p>
            <a:r>
              <a:rPr lang="en-CA" dirty="0" smtClean="0">
                <a:solidFill>
                  <a:srgbClr val="FF66CC"/>
                </a:solidFill>
              </a:rPr>
              <a:t>Child Selector</a:t>
            </a:r>
          </a:p>
          <a:p>
            <a:r>
              <a:rPr lang="en-CA" dirty="0" smtClean="0">
                <a:solidFill>
                  <a:srgbClr val="0070C0"/>
                </a:solidFill>
              </a:rPr>
              <a:t>Attribute Selector</a:t>
            </a:r>
          </a:p>
          <a:p>
            <a:r>
              <a:rPr lang="en-CA" dirty="0" smtClean="0">
                <a:solidFill>
                  <a:srgbClr val="FFCC00"/>
                </a:solidFill>
              </a:rPr>
              <a:t>Class Selector</a:t>
            </a:r>
          </a:p>
          <a:p>
            <a:r>
              <a:rPr lang="en-CA" dirty="0" smtClean="0"/>
              <a:t>ID Selector</a:t>
            </a:r>
          </a:p>
          <a:p>
            <a:r>
              <a:rPr lang="en-CA" dirty="0" smtClean="0">
                <a:solidFill>
                  <a:schemeClr val="accent4">
                    <a:lumMod val="75000"/>
                  </a:schemeClr>
                </a:solidFill>
              </a:rPr>
              <a:t>Pseudo-classes</a:t>
            </a:r>
          </a:p>
          <a:p>
            <a:r>
              <a:rPr lang="en-CA" dirty="0" smtClean="0">
                <a:solidFill>
                  <a:srgbClr val="92D050"/>
                </a:solidFill>
              </a:rPr>
              <a:t>Pseudo-elements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5CB1-AAFD-4EA6-9B0A-547AAF1AE5B3}" type="datetime1">
              <a:rPr lang="en-US" smtClean="0"/>
              <a:t>10/9/2010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62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Type Selector; Universal Selector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Type selector </a:t>
            </a:r>
            <a:r>
              <a:rPr lang="en-CA" dirty="0" smtClean="0"/>
              <a:t>matches the name of an HTML element – every instance of that element in that document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Universal selector </a:t>
            </a:r>
            <a:r>
              <a:rPr lang="en-CA" dirty="0" smtClean="0"/>
              <a:t>is written as a single </a:t>
            </a:r>
            <a:r>
              <a:rPr lang="en-CA" dirty="0" smtClean="0">
                <a:solidFill>
                  <a:srgbClr val="0070C0"/>
                </a:solidFill>
              </a:rPr>
              <a:t>asterisk</a:t>
            </a:r>
            <a:r>
              <a:rPr lang="en-CA" dirty="0" smtClean="0"/>
              <a:t> and matches any element in the document</a:t>
            </a:r>
          </a:p>
          <a:p>
            <a:pPr>
              <a:buNone/>
            </a:pP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3212976"/>
            <a:ext cx="3993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latin typeface="Consolas" pitchFamily="49" charset="0"/>
                <a:cs typeface="Consolas" pitchFamily="49" charset="0"/>
              </a:rPr>
              <a:t>h1  { font-family: Arial; }</a:t>
            </a:r>
            <a:endParaRPr lang="en-CA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3212976"/>
            <a:ext cx="32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All h1 elements will use this rule.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5301208"/>
            <a:ext cx="3993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*</a:t>
            </a:r>
            <a:r>
              <a:rPr lang="en-CA" sz="2000" dirty="0" smtClean="0">
                <a:latin typeface="Consolas" pitchFamily="49" charset="0"/>
                <a:cs typeface="Consolas" pitchFamily="49" charset="0"/>
              </a:rPr>
              <a:t>  { font-family: Arial; }</a:t>
            </a:r>
            <a:endParaRPr lang="en-CA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5301208"/>
            <a:ext cx="308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All  elements will use this rule.</a:t>
            </a:r>
            <a:endParaRPr lang="en-CA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AC19-CCB2-4961-8117-0F23D61AFEFA}" type="datetime1">
              <a:rPr lang="en-US" smtClean="0"/>
              <a:t>10/9/2010</a:t>
            </a:fld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63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Descendant Selectors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When a style rule needs to be applied to an element contained anywhere within another element, CSS </a:t>
            </a:r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descendant selectors </a:t>
            </a:r>
            <a:r>
              <a:rPr lang="en-CA" dirty="0" smtClean="0"/>
              <a:t>are used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3356992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p</a:t>
            </a:r>
            <a:r>
              <a:rPr lang="en-CA" sz="2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CA" sz="20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b</a:t>
            </a:r>
            <a:r>
              <a:rPr lang="en-CA" sz="2000" dirty="0" smtClean="0">
                <a:latin typeface="Consolas" pitchFamily="49" charset="0"/>
                <a:cs typeface="Consolas" pitchFamily="49" charset="0"/>
              </a:rPr>
              <a:t> { color: red; }</a:t>
            </a:r>
            <a:endParaRPr lang="en-CA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3356992"/>
            <a:ext cx="4559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Any </a:t>
            </a:r>
            <a:r>
              <a:rPr lang="en-CA" dirty="0" smtClean="0">
                <a:solidFill>
                  <a:srgbClr val="00B0F0"/>
                </a:solidFill>
              </a:rPr>
              <a:t>b</a:t>
            </a:r>
            <a:r>
              <a:rPr lang="en-CA" dirty="0" smtClean="0"/>
              <a:t> elements defined within</a:t>
            </a:r>
            <a:br>
              <a:rPr lang="en-CA" dirty="0" smtClean="0"/>
            </a:br>
            <a:r>
              <a:rPr lang="en-CA" dirty="0" smtClean="0"/>
              <a:t>an </a:t>
            </a:r>
            <a:r>
              <a:rPr lang="en-CA" dirty="0" smtClean="0">
                <a:solidFill>
                  <a:srgbClr val="C00000"/>
                </a:solidFill>
              </a:rPr>
              <a:t>p</a:t>
            </a:r>
            <a:r>
              <a:rPr lang="en-CA" dirty="0" smtClean="0"/>
              <a:t> element will use this rule.  </a:t>
            </a:r>
            <a:br>
              <a:rPr lang="en-CA" dirty="0" smtClean="0"/>
            </a:br>
            <a:r>
              <a:rPr lang="en-CA" dirty="0" smtClean="0"/>
              <a:t>The </a:t>
            </a:r>
            <a:r>
              <a:rPr lang="en-CA" dirty="0" smtClean="0">
                <a:solidFill>
                  <a:srgbClr val="00B0F0"/>
                </a:solidFill>
              </a:rPr>
              <a:t>b</a:t>
            </a:r>
            <a:r>
              <a:rPr lang="en-CA" dirty="0" smtClean="0"/>
              <a:t> element is the </a:t>
            </a:r>
            <a:r>
              <a:rPr lang="en-CA" dirty="0" smtClean="0">
                <a:solidFill>
                  <a:srgbClr val="00B050"/>
                </a:solidFill>
              </a:rPr>
              <a:t>descendant</a:t>
            </a:r>
            <a:r>
              <a:rPr lang="en-CA" dirty="0" smtClean="0"/>
              <a:t> of </a:t>
            </a:r>
            <a:r>
              <a:rPr lang="en-CA" dirty="0" smtClean="0">
                <a:solidFill>
                  <a:srgbClr val="C00000"/>
                </a:solidFill>
              </a:rPr>
              <a:t>p</a:t>
            </a:r>
            <a:r>
              <a:rPr lang="en-CA" dirty="0" smtClean="0"/>
              <a:t> element.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4293096"/>
            <a:ext cx="34242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&lt;</a:t>
            </a:r>
            <a:r>
              <a:rPr lang="en-CA" dirty="0" smtClean="0">
                <a:solidFill>
                  <a:srgbClr val="C00000"/>
                </a:solidFill>
              </a:rPr>
              <a:t>p</a:t>
            </a:r>
            <a:r>
              <a:rPr lang="en-CA" dirty="0" smtClean="0"/>
              <a:t>&gt;This is &lt;</a:t>
            </a:r>
            <a:r>
              <a:rPr lang="en-CA" dirty="0" smtClean="0">
                <a:solidFill>
                  <a:srgbClr val="00B0F0"/>
                </a:solidFill>
              </a:rPr>
              <a:t>b</a:t>
            </a:r>
            <a:r>
              <a:rPr lang="en-CA" dirty="0" smtClean="0"/>
              <a:t>&gt;important&lt;</a:t>
            </a:r>
            <a:r>
              <a:rPr lang="en-CA" dirty="0" smtClean="0">
                <a:solidFill>
                  <a:srgbClr val="00B0F0"/>
                </a:solidFill>
              </a:rPr>
              <a:t>/b</a:t>
            </a:r>
            <a:r>
              <a:rPr lang="en-CA" dirty="0" smtClean="0"/>
              <a:t>&gt; </a:t>
            </a:r>
            <a:br>
              <a:rPr lang="en-CA" dirty="0" smtClean="0"/>
            </a:br>
            <a:r>
              <a:rPr lang="en-CA" dirty="0" smtClean="0"/>
              <a:t>&lt;</a:t>
            </a:r>
            <a:r>
              <a:rPr lang="en-CA" dirty="0" smtClean="0">
                <a:solidFill>
                  <a:srgbClr val="C00000"/>
                </a:solidFill>
              </a:rPr>
              <a:t>/p</a:t>
            </a:r>
            <a:r>
              <a:rPr lang="en-CA" dirty="0" smtClean="0"/>
              <a:t>&gt;</a:t>
            </a:r>
          </a:p>
          <a:p>
            <a:r>
              <a:rPr lang="en-CA" dirty="0" smtClean="0"/>
              <a:t>&lt;</a:t>
            </a:r>
            <a:r>
              <a:rPr lang="en-CA" dirty="0" smtClean="0">
                <a:solidFill>
                  <a:srgbClr val="C00000"/>
                </a:solidFill>
              </a:rPr>
              <a:t>p</a:t>
            </a:r>
            <a:r>
              <a:rPr lang="en-CA" dirty="0" smtClean="0"/>
              <a:t>&gt; &lt;</a:t>
            </a:r>
            <a:r>
              <a:rPr lang="en-CA" dirty="0" smtClean="0">
                <a:solidFill>
                  <a:schemeClr val="tx2">
                    <a:lumMod val="75000"/>
                  </a:schemeClr>
                </a:solidFill>
              </a:rPr>
              <a:t>div</a:t>
            </a:r>
            <a:r>
              <a:rPr lang="en-CA" dirty="0" smtClean="0"/>
              <a:t>&gt; This is     </a:t>
            </a:r>
          </a:p>
          <a:p>
            <a:r>
              <a:rPr lang="en-CA" dirty="0" smtClean="0"/>
              <a:t>            &lt;</a:t>
            </a:r>
            <a:r>
              <a:rPr lang="en-CA" dirty="0" smtClean="0">
                <a:solidFill>
                  <a:srgbClr val="00B0F0"/>
                </a:solidFill>
              </a:rPr>
              <a:t>b</a:t>
            </a:r>
            <a:r>
              <a:rPr lang="en-CA" dirty="0" smtClean="0"/>
              <a:t>&gt;important&lt;</a:t>
            </a:r>
            <a:r>
              <a:rPr lang="en-CA" dirty="0" smtClean="0">
                <a:solidFill>
                  <a:srgbClr val="00B0F0"/>
                </a:solidFill>
              </a:rPr>
              <a:t>/b</a:t>
            </a:r>
            <a:r>
              <a:rPr lang="en-CA" dirty="0" smtClean="0"/>
              <a:t>&gt; &lt;</a:t>
            </a:r>
            <a:r>
              <a:rPr lang="en-CA" dirty="0" smtClean="0">
                <a:solidFill>
                  <a:schemeClr val="tx2">
                    <a:lumMod val="75000"/>
                  </a:schemeClr>
                </a:solidFill>
              </a:rPr>
              <a:t>/div</a:t>
            </a:r>
            <a:r>
              <a:rPr lang="en-CA" dirty="0" smtClean="0"/>
              <a:t>&gt;</a:t>
            </a:r>
            <a:br>
              <a:rPr lang="en-CA" dirty="0" smtClean="0"/>
            </a:br>
            <a:r>
              <a:rPr lang="en-CA" dirty="0" smtClean="0"/>
              <a:t>&lt;</a:t>
            </a:r>
            <a:r>
              <a:rPr lang="en-CA" dirty="0" smtClean="0">
                <a:solidFill>
                  <a:srgbClr val="C00000"/>
                </a:solidFill>
              </a:rPr>
              <a:t>/p</a:t>
            </a:r>
            <a:r>
              <a:rPr lang="en-CA" dirty="0" smtClean="0"/>
              <a:t>&gt;</a:t>
            </a:r>
          </a:p>
          <a:p>
            <a:r>
              <a:rPr lang="en-CA" dirty="0" smtClean="0"/>
              <a:t>&lt;h1&gt;This header is</a:t>
            </a:r>
            <a:br>
              <a:rPr lang="en-CA" dirty="0" smtClean="0"/>
            </a:br>
            <a:r>
              <a:rPr lang="en-CA" dirty="0" smtClean="0"/>
              <a:t>     &lt;</a:t>
            </a:r>
            <a:r>
              <a:rPr lang="en-CA" dirty="0" smtClean="0">
                <a:solidFill>
                  <a:srgbClr val="00B0F0"/>
                </a:solidFill>
              </a:rPr>
              <a:t>b</a:t>
            </a:r>
            <a:r>
              <a:rPr lang="en-CA" dirty="0" smtClean="0"/>
              <a:t>&gt;not important&lt;</a:t>
            </a:r>
            <a:r>
              <a:rPr lang="en-CA" dirty="0" smtClean="0">
                <a:solidFill>
                  <a:srgbClr val="00B0F0"/>
                </a:solidFill>
              </a:rPr>
              <a:t>/b</a:t>
            </a:r>
            <a:r>
              <a:rPr lang="en-CA" dirty="0" smtClean="0"/>
              <a:t>&gt;</a:t>
            </a:r>
          </a:p>
          <a:p>
            <a:r>
              <a:rPr lang="en-CA" dirty="0" smtClean="0"/>
              <a:t>&lt;/h1&gt;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4293096"/>
            <a:ext cx="2689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These are formatted in red</a:t>
            </a:r>
          </a:p>
          <a:p>
            <a:r>
              <a:rPr lang="en-CA" dirty="0" smtClean="0"/>
              <a:t>-- not this one.</a:t>
            </a:r>
            <a:endParaRPr lang="en-CA" dirty="0"/>
          </a:p>
        </p:txBody>
      </p:sp>
      <p:sp>
        <p:nvSpPr>
          <p:cNvPr id="11" name="Freeform 10"/>
          <p:cNvSpPr/>
          <p:nvPr/>
        </p:nvSpPr>
        <p:spPr>
          <a:xfrm>
            <a:off x="3586038" y="4754880"/>
            <a:ext cx="1041621" cy="461176"/>
          </a:xfrm>
          <a:custGeom>
            <a:avLst/>
            <a:gdLst>
              <a:gd name="connsiteX0" fmla="*/ 914400 w 1041621"/>
              <a:gd name="connsiteY0" fmla="*/ 0 h 461176"/>
              <a:gd name="connsiteX1" fmla="*/ 1017767 w 1041621"/>
              <a:gd name="connsiteY1" fmla="*/ 246490 h 461176"/>
              <a:gd name="connsiteX2" fmla="*/ 771277 w 1041621"/>
              <a:gd name="connsiteY2" fmla="*/ 349857 h 461176"/>
              <a:gd name="connsiteX3" fmla="*/ 0 w 1041621"/>
              <a:gd name="connsiteY3" fmla="*/ 461176 h 46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621" h="461176">
                <a:moveTo>
                  <a:pt x="914400" y="0"/>
                </a:moveTo>
                <a:cubicBezTo>
                  <a:pt x="978010" y="94090"/>
                  <a:pt x="1041621" y="188181"/>
                  <a:pt x="1017767" y="246490"/>
                </a:cubicBezTo>
                <a:cubicBezTo>
                  <a:pt x="993913" y="304799"/>
                  <a:pt x="940905" y="314076"/>
                  <a:pt x="771277" y="349857"/>
                </a:cubicBezTo>
                <a:cubicBezTo>
                  <a:pt x="601649" y="385638"/>
                  <a:pt x="117944" y="442623"/>
                  <a:pt x="0" y="46117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Freeform 11"/>
          <p:cNvSpPr/>
          <p:nvPr/>
        </p:nvSpPr>
        <p:spPr>
          <a:xfrm>
            <a:off x="3363402" y="4492487"/>
            <a:ext cx="1590261" cy="272995"/>
          </a:xfrm>
          <a:custGeom>
            <a:avLst/>
            <a:gdLst>
              <a:gd name="connsiteX0" fmla="*/ 1590261 w 1590261"/>
              <a:gd name="connsiteY0" fmla="*/ 0 h 272995"/>
              <a:gd name="connsiteX1" fmla="*/ 1264257 w 1590261"/>
              <a:gd name="connsiteY1" fmla="*/ 135172 h 272995"/>
              <a:gd name="connsiteX2" fmla="*/ 1025718 w 1590261"/>
              <a:gd name="connsiteY2" fmla="*/ 214685 h 272995"/>
              <a:gd name="connsiteX3" fmla="*/ 270344 w 1590261"/>
              <a:gd name="connsiteY3" fmla="*/ 254442 h 272995"/>
              <a:gd name="connsiteX4" fmla="*/ 0 w 1590261"/>
              <a:gd name="connsiteY4" fmla="*/ 103367 h 27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261" h="272995">
                <a:moveTo>
                  <a:pt x="1590261" y="0"/>
                </a:moveTo>
                <a:cubicBezTo>
                  <a:pt x="1474304" y="49695"/>
                  <a:pt x="1358348" y="99391"/>
                  <a:pt x="1264257" y="135172"/>
                </a:cubicBezTo>
                <a:cubicBezTo>
                  <a:pt x="1170166" y="170953"/>
                  <a:pt x="1191370" y="194807"/>
                  <a:pt x="1025718" y="214685"/>
                </a:cubicBezTo>
                <a:cubicBezTo>
                  <a:pt x="860066" y="234563"/>
                  <a:pt x="441297" y="272995"/>
                  <a:pt x="270344" y="254442"/>
                </a:cubicBezTo>
                <a:cubicBezTo>
                  <a:pt x="99391" y="235889"/>
                  <a:pt x="49695" y="169628"/>
                  <a:pt x="0" y="10336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Freeform 12"/>
          <p:cNvSpPr/>
          <p:nvPr/>
        </p:nvSpPr>
        <p:spPr>
          <a:xfrm>
            <a:off x="3760967" y="4741628"/>
            <a:ext cx="2945959" cy="1388828"/>
          </a:xfrm>
          <a:custGeom>
            <a:avLst/>
            <a:gdLst>
              <a:gd name="connsiteX0" fmla="*/ 2639833 w 2945959"/>
              <a:gd name="connsiteY0" fmla="*/ 21203 h 1388828"/>
              <a:gd name="connsiteX1" fmla="*/ 2695492 w 2945959"/>
              <a:gd name="connsiteY1" fmla="*/ 29155 h 1388828"/>
              <a:gd name="connsiteX2" fmla="*/ 2814762 w 2945959"/>
              <a:gd name="connsiteY2" fmla="*/ 196132 h 1388828"/>
              <a:gd name="connsiteX3" fmla="*/ 2838616 w 2945959"/>
              <a:gd name="connsiteY3" fmla="*/ 569843 h 1388828"/>
              <a:gd name="connsiteX4" fmla="*/ 2170706 w 2945959"/>
              <a:gd name="connsiteY4" fmla="*/ 991262 h 1388828"/>
              <a:gd name="connsiteX5" fmla="*/ 1224501 w 2945959"/>
              <a:gd name="connsiteY5" fmla="*/ 1102581 h 1388828"/>
              <a:gd name="connsiteX6" fmla="*/ 0 w 2945959"/>
              <a:gd name="connsiteY6" fmla="*/ 1388828 h 138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5959" h="1388828">
                <a:moveTo>
                  <a:pt x="2639833" y="21203"/>
                </a:moveTo>
                <a:cubicBezTo>
                  <a:pt x="2653085" y="10601"/>
                  <a:pt x="2666337" y="0"/>
                  <a:pt x="2695492" y="29155"/>
                </a:cubicBezTo>
                <a:cubicBezTo>
                  <a:pt x="2724647" y="58310"/>
                  <a:pt x="2790908" y="106017"/>
                  <a:pt x="2814762" y="196132"/>
                </a:cubicBezTo>
                <a:cubicBezTo>
                  <a:pt x="2838616" y="286247"/>
                  <a:pt x="2945959" y="437321"/>
                  <a:pt x="2838616" y="569843"/>
                </a:cubicBezTo>
                <a:cubicBezTo>
                  <a:pt x="2731273" y="702365"/>
                  <a:pt x="2439725" y="902472"/>
                  <a:pt x="2170706" y="991262"/>
                </a:cubicBezTo>
                <a:cubicBezTo>
                  <a:pt x="1901687" y="1080052"/>
                  <a:pt x="1586285" y="1036320"/>
                  <a:pt x="1224501" y="1102581"/>
                </a:cubicBezTo>
                <a:cubicBezTo>
                  <a:pt x="862717" y="1168842"/>
                  <a:pt x="431358" y="1278835"/>
                  <a:pt x="0" y="138882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1036-08C7-4DFB-B497-15E80FB3D62F}" type="datetime1">
              <a:rPr lang="en-US" smtClean="0"/>
              <a:t>10/9/2010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64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Child Selectors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When a style rule is applied to an element’s child, a </a:t>
            </a:r>
            <a:r>
              <a:rPr lang="en-CA" dirty="0" smtClean="0">
                <a:solidFill>
                  <a:srgbClr val="FF66CC"/>
                </a:solidFill>
              </a:rPr>
              <a:t>child selector </a:t>
            </a:r>
            <a:r>
              <a:rPr lang="en-CA" dirty="0" smtClean="0"/>
              <a:t>is used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780928"/>
            <a:ext cx="3344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p</a:t>
            </a:r>
            <a:r>
              <a:rPr lang="en-CA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CA" sz="2800" b="1" dirty="0" smtClean="0">
                <a:latin typeface="Consolas" pitchFamily="49" charset="0"/>
                <a:cs typeface="Consolas" pitchFamily="49" charset="0"/>
              </a:rPr>
              <a:t>&gt;</a:t>
            </a:r>
            <a:r>
              <a:rPr lang="en-CA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CA" sz="20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b</a:t>
            </a:r>
            <a:r>
              <a:rPr lang="en-CA" sz="2000" dirty="0" smtClean="0">
                <a:latin typeface="Consolas" pitchFamily="49" charset="0"/>
                <a:cs typeface="Consolas" pitchFamily="49" charset="0"/>
              </a:rPr>
              <a:t> { color: blue; }</a:t>
            </a:r>
            <a:endParaRPr lang="en-CA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2852936"/>
            <a:ext cx="44205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Any </a:t>
            </a:r>
            <a:r>
              <a:rPr lang="en-CA" dirty="0" smtClean="0">
                <a:solidFill>
                  <a:srgbClr val="00B0F0"/>
                </a:solidFill>
              </a:rPr>
              <a:t>b</a:t>
            </a:r>
            <a:r>
              <a:rPr lang="en-CA" dirty="0" smtClean="0"/>
              <a:t> elements defined within</a:t>
            </a:r>
            <a:br>
              <a:rPr lang="en-CA" dirty="0" smtClean="0"/>
            </a:br>
            <a:r>
              <a:rPr lang="en-CA" dirty="0" smtClean="0"/>
              <a:t>an </a:t>
            </a:r>
            <a:r>
              <a:rPr lang="en-CA" dirty="0" smtClean="0">
                <a:solidFill>
                  <a:srgbClr val="C00000"/>
                </a:solidFill>
              </a:rPr>
              <a:t>p</a:t>
            </a:r>
            <a:r>
              <a:rPr lang="en-CA" dirty="0" smtClean="0"/>
              <a:t> element </a:t>
            </a:r>
            <a:r>
              <a:rPr lang="en-CA" i="1" dirty="0" smtClean="0"/>
              <a:t>as child elements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will use this rule.  </a:t>
            </a:r>
            <a:br>
              <a:rPr lang="en-CA" dirty="0" smtClean="0"/>
            </a:br>
            <a:r>
              <a:rPr lang="en-CA" dirty="0" smtClean="0"/>
              <a:t>Here the </a:t>
            </a:r>
            <a:r>
              <a:rPr lang="en-CA" dirty="0" smtClean="0">
                <a:solidFill>
                  <a:srgbClr val="00B0F0"/>
                </a:solidFill>
              </a:rPr>
              <a:t>b</a:t>
            </a:r>
            <a:r>
              <a:rPr lang="en-CA" dirty="0" smtClean="0"/>
              <a:t> element is the </a:t>
            </a:r>
            <a:r>
              <a:rPr lang="en-CA" dirty="0" smtClean="0">
                <a:solidFill>
                  <a:srgbClr val="00B050"/>
                </a:solidFill>
              </a:rPr>
              <a:t>child </a:t>
            </a:r>
            <a:r>
              <a:rPr lang="en-CA" dirty="0" smtClean="0"/>
              <a:t>of </a:t>
            </a:r>
            <a:r>
              <a:rPr lang="en-CA" dirty="0" smtClean="0">
                <a:solidFill>
                  <a:srgbClr val="C00000"/>
                </a:solidFill>
              </a:rPr>
              <a:t>p</a:t>
            </a:r>
            <a:r>
              <a:rPr lang="en-CA" dirty="0" smtClean="0"/>
              <a:t> element.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4293096"/>
            <a:ext cx="34242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&lt;</a:t>
            </a:r>
            <a:r>
              <a:rPr lang="en-CA" dirty="0" smtClean="0">
                <a:solidFill>
                  <a:srgbClr val="C00000"/>
                </a:solidFill>
              </a:rPr>
              <a:t>p</a:t>
            </a:r>
            <a:r>
              <a:rPr lang="en-CA" dirty="0" smtClean="0"/>
              <a:t>&gt;This is &lt;</a:t>
            </a:r>
            <a:r>
              <a:rPr lang="en-CA" dirty="0" smtClean="0">
                <a:solidFill>
                  <a:srgbClr val="00B0F0"/>
                </a:solidFill>
              </a:rPr>
              <a:t>b</a:t>
            </a:r>
            <a:r>
              <a:rPr lang="en-CA" dirty="0" smtClean="0"/>
              <a:t>&gt;important&lt;</a:t>
            </a:r>
            <a:r>
              <a:rPr lang="en-CA" dirty="0" smtClean="0">
                <a:solidFill>
                  <a:srgbClr val="00B0F0"/>
                </a:solidFill>
              </a:rPr>
              <a:t>/b</a:t>
            </a:r>
            <a:r>
              <a:rPr lang="en-CA" dirty="0" smtClean="0"/>
              <a:t>&gt; </a:t>
            </a:r>
            <a:br>
              <a:rPr lang="en-CA" dirty="0" smtClean="0"/>
            </a:br>
            <a:r>
              <a:rPr lang="en-CA" dirty="0" smtClean="0"/>
              <a:t>&lt;</a:t>
            </a:r>
            <a:r>
              <a:rPr lang="en-CA" dirty="0" smtClean="0">
                <a:solidFill>
                  <a:srgbClr val="C00000"/>
                </a:solidFill>
              </a:rPr>
              <a:t>/p</a:t>
            </a:r>
            <a:r>
              <a:rPr lang="en-CA" dirty="0" smtClean="0"/>
              <a:t>&gt;</a:t>
            </a:r>
          </a:p>
          <a:p>
            <a:r>
              <a:rPr lang="en-CA" dirty="0" smtClean="0"/>
              <a:t>&lt;</a:t>
            </a:r>
            <a:r>
              <a:rPr lang="en-CA" dirty="0" smtClean="0">
                <a:solidFill>
                  <a:srgbClr val="C00000"/>
                </a:solidFill>
              </a:rPr>
              <a:t>p</a:t>
            </a:r>
            <a:r>
              <a:rPr lang="en-CA" dirty="0" smtClean="0"/>
              <a:t>&gt; &lt;</a:t>
            </a:r>
            <a:r>
              <a:rPr lang="en-CA" dirty="0" smtClean="0">
                <a:solidFill>
                  <a:schemeClr val="tx2">
                    <a:lumMod val="75000"/>
                  </a:schemeClr>
                </a:solidFill>
              </a:rPr>
              <a:t>div</a:t>
            </a:r>
            <a:r>
              <a:rPr lang="en-CA" dirty="0" smtClean="0"/>
              <a:t>&gt; This is     </a:t>
            </a:r>
          </a:p>
          <a:p>
            <a:r>
              <a:rPr lang="en-CA" dirty="0" smtClean="0"/>
              <a:t>            &lt;</a:t>
            </a:r>
            <a:r>
              <a:rPr lang="en-CA" dirty="0" smtClean="0">
                <a:solidFill>
                  <a:srgbClr val="00B0F0"/>
                </a:solidFill>
              </a:rPr>
              <a:t>b</a:t>
            </a:r>
            <a:r>
              <a:rPr lang="en-CA" dirty="0" smtClean="0"/>
              <a:t>&gt;important&lt;</a:t>
            </a:r>
            <a:r>
              <a:rPr lang="en-CA" dirty="0" smtClean="0">
                <a:solidFill>
                  <a:srgbClr val="00B0F0"/>
                </a:solidFill>
              </a:rPr>
              <a:t>/b</a:t>
            </a:r>
            <a:r>
              <a:rPr lang="en-CA" dirty="0" smtClean="0"/>
              <a:t>&gt; &lt;</a:t>
            </a:r>
            <a:r>
              <a:rPr lang="en-CA" dirty="0" smtClean="0">
                <a:solidFill>
                  <a:schemeClr val="tx2">
                    <a:lumMod val="75000"/>
                  </a:schemeClr>
                </a:solidFill>
              </a:rPr>
              <a:t>/div</a:t>
            </a:r>
            <a:r>
              <a:rPr lang="en-CA" dirty="0" smtClean="0"/>
              <a:t>&gt;</a:t>
            </a:r>
            <a:br>
              <a:rPr lang="en-CA" dirty="0" smtClean="0"/>
            </a:br>
            <a:r>
              <a:rPr lang="en-CA" dirty="0" smtClean="0"/>
              <a:t>&lt;</a:t>
            </a:r>
            <a:r>
              <a:rPr lang="en-CA" dirty="0" smtClean="0">
                <a:solidFill>
                  <a:srgbClr val="C00000"/>
                </a:solidFill>
              </a:rPr>
              <a:t>/p</a:t>
            </a:r>
            <a:r>
              <a:rPr lang="en-CA" dirty="0" smtClean="0"/>
              <a:t>&gt;</a:t>
            </a:r>
          </a:p>
          <a:p>
            <a:r>
              <a:rPr lang="en-CA" dirty="0" smtClean="0"/>
              <a:t>&lt;h1&gt;This header is</a:t>
            </a:r>
            <a:br>
              <a:rPr lang="en-CA" dirty="0" smtClean="0"/>
            </a:br>
            <a:r>
              <a:rPr lang="en-CA" dirty="0" smtClean="0"/>
              <a:t>     &lt;</a:t>
            </a:r>
            <a:r>
              <a:rPr lang="en-CA" dirty="0" smtClean="0">
                <a:solidFill>
                  <a:srgbClr val="00B0F0"/>
                </a:solidFill>
              </a:rPr>
              <a:t>b</a:t>
            </a:r>
            <a:r>
              <a:rPr lang="en-CA" dirty="0" smtClean="0"/>
              <a:t>&gt;not important&lt;</a:t>
            </a:r>
            <a:r>
              <a:rPr lang="en-CA" dirty="0" smtClean="0">
                <a:solidFill>
                  <a:srgbClr val="00B0F0"/>
                </a:solidFill>
              </a:rPr>
              <a:t>/b</a:t>
            </a:r>
            <a:r>
              <a:rPr lang="en-CA" dirty="0" smtClean="0"/>
              <a:t>&gt;</a:t>
            </a:r>
          </a:p>
          <a:p>
            <a:r>
              <a:rPr lang="en-CA" dirty="0" smtClean="0"/>
              <a:t>&lt;/h1&gt;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4293096"/>
            <a:ext cx="2864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This text is formatted in blue</a:t>
            </a:r>
          </a:p>
          <a:p>
            <a:r>
              <a:rPr lang="en-CA" dirty="0" smtClean="0"/>
              <a:t>-- not these ones.</a:t>
            </a:r>
            <a:endParaRPr lang="en-CA" dirty="0"/>
          </a:p>
        </p:txBody>
      </p:sp>
      <p:sp>
        <p:nvSpPr>
          <p:cNvPr id="10" name="Freeform 9"/>
          <p:cNvSpPr/>
          <p:nvPr/>
        </p:nvSpPr>
        <p:spPr>
          <a:xfrm>
            <a:off x="4039263" y="4516341"/>
            <a:ext cx="946205" cy="71561"/>
          </a:xfrm>
          <a:custGeom>
            <a:avLst/>
            <a:gdLst>
              <a:gd name="connsiteX0" fmla="*/ 946205 w 946205"/>
              <a:gd name="connsiteY0" fmla="*/ 0 h 71561"/>
              <a:gd name="connsiteX1" fmla="*/ 437321 w 946205"/>
              <a:gd name="connsiteY1" fmla="*/ 63610 h 71561"/>
              <a:gd name="connsiteX2" fmla="*/ 0 w 946205"/>
              <a:gd name="connsiteY2" fmla="*/ 47708 h 7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6205" h="71561">
                <a:moveTo>
                  <a:pt x="946205" y="0"/>
                </a:moveTo>
                <a:cubicBezTo>
                  <a:pt x="770613" y="27829"/>
                  <a:pt x="595022" y="55659"/>
                  <a:pt x="437321" y="63610"/>
                </a:cubicBezTo>
                <a:cubicBezTo>
                  <a:pt x="279620" y="71561"/>
                  <a:pt x="139810" y="59634"/>
                  <a:pt x="0" y="4770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Freeform 10"/>
          <p:cNvSpPr/>
          <p:nvPr/>
        </p:nvSpPr>
        <p:spPr>
          <a:xfrm>
            <a:off x="3108960" y="4874150"/>
            <a:ext cx="1971923" cy="349857"/>
          </a:xfrm>
          <a:custGeom>
            <a:avLst/>
            <a:gdLst>
              <a:gd name="connsiteX0" fmla="*/ 1971923 w 1971923"/>
              <a:gd name="connsiteY0" fmla="*/ 0 h 349857"/>
              <a:gd name="connsiteX1" fmla="*/ 1224501 w 1971923"/>
              <a:gd name="connsiteY1" fmla="*/ 23853 h 349857"/>
              <a:gd name="connsiteX2" fmla="*/ 556591 w 1971923"/>
              <a:gd name="connsiteY2" fmla="*/ 79513 h 349857"/>
              <a:gd name="connsiteX3" fmla="*/ 0 w 1971923"/>
              <a:gd name="connsiteY3" fmla="*/ 349857 h 349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1923" h="349857">
                <a:moveTo>
                  <a:pt x="1971923" y="0"/>
                </a:moveTo>
                <a:cubicBezTo>
                  <a:pt x="1716156" y="5300"/>
                  <a:pt x="1460390" y="10601"/>
                  <a:pt x="1224501" y="23853"/>
                </a:cubicBezTo>
                <a:cubicBezTo>
                  <a:pt x="988612" y="37105"/>
                  <a:pt x="760674" y="25179"/>
                  <a:pt x="556591" y="79513"/>
                </a:cubicBezTo>
                <a:cubicBezTo>
                  <a:pt x="352508" y="133847"/>
                  <a:pt x="176254" y="241852"/>
                  <a:pt x="0" y="34985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Freeform 11"/>
          <p:cNvSpPr/>
          <p:nvPr/>
        </p:nvSpPr>
        <p:spPr>
          <a:xfrm>
            <a:off x="3339548" y="4810539"/>
            <a:ext cx="3503875" cy="1200647"/>
          </a:xfrm>
          <a:custGeom>
            <a:avLst/>
            <a:gdLst>
              <a:gd name="connsiteX0" fmla="*/ 3395207 w 3503875"/>
              <a:gd name="connsiteY0" fmla="*/ 0 h 1200647"/>
              <a:gd name="connsiteX1" fmla="*/ 3419061 w 3503875"/>
              <a:gd name="connsiteY1" fmla="*/ 214685 h 1200647"/>
              <a:gd name="connsiteX2" fmla="*/ 2886323 w 3503875"/>
              <a:gd name="connsiteY2" fmla="*/ 556591 h 1200647"/>
              <a:gd name="connsiteX3" fmla="*/ 0 w 3503875"/>
              <a:gd name="connsiteY3" fmla="*/ 1200647 h 120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3875" h="1200647">
                <a:moveTo>
                  <a:pt x="3395207" y="0"/>
                </a:moveTo>
                <a:cubicBezTo>
                  <a:pt x="3449541" y="60960"/>
                  <a:pt x="3503875" y="121920"/>
                  <a:pt x="3419061" y="214685"/>
                </a:cubicBezTo>
                <a:cubicBezTo>
                  <a:pt x="3334247" y="307450"/>
                  <a:pt x="3456166" y="392264"/>
                  <a:pt x="2886323" y="556591"/>
                </a:cubicBezTo>
                <a:cubicBezTo>
                  <a:pt x="2316480" y="720918"/>
                  <a:pt x="1158240" y="960782"/>
                  <a:pt x="0" y="120064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06AF-5132-4B18-8EB6-1EB0F094A1B3}" type="datetime1">
              <a:rPr lang="en-US" smtClean="0"/>
              <a:t>10/9/2010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65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Attribute Selector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70C0"/>
                </a:solidFill>
              </a:rPr>
              <a:t>Attribute selectors </a:t>
            </a:r>
            <a:r>
              <a:rPr lang="en-CA" dirty="0" smtClean="0"/>
              <a:t>match when the element sets an attribute in some way</a:t>
            </a:r>
          </a:p>
          <a:p>
            <a:pPr>
              <a:buNone/>
            </a:pP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3068960"/>
            <a:ext cx="2513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/>
              <a:t>img</a:t>
            </a:r>
            <a:r>
              <a:rPr lang="en-CA" dirty="0" smtClean="0">
                <a:solidFill>
                  <a:srgbClr val="C00000"/>
                </a:solidFill>
              </a:rPr>
              <a:t>[title]  </a:t>
            </a:r>
            <a:r>
              <a:rPr lang="en-CA" dirty="0" smtClean="0"/>
              <a:t>{  color: blue  }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3923928" y="3068960"/>
            <a:ext cx="4011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Matches elements &lt;</a:t>
            </a:r>
            <a:r>
              <a:rPr lang="en-CA" dirty="0" err="1" smtClean="0"/>
              <a:t>img</a:t>
            </a:r>
            <a:r>
              <a:rPr lang="en-CA" dirty="0" smtClean="0"/>
              <a:t> </a:t>
            </a:r>
            <a:r>
              <a:rPr lang="en-CA" dirty="0" smtClean="0">
                <a:solidFill>
                  <a:schemeClr val="accent6">
                    <a:lumMod val="50000"/>
                  </a:schemeClr>
                </a:solidFill>
              </a:rPr>
              <a:t>title</a:t>
            </a:r>
            <a:r>
              <a:rPr lang="en-CA" dirty="0" smtClean="0"/>
              <a:t>=“</a:t>
            </a:r>
            <a:r>
              <a:rPr lang="en-CA" i="1" dirty="0" smtClean="0"/>
              <a:t>text” ...</a:t>
            </a:r>
            <a:r>
              <a:rPr lang="en-CA" dirty="0" smtClean="0"/>
              <a:t> /&gt;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1043608" y="3501008"/>
            <a:ext cx="3053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/>
              <a:t>img</a:t>
            </a:r>
            <a:r>
              <a:rPr lang="en-CA" dirty="0" smtClean="0">
                <a:solidFill>
                  <a:srgbClr val="C00000"/>
                </a:solidFill>
              </a:rPr>
              <a:t>[title=start]  </a:t>
            </a:r>
            <a:r>
              <a:rPr lang="en-CA" dirty="0" smtClean="0"/>
              <a:t>{  color: blue  }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4283968" y="3501008"/>
            <a:ext cx="4067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Matches elements &lt;</a:t>
            </a:r>
            <a:r>
              <a:rPr lang="en-CA" dirty="0" err="1" smtClean="0"/>
              <a:t>img</a:t>
            </a:r>
            <a:r>
              <a:rPr lang="en-CA" dirty="0" smtClean="0"/>
              <a:t> </a:t>
            </a:r>
            <a:r>
              <a:rPr lang="en-CA" dirty="0" smtClean="0">
                <a:solidFill>
                  <a:schemeClr val="accent6">
                    <a:lumMod val="50000"/>
                  </a:schemeClr>
                </a:solidFill>
              </a:rPr>
              <a:t>title=“start”</a:t>
            </a:r>
            <a:r>
              <a:rPr lang="en-CA" i="1" dirty="0" smtClean="0"/>
              <a:t> ...</a:t>
            </a:r>
            <a:r>
              <a:rPr lang="en-CA" dirty="0" smtClean="0"/>
              <a:t> /&gt;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1043608" y="3933056"/>
            <a:ext cx="3343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/>
              <a:t>img</a:t>
            </a:r>
            <a:r>
              <a:rPr lang="en-CA" dirty="0" smtClean="0">
                <a:solidFill>
                  <a:srgbClr val="C00000"/>
                </a:solidFill>
              </a:rPr>
              <a:t>[title~=“blue”]  </a:t>
            </a:r>
            <a:r>
              <a:rPr lang="en-CA" dirty="0" smtClean="0"/>
              <a:t>{  color: blue  }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3563888" y="4293096"/>
            <a:ext cx="4804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Matches elements &lt;</a:t>
            </a:r>
            <a:r>
              <a:rPr lang="en-CA" dirty="0" err="1" smtClean="0"/>
              <a:t>img</a:t>
            </a:r>
            <a:r>
              <a:rPr lang="en-CA" dirty="0" smtClean="0"/>
              <a:t> </a:t>
            </a:r>
            <a:r>
              <a:rPr lang="en-CA" dirty="0" smtClean="0">
                <a:solidFill>
                  <a:schemeClr val="accent6">
                    <a:lumMod val="50000"/>
                  </a:schemeClr>
                </a:solidFill>
              </a:rPr>
              <a:t>title=“The blue hill”</a:t>
            </a:r>
            <a:r>
              <a:rPr lang="en-CA" i="1" dirty="0" smtClean="0"/>
              <a:t> ...</a:t>
            </a:r>
            <a:r>
              <a:rPr lang="en-CA" dirty="0" smtClean="0"/>
              <a:t> /&gt;</a:t>
            </a:r>
          </a:p>
          <a:p>
            <a:r>
              <a:rPr lang="en-CA" dirty="0" smtClean="0"/>
              <a:t>  and &lt;</a:t>
            </a:r>
            <a:r>
              <a:rPr lang="en-CA" dirty="0" err="1" smtClean="0"/>
              <a:t>img</a:t>
            </a:r>
            <a:r>
              <a:rPr lang="en-CA" dirty="0" smtClean="0"/>
              <a:t> </a:t>
            </a:r>
            <a:r>
              <a:rPr lang="en-CA" dirty="0" smtClean="0">
                <a:solidFill>
                  <a:schemeClr val="accent6">
                    <a:lumMod val="50000"/>
                  </a:schemeClr>
                </a:solidFill>
              </a:rPr>
              <a:t>title=“blue rodeo” </a:t>
            </a:r>
            <a:r>
              <a:rPr lang="en-CA" dirty="0" smtClean="0"/>
              <a:t>... /&gt;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1115616" y="5013176"/>
            <a:ext cx="293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*</a:t>
            </a:r>
            <a:r>
              <a:rPr lang="en-CA" dirty="0" smtClean="0">
                <a:solidFill>
                  <a:srgbClr val="C00000"/>
                </a:solidFill>
              </a:rPr>
              <a:t>[</a:t>
            </a:r>
            <a:r>
              <a:rPr lang="en-CA" dirty="0" err="1" smtClean="0">
                <a:solidFill>
                  <a:srgbClr val="C00000"/>
                </a:solidFill>
              </a:rPr>
              <a:t>lang</a:t>
            </a:r>
            <a:r>
              <a:rPr lang="en-CA" dirty="0" smtClean="0">
                <a:solidFill>
                  <a:srgbClr val="C00000"/>
                </a:solidFill>
              </a:rPr>
              <a:t>|=“en”]  </a:t>
            </a:r>
            <a:r>
              <a:rPr lang="en-CA" dirty="0" smtClean="0"/>
              <a:t>{  color: blue  }</a:t>
            </a:r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3275856" y="5373216"/>
            <a:ext cx="4587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Matches any elements having the attribute </a:t>
            </a:r>
            <a:r>
              <a:rPr lang="en-CA" dirty="0" err="1" smtClean="0"/>
              <a:t>lang</a:t>
            </a:r>
            <a:r>
              <a:rPr lang="en-CA" dirty="0" smtClean="0"/>
              <a:t>=“en”, or </a:t>
            </a:r>
            <a:r>
              <a:rPr lang="en-CA" dirty="0" err="1" smtClean="0"/>
              <a:t>lang</a:t>
            </a:r>
            <a:r>
              <a:rPr lang="en-CA" dirty="0" smtClean="0"/>
              <a:t>=“en-US”, or </a:t>
            </a:r>
            <a:r>
              <a:rPr lang="en-CA" dirty="0" err="1" smtClean="0"/>
              <a:t>lang</a:t>
            </a:r>
            <a:r>
              <a:rPr lang="en-CA" dirty="0" smtClean="0"/>
              <a:t>=“en-CA”</a:t>
            </a:r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683568" y="5805264"/>
            <a:ext cx="2163797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en-CA" dirty="0" smtClean="0"/>
              <a:t>Vertical bar or “pipe”</a:t>
            </a:r>
            <a:endParaRPr lang="en-CA" dirty="0"/>
          </a:p>
        </p:txBody>
      </p:sp>
      <p:sp>
        <p:nvSpPr>
          <p:cNvPr id="17" name="Freeform 16"/>
          <p:cNvSpPr/>
          <p:nvPr/>
        </p:nvSpPr>
        <p:spPr>
          <a:xfrm>
            <a:off x="1606163" y="5343277"/>
            <a:ext cx="274321" cy="437321"/>
          </a:xfrm>
          <a:custGeom>
            <a:avLst/>
            <a:gdLst>
              <a:gd name="connsiteX0" fmla="*/ 0 w 274321"/>
              <a:gd name="connsiteY0" fmla="*/ 437321 h 437321"/>
              <a:gd name="connsiteX1" fmla="*/ 71562 w 274321"/>
              <a:gd name="connsiteY1" fmla="*/ 318052 h 437321"/>
              <a:gd name="connsiteX2" fmla="*/ 246491 w 274321"/>
              <a:gd name="connsiteY2" fmla="*/ 190831 h 437321"/>
              <a:gd name="connsiteX3" fmla="*/ 238540 w 274321"/>
              <a:gd name="connsiteY3" fmla="*/ 0 h 43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1" h="437321">
                <a:moveTo>
                  <a:pt x="0" y="437321"/>
                </a:moveTo>
                <a:cubicBezTo>
                  <a:pt x="15240" y="398227"/>
                  <a:pt x="30480" y="359134"/>
                  <a:pt x="71562" y="318052"/>
                </a:cubicBezTo>
                <a:cubicBezTo>
                  <a:pt x="112644" y="276970"/>
                  <a:pt x="218661" y="243840"/>
                  <a:pt x="246491" y="190831"/>
                </a:cubicBezTo>
                <a:cubicBezTo>
                  <a:pt x="274321" y="137822"/>
                  <a:pt x="256430" y="68911"/>
                  <a:pt x="23854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F6C4-B515-4DA4-B51B-EF6E30BB7DD3}" type="datetime1">
              <a:rPr lang="en-US" smtClean="0"/>
              <a:t>10/9/2010</a:t>
            </a:fld>
            <a:endParaRPr lang="en-CA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66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372200" y="2060848"/>
            <a:ext cx="1944216" cy="2880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Class Selector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outerShdw sx="1000" sy="1000" algn="ctr" rotWithShape="0">
              <a:schemeClr val="bg1"/>
            </a:outerShdw>
          </a:effectLst>
        </p:spPr>
        <p:txBody>
          <a:bodyPr>
            <a:normAutofit fontScale="85000" lnSpcReduction="10000"/>
          </a:bodyPr>
          <a:lstStyle/>
          <a:p>
            <a:r>
              <a:rPr lang="en-CA" dirty="0" smtClean="0"/>
              <a:t>In place of an existing HTML tag name, you make up your own name preceded by a period – </a:t>
            </a:r>
            <a:r>
              <a:rPr lang="en-CA" dirty="0" smtClean="0">
                <a:solidFill>
                  <a:srgbClr val="FFCC00"/>
                </a:solidFill>
              </a:rPr>
              <a:t>class selector</a:t>
            </a:r>
          </a:p>
          <a:p>
            <a:r>
              <a:rPr lang="en-CA" dirty="0" smtClean="0"/>
              <a:t>Any HTML elements identified by that name as its </a:t>
            </a:r>
            <a:r>
              <a:rPr lang="en-CA" dirty="0" smtClean="0">
                <a:solidFill>
                  <a:srgbClr val="C00000"/>
                </a:solidFill>
              </a:rPr>
              <a:t>class</a:t>
            </a:r>
            <a:r>
              <a:rPr lang="en-CA" dirty="0" smtClean="0"/>
              <a:t> attribute has that style</a:t>
            </a:r>
          </a:p>
          <a:p>
            <a:pPr>
              <a:buNone/>
            </a:pPr>
            <a:r>
              <a:rPr lang="en-CA" dirty="0" smtClean="0"/>
              <a:t> </a:t>
            </a:r>
            <a:br>
              <a:rPr lang="en-CA" dirty="0" smtClean="0"/>
            </a:br>
            <a:r>
              <a:rPr lang="en-CA" sz="2800" b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.headline  </a:t>
            </a:r>
            <a:r>
              <a:rPr lang="en-CA" sz="2800" dirty="0" smtClean="0">
                <a:latin typeface="Consolas" pitchFamily="49" charset="0"/>
                <a:cs typeface="Consolas" pitchFamily="49" charset="0"/>
              </a:rPr>
              <a:t>{ font-family: “Courier”, serif; </a:t>
            </a:r>
            <a:br>
              <a:rPr lang="en-CA" sz="2800" dirty="0" smtClean="0">
                <a:latin typeface="Consolas" pitchFamily="49" charset="0"/>
                <a:cs typeface="Consolas" pitchFamily="49" charset="0"/>
              </a:rPr>
            </a:br>
            <a:r>
              <a:rPr lang="en-CA" sz="2800" dirty="0" smtClean="0">
                <a:latin typeface="Consolas" pitchFamily="49" charset="0"/>
                <a:cs typeface="Consolas" pitchFamily="49" charset="0"/>
              </a:rPr>
              <a:t>                      color: blue; }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 </a:t>
            </a:r>
          </a:p>
          <a:p>
            <a:pPr>
              <a:buNone/>
            </a:pPr>
            <a:r>
              <a:rPr lang="en-CA" dirty="0" smtClean="0"/>
              <a:t>&lt;</a:t>
            </a:r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en-CA" dirty="0" smtClean="0"/>
              <a:t> </a:t>
            </a:r>
            <a:r>
              <a:rPr lang="en-CA" b="1" dirty="0" smtClean="0">
                <a:solidFill>
                  <a:srgbClr val="C00000"/>
                </a:solidFill>
              </a:rPr>
              <a:t>class=</a:t>
            </a:r>
            <a:r>
              <a:rPr lang="en-CA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CA" b="1" dirty="0" smtClean="0">
                <a:solidFill>
                  <a:srgbClr val="C00000"/>
                </a:solidFill>
              </a:rPr>
              <a:t>headline</a:t>
            </a:r>
            <a:r>
              <a:rPr lang="en-CA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dirty="0" smtClean="0"/>
              <a:t>&gt;This is bold blue styled text&lt;/b&gt; &lt;</a:t>
            </a:r>
            <a:r>
              <a:rPr lang="en-CA" dirty="0" err="1" smtClean="0"/>
              <a:t>br</a:t>
            </a:r>
            <a:r>
              <a:rPr lang="en-CA" dirty="0" smtClean="0"/>
              <a:t> /&gt;</a:t>
            </a:r>
            <a:br>
              <a:rPr lang="en-CA" dirty="0" smtClean="0"/>
            </a:br>
            <a:r>
              <a:rPr lang="en-CA" dirty="0" smtClean="0"/>
              <a:t>&lt;</a:t>
            </a:r>
            <a:r>
              <a:rPr lang="en-CA" dirty="0" smtClean="0">
                <a:solidFill>
                  <a:srgbClr val="00B050"/>
                </a:solidFill>
              </a:rPr>
              <a:t>p</a:t>
            </a:r>
            <a:r>
              <a:rPr lang="en-CA" dirty="0" smtClean="0"/>
              <a:t> </a:t>
            </a:r>
            <a:r>
              <a:rPr lang="en-CA" b="1" dirty="0" smtClean="0">
                <a:solidFill>
                  <a:srgbClr val="C00000"/>
                </a:solidFill>
              </a:rPr>
              <a:t>class=</a:t>
            </a:r>
            <a:r>
              <a:rPr lang="en-CA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CA" b="1" dirty="0" smtClean="0">
                <a:solidFill>
                  <a:srgbClr val="C00000"/>
                </a:solidFill>
              </a:rPr>
              <a:t>headline</a:t>
            </a:r>
            <a:r>
              <a:rPr lang="en-CA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dirty="0" smtClean="0"/>
              <a:t>&gt;This paragraph is blue too&lt;/p&gt;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04E6-C2FB-4FB9-8FC0-79C75A26B902}" type="datetime1">
              <a:rPr lang="en-US" smtClean="0"/>
              <a:t>10/9/2010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67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ID Selector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Identifies the style for a </a:t>
            </a:r>
            <a:r>
              <a:rPr lang="en-CA" dirty="0" smtClean="0">
                <a:solidFill>
                  <a:srgbClr val="FF0000"/>
                </a:solidFill>
              </a:rPr>
              <a:t>unique</a:t>
            </a:r>
            <a:r>
              <a:rPr lang="en-CA" dirty="0" smtClean="0"/>
              <a:t> instance of the element defined by the ID name – ID selector</a:t>
            </a:r>
          </a:p>
          <a:p>
            <a:pPr>
              <a:buNone/>
            </a:pPr>
            <a:r>
              <a:rPr lang="en-CA" dirty="0" smtClean="0"/>
              <a:t>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CA" dirty="0" smtClean="0">
                <a:latin typeface="Consolas" pitchFamily="49" charset="0"/>
                <a:cs typeface="Consolas" pitchFamily="49" charset="0"/>
              </a:rPr>
            </a:br>
            <a:r>
              <a:rPr lang="en-CA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CA" b="1" dirty="0" smtClean="0">
                <a:latin typeface="Consolas" pitchFamily="49" charset="0"/>
                <a:cs typeface="Consolas" pitchFamily="49" charset="0"/>
              </a:rPr>
              <a:t>#menu 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{ text-transform: uppercase;  </a:t>
            </a:r>
          </a:p>
          <a:p>
            <a:pPr>
              <a:buNone/>
            </a:pPr>
            <a:r>
              <a:rPr lang="en-CA" dirty="0" smtClean="0">
                <a:latin typeface="Consolas" pitchFamily="49" charset="0"/>
                <a:cs typeface="Consolas" pitchFamily="49" charset="0"/>
              </a:rPr>
              <a:t>          }</a:t>
            </a:r>
            <a:br>
              <a:rPr lang="en-CA" dirty="0" smtClean="0">
                <a:latin typeface="Consolas" pitchFamily="49" charset="0"/>
                <a:cs typeface="Consolas" pitchFamily="49" charset="0"/>
              </a:rPr>
            </a:br>
            <a:r>
              <a:rPr lang="en-CA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pPr>
              <a:buNone/>
            </a:pPr>
            <a:r>
              <a:rPr lang="en-CA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pPr>
              <a:buNone/>
            </a:pPr>
            <a:r>
              <a:rPr lang="en-CA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pPr>
              <a:buNone/>
            </a:pPr>
            <a:r>
              <a:rPr lang="en-CA" dirty="0" smtClean="0">
                <a:latin typeface="Consolas" pitchFamily="49" charset="0"/>
                <a:cs typeface="Consolas" pitchFamily="49" charset="0"/>
              </a:rPr>
              <a:t>&lt;div </a:t>
            </a:r>
            <a:r>
              <a:rPr lang="en-CA" b="1" dirty="0" smtClean="0">
                <a:latin typeface="Consolas" pitchFamily="49" charset="0"/>
                <a:cs typeface="Consolas" pitchFamily="49" charset="0"/>
              </a:rPr>
              <a:t>id=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"</a:t>
            </a:r>
            <a:r>
              <a:rPr lang="en-CA" b="1" dirty="0" smtClean="0">
                <a:latin typeface="Consolas" pitchFamily="49" charset="0"/>
                <a:cs typeface="Consolas" pitchFamily="49" charset="0"/>
              </a:rPr>
              <a:t>menu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"&gt; Text will show as uppercase. &lt;/div&gt;</a:t>
            </a:r>
          </a:p>
          <a:p>
            <a:endParaRPr lang="en-CA" dirty="0"/>
          </a:p>
        </p:txBody>
      </p:sp>
      <p:cxnSp>
        <p:nvCxnSpPr>
          <p:cNvPr id="6" name="Curved Connector 5"/>
          <p:cNvCxnSpPr/>
          <p:nvPr/>
        </p:nvCxnSpPr>
        <p:spPr>
          <a:xfrm rot="16200000" flipH="1">
            <a:off x="1785918" y="3714752"/>
            <a:ext cx="1714512" cy="714380"/>
          </a:xfrm>
          <a:prstGeom prst="curvedConnector3">
            <a:avLst>
              <a:gd name="adj1" fmla="val 31789"/>
            </a:avLst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8CF7-7949-4103-8B1D-8F4D9A644DF6}" type="datetime1">
              <a:rPr lang="en-US" smtClean="0"/>
              <a:t>10/9/2010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68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Specifying class and ID selectors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Class and ID style rules can be further specified using a </a:t>
            </a:r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type selector </a:t>
            </a:r>
            <a:r>
              <a:rPr lang="en-CA" dirty="0" smtClean="0"/>
              <a:t>as prefix</a:t>
            </a:r>
          </a:p>
          <a:p>
            <a:pPr lvl="1">
              <a:buNone/>
            </a:pPr>
            <a:endParaRPr lang="en-CA" dirty="0" smtClean="0"/>
          </a:p>
          <a:p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2674655"/>
            <a:ext cx="6408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latin typeface="Consolas" pitchFamily="49" charset="0"/>
                <a:cs typeface="Consolas" pitchFamily="49" charset="0"/>
              </a:rPr>
              <a:t>h1.headline   { color: blue;     }</a:t>
            </a:r>
            <a:br>
              <a:rPr lang="en-CA" sz="2400" dirty="0" smtClean="0">
                <a:latin typeface="Consolas" pitchFamily="49" charset="0"/>
                <a:cs typeface="Consolas" pitchFamily="49" charset="0"/>
              </a:rPr>
            </a:b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h2.headline   { color: green;    }</a:t>
            </a:r>
            <a:br>
              <a:rPr lang="en-CA" sz="2400" dirty="0" smtClean="0">
                <a:latin typeface="Consolas" pitchFamily="49" charset="0"/>
                <a:cs typeface="Consolas" pitchFamily="49" charset="0"/>
              </a:rPr>
            </a:b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h3.headline   { color: red;      }</a:t>
            </a:r>
            <a:br>
              <a:rPr lang="en-CA" sz="2400" dirty="0" smtClean="0">
                <a:latin typeface="Consolas" pitchFamily="49" charset="0"/>
                <a:cs typeface="Consolas" pitchFamily="49" charset="0"/>
              </a:rPr>
            </a:br>
            <a:r>
              <a:rPr lang="en-CA" sz="2400" dirty="0" err="1" smtClean="0">
                <a:solidFill>
                  <a:schemeClr val="bg1">
                    <a:lumMod val="95000"/>
                  </a:schemeClr>
                </a:solidFill>
                <a:latin typeface="Consolas" pitchFamily="49" charset="0"/>
                <a:cs typeface="Consolas" pitchFamily="49" charset="0"/>
              </a:rPr>
              <a:t>div</a:t>
            </a:r>
            <a:r>
              <a:rPr lang="en-CA" sz="2400" dirty="0" err="1" smtClean="0">
                <a:latin typeface="Consolas" pitchFamily="49" charset="0"/>
                <a:cs typeface="Consolas" pitchFamily="49" charset="0"/>
              </a:rPr>
              <a:t>#mainpar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   { font: Arial;     }</a:t>
            </a:r>
            <a:br>
              <a:rPr lang="en-CA" sz="2400" dirty="0" smtClean="0">
                <a:latin typeface="Consolas" pitchFamily="49" charset="0"/>
                <a:cs typeface="Consolas" pitchFamily="49" charset="0"/>
              </a:rPr>
            </a:br>
            <a:r>
              <a:rPr lang="en-CA" sz="2400" dirty="0" err="1" smtClean="0">
                <a:solidFill>
                  <a:schemeClr val="bg1">
                    <a:lumMod val="95000"/>
                  </a:schemeClr>
                </a:solidFill>
                <a:latin typeface="Consolas" pitchFamily="49" charset="0"/>
                <a:cs typeface="Consolas" pitchFamily="49" charset="0"/>
              </a:rPr>
              <a:t>p</a:t>
            </a:r>
            <a:r>
              <a:rPr lang="en-CA" sz="2400" dirty="0" err="1" smtClean="0">
                <a:latin typeface="Consolas" pitchFamily="49" charset="0"/>
                <a:cs typeface="Consolas" pitchFamily="49" charset="0"/>
              </a:rPr>
              <a:t>#logo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        { font-size: 8pt;  }</a:t>
            </a:r>
            <a:endParaRPr lang="en-CA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5373216"/>
            <a:ext cx="561662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CA" dirty="0" smtClean="0"/>
              <a:t>Since the ID styles are unique anyway, the type selector prefix usage for them is superfluous and can marginally degrade rendering performance in the browser.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1547664" y="3284984"/>
            <a:ext cx="6984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 </a:t>
            </a:r>
            <a:br>
              <a:rPr lang="en-CA" sz="3200" dirty="0" smtClean="0"/>
            </a:br>
            <a:r>
              <a:rPr lang="en-CA" sz="2400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div </a:t>
            </a:r>
            <a:br>
              <a:rPr lang="en-CA" sz="2400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</a:br>
            <a:r>
              <a:rPr lang="en-CA" sz="2400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</a:t>
            </a:r>
            <a:r>
              <a:rPr lang="en-CA" sz="3200" dirty="0" smtClean="0"/>
              <a:t/>
            </a:r>
            <a:br>
              <a:rPr lang="en-CA" sz="3200" dirty="0" smtClean="0"/>
            </a:br>
            <a:endParaRPr lang="en-CA" sz="3200" dirty="0"/>
          </a:p>
        </p:txBody>
      </p:sp>
      <p:sp>
        <p:nvSpPr>
          <p:cNvPr id="9" name="Freeform 8"/>
          <p:cNvSpPr/>
          <p:nvPr/>
        </p:nvSpPr>
        <p:spPr>
          <a:xfrm>
            <a:off x="1149927" y="4602228"/>
            <a:ext cx="988711" cy="1118440"/>
          </a:xfrm>
          <a:custGeom>
            <a:avLst/>
            <a:gdLst>
              <a:gd name="connsiteX0" fmla="*/ 988711 w 988711"/>
              <a:gd name="connsiteY0" fmla="*/ 1118440 h 1118440"/>
              <a:gd name="connsiteX1" fmla="*/ 89425 w 988711"/>
              <a:gd name="connsiteY1" fmla="*/ 808602 h 1118440"/>
              <a:gd name="connsiteX2" fmla="*/ 452162 w 988711"/>
              <a:gd name="connsiteY2" fmla="*/ 0 h 111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8711" h="1118440">
                <a:moveTo>
                  <a:pt x="988711" y="1118440"/>
                </a:moveTo>
                <a:cubicBezTo>
                  <a:pt x="583780" y="1056724"/>
                  <a:pt x="178850" y="995009"/>
                  <a:pt x="89425" y="808602"/>
                </a:cubicBezTo>
                <a:cubicBezTo>
                  <a:pt x="0" y="622195"/>
                  <a:pt x="382889" y="144843"/>
                  <a:pt x="452162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6CAB-5BC9-477C-B305-AD6EA9D12074}" type="datetime1">
              <a:rPr lang="en-US" smtClean="0"/>
              <a:t>10/9/2010</a:t>
            </a:fld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69</a:t>
            </a:fld>
            <a:endParaRPr lang="en-C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 smtClean="0"/>
              <a:t>The creator of CSS came from the land that gave the world ...</a:t>
            </a:r>
            <a:endParaRPr lang="en-CA" sz="3600" dirty="0"/>
          </a:p>
        </p:txBody>
      </p:sp>
      <p:pic>
        <p:nvPicPr>
          <p:cNvPr id="9" name="Content Placeholder 8" descr="448px-Leif_Ericson_on_the_shore_of_Vinlan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28800"/>
            <a:ext cx="3379386" cy="4525963"/>
          </a:xfrm>
        </p:spPr>
      </p:pic>
      <p:pic>
        <p:nvPicPr>
          <p:cNvPr id="10" name="Picture 9" descr="489px-Arbo-Valkyri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556792"/>
            <a:ext cx="3672408" cy="4498512"/>
          </a:xfrm>
          <a:prstGeom prst="rect">
            <a:avLst/>
          </a:prstGeom>
        </p:spPr>
      </p:pic>
      <p:pic>
        <p:nvPicPr>
          <p:cNvPr id="17" name="Picture 16" descr="The_Scre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1484784"/>
            <a:ext cx="3899066" cy="4968552"/>
          </a:xfrm>
          <a:prstGeom prst="rect">
            <a:avLst/>
          </a:prstGeom>
        </p:spPr>
      </p:pic>
      <p:pic>
        <p:nvPicPr>
          <p:cNvPr id="16" name="Picture 15" descr="568px-Amundsen-russian-map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1340768"/>
            <a:ext cx="4763707" cy="5023698"/>
          </a:xfrm>
          <a:prstGeom prst="rect">
            <a:avLst/>
          </a:prstGeom>
        </p:spPr>
      </p:pic>
      <p:pic>
        <p:nvPicPr>
          <p:cNvPr id="14" name="Picture 13" descr="800px-Pole-observati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9912" y="2852936"/>
            <a:ext cx="5045814" cy="3456384"/>
          </a:xfrm>
          <a:prstGeom prst="rect">
            <a:avLst/>
          </a:prstGeom>
        </p:spPr>
      </p:pic>
      <p:pic>
        <p:nvPicPr>
          <p:cNvPr id="13" name="Picture 12" descr="427px-Nlc_amundse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1556792"/>
            <a:ext cx="2921005" cy="4104456"/>
          </a:xfrm>
          <a:prstGeom prst="rect">
            <a:avLst/>
          </a:prstGeom>
        </p:spPr>
      </p:pic>
      <p:pic>
        <p:nvPicPr>
          <p:cNvPr id="12" name="Picture 11" descr="atlanterhavsvegen0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87824" y="2204864"/>
            <a:ext cx="5404104" cy="4215384"/>
          </a:xfrm>
          <a:prstGeom prst="rect">
            <a:avLst/>
          </a:prstGeom>
        </p:spPr>
      </p:pic>
      <p:pic>
        <p:nvPicPr>
          <p:cNvPr id="11" name="Picture 10" descr="Geirangerfjord-norwa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71600" y="1444730"/>
            <a:ext cx="3447693" cy="5149991"/>
          </a:xfrm>
          <a:prstGeom prst="rect">
            <a:avLst/>
          </a:prstGeom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59632" y="4149080"/>
            <a:ext cx="5923600" cy="96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http://people.opera.com/howcome/2005/img/hakon_wium_li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91880" y="1916832"/>
            <a:ext cx="2257528" cy="338437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499992" y="5517232"/>
            <a:ext cx="226542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dirty="0" err="1" smtClean="0"/>
              <a:t>Håkon</a:t>
            </a:r>
            <a:r>
              <a:rPr lang="en-CA" dirty="0" smtClean="0"/>
              <a:t> Lie – developer</a:t>
            </a:r>
            <a:br>
              <a:rPr lang="en-CA" dirty="0" smtClean="0"/>
            </a:br>
            <a:r>
              <a:rPr lang="en-CA" dirty="0" smtClean="0"/>
              <a:t>of CSS (1994)</a:t>
            </a:r>
            <a:endParaRPr lang="en-CA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7584" y="4869160"/>
            <a:ext cx="2600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E9A3-FC9D-416B-8244-5972754C99DF}" type="datetime1">
              <a:rPr lang="en-US" smtClean="0"/>
              <a:t>10/9/2010</a:t>
            </a:fld>
            <a:endParaRPr lang="en-CA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7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Pseudo-classes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4">
                    <a:lumMod val="75000"/>
                  </a:schemeClr>
                </a:solidFill>
              </a:rPr>
              <a:t>Pseudo-classes</a:t>
            </a:r>
            <a:r>
              <a:rPr lang="en-CA" dirty="0" smtClean="0"/>
              <a:t> are similar to classes except that they refer to CSS specific types of text</a:t>
            </a:r>
          </a:p>
          <a:p>
            <a:pPr lvl="1">
              <a:buNone/>
            </a:pPr>
            <a:r>
              <a:rPr lang="en-CA" dirty="0" smtClean="0"/>
              <a:t>e.g.  </a:t>
            </a:r>
            <a:r>
              <a:rPr lang="en-CA" dirty="0" smtClean="0">
                <a:solidFill>
                  <a:srgbClr val="7030A0"/>
                </a:solidFill>
              </a:rPr>
              <a:t>:first-child </a:t>
            </a:r>
            <a:r>
              <a:rPr lang="en-CA" dirty="0" smtClean="0"/>
              <a:t>matches the </a:t>
            </a:r>
            <a:r>
              <a:rPr lang="en-CA" i="1" dirty="0" smtClean="0"/>
              <a:t>first child</a:t>
            </a:r>
            <a:r>
              <a:rPr lang="en-CA" dirty="0" smtClean="0"/>
              <a:t> of an element</a:t>
            </a:r>
          </a:p>
          <a:p>
            <a:pPr lvl="1">
              <a:buNone/>
            </a:pPr>
            <a:r>
              <a:rPr lang="en-CA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div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 &gt; </a:t>
            </a:r>
            <a:r>
              <a:rPr lang="en-CA" dirty="0" smtClean="0">
                <a:solidFill>
                  <a:schemeClr val="accent3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p</a:t>
            </a:r>
            <a:r>
              <a:rPr lang="en-CA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:first-child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{ margin:0; }</a:t>
            </a:r>
            <a:endParaRPr lang="en-CA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4149080"/>
            <a:ext cx="400013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&lt;</a:t>
            </a:r>
            <a:r>
              <a:rPr lang="en-CA" sz="2800" dirty="0" smtClean="0">
                <a:solidFill>
                  <a:srgbClr val="0070C0"/>
                </a:solidFill>
              </a:rPr>
              <a:t>div</a:t>
            </a:r>
            <a:r>
              <a:rPr lang="en-CA" sz="2800" dirty="0" smtClean="0"/>
              <a:t> class=“note”&gt;</a:t>
            </a:r>
            <a:br>
              <a:rPr lang="en-CA" sz="2800" dirty="0" smtClean="0"/>
            </a:br>
            <a:r>
              <a:rPr lang="en-CA" sz="2800" dirty="0" smtClean="0"/>
              <a:t>    &lt;</a:t>
            </a:r>
            <a:r>
              <a:rPr lang="en-CA" sz="2800" dirty="0" smtClean="0">
                <a:solidFill>
                  <a:schemeClr val="accent3">
                    <a:lumMod val="50000"/>
                  </a:schemeClr>
                </a:solidFill>
              </a:rPr>
              <a:t>p</a:t>
            </a:r>
            <a:r>
              <a:rPr lang="en-CA" sz="2800" dirty="0" smtClean="0"/>
              <a:t>&gt; Important &lt;</a:t>
            </a:r>
            <a:r>
              <a:rPr lang="en-CA" sz="2800" dirty="0" smtClean="0">
                <a:solidFill>
                  <a:schemeClr val="accent3">
                    <a:lumMod val="50000"/>
                  </a:schemeClr>
                </a:solidFill>
              </a:rPr>
              <a:t>/p</a:t>
            </a:r>
            <a:r>
              <a:rPr lang="en-CA" sz="2800" dirty="0" smtClean="0"/>
              <a:t>&gt;</a:t>
            </a:r>
            <a:br>
              <a:rPr lang="en-CA" sz="2800" dirty="0" smtClean="0"/>
            </a:br>
            <a:r>
              <a:rPr lang="en-CA" sz="2800" dirty="0" smtClean="0"/>
              <a:t>    &lt;</a:t>
            </a:r>
            <a:r>
              <a:rPr lang="en-CA" sz="2800" dirty="0" smtClean="0">
                <a:solidFill>
                  <a:schemeClr val="accent3">
                    <a:lumMod val="50000"/>
                  </a:schemeClr>
                </a:solidFill>
              </a:rPr>
              <a:t>p</a:t>
            </a:r>
            <a:r>
              <a:rPr lang="en-CA" sz="2800" dirty="0" smtClean="0"/>
              <a:t>&gt; Not important &lt;</a:t>
            </a:r>
            <a:r>
              <a:rPr lang="en-CA" sz="2800" dirty="0" smtClean="0">
                <a:solidFill>
                  <a:schemeClr val="accent3">
                    <a:lumMod val="50000"/>
                  </a:schemeClr>
                </a:solidFill>
              </a:rPr>
              <a:t>/p</a:t>
            </a:r>
            <a:r>
              <a:rPr lang="en-CA" sz="2800" dirty="0" smtClean="0"/>
              <a:t>&gt;</a:t>
            </a:r>
            <a:br>
              <a:rPr lang="en-CA" sz="2800" dirty="0" smtClean="0"/>
            </a:br>
            <a:r>
              <a:rPr lang="en-CA" sz="2800" dirty="0" smtClean="0"/>
              <a:t>&lt;</a:t>
            </a:r>
            <a:r>
              <a:rPr lang="en-CA" sz="2800" dirty="0" smtClean="0">
                <a:solidFill>
                  <a:srgbClr val="0070C0"/>
                </a:solidFill>
              </a:rPr>
              <a:t>/div</a:t>
            </a:r>
            <a:r>
              <a:rPr lang="en-CA" sz="2800" dirty="0" smtClean="0"/>
              <a:t>&gt;</a:t>
            </a:r>
            <a:endParaRPr lang="en-C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4005064"/>
            <a:ext cx="31263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This style rule would apply only</a:t>
            </a:r>
          </a:p>
          <a:p>
            <a:r>
              <a:rPr lang="en-CA" dirty="0" smtClean="0"/>
              <a:t>to this paragraph and</a:t>
            </a:r>
          </a:p>
          <a:p>
            <a:r>
              <a:rPr lang="en-CA" dirty="0" smtClean="0"/>
              <a:t>not to this one.</a:t>
            </a:r>
            <a:endParaRPr lang="en-CA" dirty="0"/>
          </a:p>
        </p:txBody>
      </p:sp>
      <p:sp>
        <p:nvSpPr>
          <p:cNvPr id="8" name="Freeform 7"/>
          <p:cNvSpPr/>
          <p:nvPr/>
        </p:nvSpPr>
        <p:spPr>
          <a:xfrm>
            <a:off x="4139952" y="4509120"/>
            <a:ext cx="1288112" cy="157702"/>
          </a:xfrm>
          <a:custGeom>
            <a:avLst/>
            <a:gdLst>
              <a:gd name="connsiteX0" fmla="*/ 1288112 w 1288112"/>
              <a:gd name="connsiteY0" fmla="*/ 22529 h 157702"/>
              <a:gd name="connsiteX1" fmla="*/ 524786 w 1288112"/>
              <a:gd name="connsiteY1" fmla="*/ 22529 h 157702"/>
              <a:gd name="connsiteX2" fmla="*/ 0 w 1288112"/>
              <a:gd name="connsiteY2" fmla="*/ 157702 h 15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8112" h="157702">
                <a:moveTo>
                  <a:pt x="1288112" y="22529"/>
                </a:moveTo>
                <a:cubicBezTo>
                  <a:pt x="1013791" y="11264"/>
                  <a:pt x="739471" y="0"/>
                  <a:pt x="524786" y="22529"/>
                </a:cubicBezTo>
                <a:cubicBezTo>
                  <a:pt x="310101" y="45058"/>
                  <a:pt x="0" y="157702"/>
                  <a:pt x="0" y="15770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Freeform 8"/>
          <p:cNvSpPr/>
          <p:nvPr/>
        </p:nvSpPr>
        <p:spPr>
          <a:xfrm>
            <a:off x="5292081" y="4869160"/>
            <a:ext cx="936104" cy="316294"/>
          </a:xfrm>
          <a:custGeom>
            <a:avLst/>
            <a:gdLst>
              <a:gd name="connsiteX0" fmla="*/ 993913 w 993913"/>
              <a:gd name="connsiteY0" fmla="*/ 0 h 172278"/>
              <a:gd name="connsiteX1" fmla="*/ 699715 w 993913"/>
              <a:gd name="connsiteY1" fmla="*/ 31805 h 172278"/>
              <a:gd name="connsiteX2" fmla="*/ 206734 w 993913"/>
              <a:gd name="connsiteY2" fmla="*/ 151075 h 172278"/>
              <a:gd name="connsiteX3" fmla="*/ 0 w 993913"/>
              <a:gd name="connsiteY3" fmla="*/ 159026 h 17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3913" h="172278">
                <a:moveTo>
                  <a:pt x="993913" y="0"/>
                </a:moveTo>
                <a:cubicBezTo>
                  <a:pt x="912412" y="3313"/>
                  <a:pt x="830911" y="6626"/>
                  <a:pt x="699715" y="31805"/>
                </a:cubicBezTo>
                <a:cubicBezTo>
                  <a:pt x="568519" y="56984"/>
                  <a:pt x="323353" y="129872"/>
                  <a:pt x="206734" y="151075"/>
                </a:cubicBezTo>
                <a:cubicBezTo>
                  <a:pt x="90115" y="172278"/>
                  <a:pt x="0" y="159026"/>
                  <a:pt x="0" y="15902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Freeform 9"/>
          <p:cNvSpPr/>
          <p:nvPr/>
        </p:nvSpPr>
        <p:spPr>
          <a:xfrm>
            <a:off x="1114661" y="3680271"/>
            <a:ext cx="1099547" cy="1224238"/>
          </a:xfrm>
          <a:custGeom>
            <a:avLst/>
            <a:gdLst>
              <a:gd name="connsiteX0" fmla="*/ 1099547 w 1099547"/>
              <a:gd name="connsiteY0" fmla="*/ 0 h 1224238"/>
              <a:gd name="connsiteX1" fmla="*/ 434529 w 1099547"/>
              <a:gd name="connsiteY1" fmla="*/ 362737 h 1224238"/>
              <a:gd name="connsiteX2" fmla="*/ 41564 w 1099547"/>
              <a:gd name="connsiteY2" fmla="*/ 808602 h 1224238"/>
              <a:gd name="connsiteX3" fmla="*/ 185147 w 1099547"/>
              <a:gd name="connsiteY3" fmla="*/ 1163782 h 1224238"/>
              <a:gd name="connsiteX4" fmla="*/ 653683 w 1099547"/>
              <a:gd name="connsiteY4" fmla="*/ 1171339 h 1224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547" h="1224238">
                <a:moveTo>
                  <a:pt x="1099547" y="0"/>
                </a:moveTo>
                <a:cubicBezTo>
                  <a:pt x="855203" y="113985"/>
                  <a:pt x="610859" y="227970"/>
                  <a:pt x="434529" y="362737"/>
                </a:cubicBezTo>
                <a:cubicBezTo>
                  <a:pt x="258199" y="497504"/>
                  <a:pt x="83128" y="675095"/>
                  <a:pt x="41564" y="808602"/>
                </a:cubicBezTo>
                <a:cubicBezTo>
                  <a:pt x="0" y="942109"/>
                  <a:pt x="83127" y="1103326"/>
                  <a:pt x="185147" y="1163782"/>
                </a:cubicBezTo>
                <a:cubicBezTo>
                  <a:pt x="287167" y="1224238"/>
                  <a:pt x="470425" y="1197788"/>
                  <a:pt x="653683" y="1171339"/>
                </a:cubicBezTo>
              </a:path>
            </a:pathLst>
          </a:cu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7030A0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E376-86D4-4C54-AE16-7B8442629433}" type="datetime1">
              <a:rPr lang="en-US" smtClean="0"/>
              <a:t>10/9/2010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70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Pseudo-class Links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dirty="0" smtClean="0"/>
              <a:t>    a</a:t>
            </a:r>
            <a:r>
              <a:rPr lang="en-CA" dirty="0" smtClean="0">
                <a:solidFill>
                  <a:srgbClr val="0070C0"/>
                </a:solidFill>
              </a:rPr>
              <a:t>:link     </a:t>
            </a:r>
            <a:r>
              <a:rPr lang="en-CA" dirty="0" smtClean="0"/>
              <a:t> { color: blue; }    </a:t>
            </a:r>
            <a:r>
              <a:rPr lang="en-CA" dirty="0" smtClean="0">
                <a:sym typeface="Wingdings" pitchFamily="2" charset="2"/>
              </a:rPr>
              <a:t> </a:t>
            </a:r>
            <a:r>
              <a:rPr lang="en-CA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a link not yet clicked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a</a:t>
            </a:r>
            <a:r>
              <a:rPr lang="en-CA" dirty="0" smtClean="0">
                <a:solidFill>
                  <a:srgbClr val="FF0000"/>
                </a:solidFill>
              </a:rPr>
              <a:t>:visited</a:t>
            </a:r>
            <a:r>
              <a:rPr lang="en-CA" dirty="0" smtClean="0"/>
              <a:t> { color: red; }        </a:t>
            </a:r>
            <a:r>
              <a:rPr lang="en-CA" dirty="0" smtClean="0">
                <a:solidFill>
                  <a:srgbClr val="FF0000"/>
                </a:solidFill>
                <a:sym typeface="Wingdings" pitchFamily="2" charset="2"/>
              </a:rPr>
              <a:t>a link you clicked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a</a:t>
            </a:r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:hover</a:t>
            </a:r>
            <a:r>
              <a:rPr lang="en-CA" dirty="0" smtClean="0"/>
              <a:t>  { color: green; } </a:t>
            </a:r>
            <a:r>
              <a:rPr lang="en-CA" dirty="0" smtClean="0">
                <a:sym typeface="Wingdings" pitchFamily="2" charset="2"/>
              </a:rPr>
              <a:t>    </a:t>
            </a:r>
            <a:r>
              <a:rPr lang="en-CA" dirty="0" smtClean="0">
                <a:solidFill>
                  <a:schemeClr val="accent3">
                    <a:lumMod val="50000"/>
                  </a:schemeClr>
                </a:solidFill>
                <a:sym typeface="Wingdings" pitchFamily="2" charset="2"/>
              </a:rPr>
              <a:t>as you hover over</a:t>
            </a: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>a:active  { color: black; }      </a:t>
            </a:r>
            <a:r>
              <a:rPr lang="en-CA" dirty="0" smtClean="0">
                <a:sym typeface="Wingdings" pitchFamily="2" charset="2"/>
              </a:rPr>
              <a:t> as you click link</a:t>
            </a:r>
          </a:p>
          <a:p>
            <a:pPr>
              <a:buNone/>
            </a:pPr>
            <a:r>
              <a:rPr lang="en-CA" dirty="0">
                <a:sym typeface="Wingdings" pitchFamily="2" charset="2"/>
              </a:rPr>
              <a:t> </a:t>
            </a:r>
            <a:r>
              <a:rPr lang="en-CA" dirty="0" smtClean="0">
                <a:sym typeface="Wingdings" pitchFamily="2" charset="2"/>
              </a:rPr>
              <a:t>    </a:t>
            </a:r>
            <a:r>
              <a:rPr lang="en-CA" dirty="0" smtClean="0">
                <a:solidFill>
                  <a:srgbClr val="0070C0"/>
                </a:solidFill>
                <a:sym typeface="Wingdings" pitchFamily="2" charset="2"/>
              </a:rPr>
              <a:t>L</a:t>
            </a:r>
            <a:r>
              <a:rPr lang="en-CA" dirty="0" smtClean="0">
                <a:solidFill>
                  <a:srgbClr val="FF0000"/>
                </a:solidFill>
                <a:sym typeface="Wingdings" pitchFamily="2" charset="2"/>
              </a:rPr>
              <a:t>V</a:t>
            </a:r>
            <a:r>
              <a:rPr lang="en-CA" dirty="0" smtClean="0">
                <a:solidFill>
                  <a:schemeClr val="accent3">
                    <a:lumMod val="50000"/>
                  </a:schemeClr>
                </a:solidFill>
                <a:sym typeface="Wingdings" pitchFamily="2" charset="2"/>
              </a:rPr>
              <a:t>H</a:t>
            </a:r>
            <a:r>
              <a:rPr lang="en-CA" dirty="0" smtClean="0">
                <a:sym typeface="Wingdings" pitchFamily="2" charset="2"/>
              </a:rPr>
              <a:t>A  -- definition of CSS style order required</a:t>
            </a:r>
          </a:p>
          <a:p>
            <a:r>
              <a:rPr lang="en-CA" dirty="0" smtClean="0">
                <a:sym typeface="Wingdings" pitchFamily="2" charset="2"/>
              </a:rPr>
              <a:t>The style </a:t>
            </a:r>
            <a:r>
              <a:rPr lang="en-CA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  <a:sym typeface="Wingdings" pitchFamily="2" charset="2"/>
              </a:rPr>
              <a:t>text-</a:t>
            </a:r>
            <a:r>
              <a:rPr lang="en-CA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  <a:sym typeface="Wingdings" pitchFamily="2" charset="2"/>
              </a:rPr>
              <a:t>decoration:none</a:t>
            </a:r>
            <a:r>
              <a:rPr lang="en-CA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CA" dirty="0" smtClean="0">
                <a:sym typeface="Wingdings" pitchFamily="2" charset="2"/>
              </a:rPr>
              <a:t/>
            </a:r>
            <a:br>
              <a:rPr lang="en-CA" dirty="0" smtClean="0">
                <a:sym typeface="Wingdings" pitchFamily="2" charset="2"/>
              </a:rPr>
            </a:br>
            <a:r>
              <a:rPr lang="en-CA" dirty="0" smtClean="0">
                <a:sym typeface="Wingdings" pitchFamily="2" charset="2"/>
              </a:rPr>
              <a:t>removes the underline on hypertext link text</a:t>
            </a:r>
          </a:p>
          <a:p>
            <a:r>
              <a:rPr lang="en-CA" sz="1700" dirty="0" smtClean="0"/>
              <a:t>http://www.cs.camosun.bc.ca/~langs/comp140-10/lectures/cssnotes/CSS_ex03.html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C0D3-817F-4355-888F-FEA33CFE5308}" type="datetime1">
              <a:rPr lang="en-US" smtClean="0"/>
              <a:t>10/9/2010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71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Focus Pseudo-class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</a:t>
            </a:r>
            <a:r>
              <a:rPr lang="en-CA" dirty="0" smtClean="0">
                <a:solidFill>
                  <a:srgbClr val="7030A0"/>
                </a:solidFill>
              </a:rPr>
              <a:t>:focus </a:t>
            </a:r>
            <a:r>
              <a:rPr lang="en-CA" dirty="0" smtClean="0"/>
              <a:t>pseudo-class matches any element having </a:t>
            </a:r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keyboard input </a:t>
            </a:r>
            <a:r>
              <a:rPr lang="en-CA" dirty="0" smtClean="0"/>
              <a:t>focus (e.g. form input or a link)</a:t>
            </a:r>
          </a:p>
          <a:p>
            <a:r>
              <a:rPr lang="en-CA" dirty="0" smtClean="0"/>
              <a:t>Supported in IE 8, all versions of Firefox, Chrome</a:t>
            </a:r>
          </a:p>
          <a:p>
            <a:pPr>
              <a:buNone/>
            </a:pPr>
            <a:r>
              <a:rPr lang="en-CA" dirty="0" smtClean="0"/>
              <a:t>      </a:t>
            </a:r>
            <a:r>
              <a:rPr lang="en-CA" sz="2800" dirty="0" smtClean="0">
                <a:latin typeface="Consolas" pitchFamily="49" charset="0"/>
                <a:cs typeface="Consolas" pitchFamily="49" charset="0"/>
              </a:rPr>
              <a:t>a:focus  { background: orange; }</a:t>
            </a:r>
          </a:p>
          <a:p>
            <a:pPr>
              <a:buNone/>
            </a:pPr>
            <a:r>
              <a:rPr lang="en-CA" sz="2800" dirty="0" smtClean="0">
                <a:latin typeface="Consolas" pitchFamily="49" charset="0"/>
                <a:cs typeface="Consolas" pitchFamily="49" charset="0"/>
              </a:rPr>
              <a:t>       </a:t>
            </a:r>
            <a:endParaRPr lang="en-CA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869160"/>
            <a:ext cx="1512168" cy="150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635896" y="5517232"/>
            <a:ext cx="4401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7030A0"/>
                </a:solidFill>
              </a:rPr>
              <a:t>Focus</a:t>
            </a:r>
            <a:r>
              <a:rPr lang="en-CA" dirty="0" smtClean="0"/>
              <a:t> occurs only when user </a:t>
            </a:r>
            <a:r>
              <a:rPr lang="en-CA" dirty="0" smtClean="0">
                <a:solidFill>
                  <a:schemeClr val="accent5">
                    <a:lumMod val="75000"/>
                  </a:schemeClr>
                </a:solidFill>
              </a:rPr>
              <a:t>tabs</a:t>
            </a:r>
            <a:r>
              <a:rPr lang="en-CA" dirty="0" smtClean="0"/>
              <a:t> to this link,</a:t>
            </a:r>
            <a:br>
              <a:rPr lang="en-CA" dirty="0" smtClean="0"/>
            </a:br>
            <a:r>
              <a:rPr lang="en-CA" dirty="0" smtClean="0"/>
              <a:t>not when the cursor is moved there.</a:t>
            </a:r>
            <a:endParaRPr lang="en-CA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0FB3-86F9-42F9-A8AA-BEAC3C61E212}" type="datetime1">
              <a:rPr lang="en-US" smtClean="0"/>
              <a:t>10/9/2010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72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Pseudo-element Selectors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/>
          <a:p>
            <a:r>
              <a:rPr lang="en-CA" dirty="0" smtClean="0"/>
              <a:t>The :first-letter pseudo-element selects the first </a:t>
            </a:r>
            <a:r>
              <a:rPr lang="en-CA" i="1" dirty="0" smtClean="0"/>
              <a:t>letter (or digit)</a:t>
            </a:r>
            <a:r>
              <a:rPr lang="en-CA" dirty="0" smtClean="0"/>
              <a:t> of the first line of a text block.</a:t>
            </a:r>
            <a:br>
              <a:rPr lang="en-CA" dirty="0" smtClean="0"/>
            </a:b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p</a:t>
            </a:r>
            <a:r>
              <a:rPr lang="en-CA" sz="24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:first-letter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 { font-size: 3em; </a:t>
            </a:r>
            <a:r>
              <a:rPr lang="en-CA" sz="2400" dirty="0" err="1" smtClean="0">
                <a:latin typeface="Consolas" pitchFamily="49" charset="0"/>
                <a:cs typeface="Consolas" pitchFamily="49" charset="0"/>
              </a:rPr>
              <a:t>float:left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;</a:t>
            </a:r>
            <a:br>
              <a:rPr lang="en-CA" sz="2400" dirty="0" smtClean="0">
                <a:latin typeface="Consolas" pitchFamily="49" charset="0"/>
                <a:cs typeface="Consolas" pitchFamily="49" charset="0"/>
              </a:rPr>
            </a:b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                         font-</a:t>
            </a:r>
            <a:r>
              <a:rPr lang="en-CA" sz="2400" dirty="0" err="1" smtClean="0">
                <a:latin typeface="Consolas" pitchFamily="49" charset="0"/>
                <a:cs typeface="Consolas" pitchFamily="49" charset="0"/>
              </a:rPr>
              <a:t>weight:bold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; }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 &lt;p&gt;Mary had a little lamb...etc&lt;/p&gt;</a:t>
            </a:r>
            <a:br>
              <a:rPr lang="en-CA" dirty="0" smtClean="0"/>
            </a:br>
            <a:r>
              <a:rPr lang="en-CA" dirty="0" smtClean="0"/>
              <a:t>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157192"/>
            <a:ext cx="14859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1187624" y="3933056"/>
            <a:ext cx="86409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15616" y="3573016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67744" y="5445224"/>
            <a:ext cx="27630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dirty="0" smtClean="0"/>
              <a:t>Rendered in the browser as</a:t>
            </a:r>
            <a:endParaRPr lang="en-CA" dirty="0"/>
          </a:p>
        </p:txBody>
      </p: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5030744" y="5445224"/>
            <a:ext cx="837400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159732" y="5193196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E6FD-963E-4006-BC00-B3927D6501C9}" type="datetime1">
              <a:rPr lang="en-US" smtClean="0"/>
              <a:t>10/9/2010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73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Group Selectors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group of different selectors can share the same style definition – selectors are separated by a </a:t>
            </a:r>
            <a:r>
              <a:rPr lang="en-CA" b="1" dirty="0" smtClean="0"/>
              <a:t>comma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2800" dirty="0" smtClean="0">
                <a:latin typeface="Consolas" pitchFamily="49" charset="0"/>
                <a:cs typeface="Consolas" pitchFamily="49" charset="0"/>
              </a:rPr>
              <a:t>h1</a:t>
            </a:r>
            <a:r>
              <a:rPr lang="en-CA" sz="2800" b="1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en-CA" sz="2800" dirty="0" smtClean="0">
                <a:latin typeface="Consolas" pitchFamily="49" charset="0"/>
                <a:cs typeface="Consolas" pitchFamily="49" charset="0"/>
              </a:rPr>
              <a:t> h2</a:t>
            </a:r>
            <a:r>
              <a:rPr lang="en-CA" sz="2800" b="1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en-CA" sz="2800" dirty="0" smtClean="0">
                <a:latin typeface="Consolas" pitchFamily="49" charset="0"/>
                <a:cs typeface="Consolas" pitchFamily="49" charset="0"/>
              </a:rPr>
              <a:t> h3    {  color : blue;  }</a:t>
            </a:r>
            <a:br>
              <a:rPr lang="en-CA" sz="2800" dirty="0" smtClean="0">
                <a:latin typeface="Consolas" pitchFamily="49" charset="0"/>
                <a:cs typeface="Consolas" pitchFamily="49" charset="0"/>
              </a:rPr>
            </a:br>
            <a:r>
              <a:rPr lang="en-CA" sz="28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CA" sz="2800" dirty="0" smtClean="0">
                <a:latin typeface="Consolas" pitchFamily="49" charset="0"/>
                <a:cs typeface="Consolas" pitchFamily="49" charset="0"/>
              </a:rPr>
            </a:br>
            <a:r>
              <a:rPr lang="en-CA" sz="2800" dirty="0" smtClean="0">
                <a:latin typeface="Consolas" pitchFamily="49" charset="0"/>
                <a:cs typeface="Consolas" pitchFamily="49" charset="0"/>
              </a:rPr>
              <a:t>p</a:t>
            </a:r>
            <a:r>
              <a:rPr lang="en-CA" sz="2800" b="1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en-CA" sz="2800" dirty="0" smtClean="0">
                <a:latin typeface="Consolas" pitchFamily="49" charset="0"/>
                <a:cs typeface="Consolas" pitchFamily="49" charset="0"/>
              </a:rPr>
              <a:t> h1</a:t>
            </a:r>
            <a:r>
              <a:rPr lang="en-CA" sz="2800" b="1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en-CA" sz="2800" dirty="0" smtClean="0">
                <a:latin typeface="Consolas" pitchFamily="49" charset="0"/>
                <a:cs typeface="Consolas" pitchFamily="49" charset="0"/>
              </a:rPr>
              <a:t> h2     {  text-align: left; }</a:t>
            </a:r>
            <a:br>
              <a:rPr lang="en-CA" sz="2800" dirty="0" smtClean="0">
                <a:latin typeface="Consolas" pitchFamily="49" charset="0"/>
                <a:cs typeface="Consolas" pitchFamily="49" charset="0"/>
              </a:rPr>
            </a:br>
            <a:r>
              <a:rPr lang="en-CA" sz="28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CA" sz="2800" dirty="0" smtClean="0">
                <a:latin typeface="Consolas" pitchFamily="49" charset="0"/>
                <a:cs typeface="Consolas" pitchFamily="49" charset="0"/>
              </a:rPr>
            </a:br>
            <a:r>
              <a:rPr lang="en-CA" sz="2800" dirty="0" err="1" smtClean="0">
                <a:latin typeface="Consolas" pitchFamily="49" charset="0"/>
                <a:cs typeface="Consolas" pitchFamily="49" charset="0"/>
              </a:rPr>
              <a:t>ol</a:t>
            </a:r>
            <a:r>
              <a:rPr lang="en-CA" sz="2800" b="1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en-CA" sz="2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CA" sz="2800" dirty="0" err="1" smtClean="0">
                <a:latin typeface="Consolas" pitchFamily="49" charset="0"/>
                <a:cs typeface="Consolas" pitchFamily="49" charset="0"/>
              </a:rPr>
              <a:t>ul</a:t>
            </a:r>
            <a:r>
              <a:rPr lang="en-CA" sz="2800" dirty="0" smtClean="0">
                <a:latin typeface="Consolas" pitchFamily="49" charset="0"/>
                <a:cs typeface="Consolas" pitchFamily="49" charset="0"/>
              </a:rPr>
              <a:t>        {  margin-right: 20px; }</a:t>
            </a:r>
            <a:endParaRPr lang="en-CA" sz="2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1611D-6D8B-499C-84CF-DE509E30B755}" type="datetime1">
              <a:rPr lang="en-US" smtClean="0"/>
              <a:t>10/9/2010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74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Classes </a:t>
            </a:r>
            <a:r>
              <a:rPr lang="en-CA" dirty="0" err="1" smtClean="0"/>
              <a:t>vs</a:t>
            </a:r>
            <a:r>
              <a:rPr lang="en-CA" dirty="0" smtClean="0"/>
              <a:t> IDs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Use classes for multiple occurrences of that style in a web page</a:t>
            </a:r>
          </a:p>
          <a:p>
            <a:pPr lvl="1"/>
            <a:r>
              <a:rPr lang="en-CA" dirty="0" smtClean="0"/>
              <a:t>Helpful mnemonic: </a:t>
            </a:r>
          </a:p>
          <a:p>
            <a:pPr lvl="2"/>
            <a:r>
              <a:rPr lang="en-CA" dirty="0" smtClean="0"/>
              <a:t>class has many students</a:t>
            </a:r>
          </a:p>
          <a:p>
            <a:pPr lvl="2"/>
            <a:r>
              <a:rPr lang="en-CA" dirty="0" smtClean="0"/>
              <a:t>ID – the letter I = one</a:t>
            </a:r>
          </a:p>
          <a:p>
            <a:r>
              <a:rPr lang="en-CA" dirty="0" smtClean="0"/>
              <a:t>Use ID when there is only one occurrence of that style in a web page</a:t>
            </a:r>
          </a:p>
        </p:txBody>
      </p:sp>
      <p:pic>
        <p:nvPicPr>
          <p:cNvPr id="5" name="Picture 4" descr="brain-gea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276872"/>
            <a:ext cx="864096" cy="1195334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1C48-B7CD-48FA-AC4B-AC4D0375E1C1}" type="datetime1">
              <a:rPr lang="en-US" smtClean="0"/>
              <a:t>10/9/2010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75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71600" y="5157192"/>
            <a:ext cx="1728192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899592" y="4509120"/>
            <a:ext cx="1728192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899592" y="3789040"/>
            <a:ext cx="1728192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971600" y="2780928"/>
            <a:ext cx="1728192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899592" y="1772816"/>
            <a:ext cx="1728192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Selector Family Tree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0000" lnSpcReduction="20000"/>
          </a:bodyPr>
          <a:lstStyle/>
          <a:p>
            <a:r>
              <a:rPr lang="en-CA" dirty="0" smtClean="0"/>
              <a:t>Descendant Selector (the child of the parent)</a:t>
            </a:r>
          </a:p>
          <a:p>
            <a:pPr lvl="1">
              <a:buNone/>
            </a:pPr>
            <a:r>
              <a:rPr lang="en-CA" sz="4000" b="1" dirty="0" smtClean="0">
                <a:latin typeface="Consolas" pitchFamily="49" charset="0"/>
                <a:cs typeface="Consolas" pitchFamily="49" charset="0"/>
              </a:rPr>
              <a:t>div p</a:t>
            </a:r>
            <a:r>
              <a:rPr lang="en-CA" sz="40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CA" dirty="0" smtClean="0"/>
              <a:t>(</a:t>
            </a:r>
            <a:r>
              <a:rPr lang="en-CA" b="1" dirty="0" smtClean="0"/>
              <a:t>p</a:t>
            </a:r>
            <a:r>
              <a:rPr lang="en-CA" dirty="0" smtClean="0"/>
              <a:t> is the child of parent </a:t>
            </a:r>
            <a:r>
              <a:rPr lang="en-CA" b="1" dirty="0" smtClean="0"/>
              <a:t>div</a:t>
            </a:r>
            <a:r>
              <a:rPr lang="en-CA" dirty="0" smtClean="0"/>
              <a:t>)</a:t>
            </a:r>
          </a:p>
          <a:p>
            <a:r>
              <a:rPr lang="en-CA" dirty="0" smtClean="0"/>
              <a:t>Grandchildren Selector</a:t>
            </a:r>
          </a:p>
          <a:p>
            <a:pPr lvl="1"/>
            <a:r>
              <a:rPr lang="en-CA" dirty="0" smtClean="0"/>
              <a:t>Use the universal selector  *</a:t>
            </a:r>
          </a:p>
          <a:p>
            <a:pPr>
              <a:buNone/>
            </a:pPr>
            <a:r>
              <a:rPr lang="en-CA" dirty="0"/>
              <a:t>	</a:t>
            </a:r>
            <a:r>
              <a:rPr lang="en-CA" dirty="0" smtClean="0"/>
              <a:t>   </a:t>
            </a:r>
            <a:r>
              <a:rPr lang="en-CA" sz="4000" b="1" dirty="0" smtClean="0">
                <a:latin typeface="Consolas" pitchFamily="49" charset="0"/>
                <a:cs typeface="Consolas" pitchFamily="49" charset="0"/>
              </a:rPr>
              <a:t>div</a:t>
            </a:r>
            <a:r>
              <a:rPr lang="en-CA" sz="4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CA" sz="4000" b="1" dirty="0" smtClean="0">
                <a:latin typeface="Consolas" pitchFamily="49" charset="0"/>
                <a:cs typeface="Consolas" pitchFamily="49" charset="0"/>
              </a:rPr>
              <a:t>*</a:t>
            </a:r>
            <a:r>
              <a:rPr lang="en-CA" sz="4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CA" sz="4000" b="1" dirty="0" smtClean="0">
                <a:latin typeface="Consolas" pitchFamily="49" charset="0"/>
                <a:cs typeface="Consolas" pitchFamily="49" charset="0"/>
              </a:rPr>
              <a:t>p</a:t>
            </a:r>
            <a:r>
              <a:rPr lang="en-CA" sz="4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CA" dirty="0" smtClean="0"/>
              <a:t>(match all </a:t>
            </a:r>
            <a:r>
              <a:rPr lang="en-CA" b="1" dirty="0" smtClean="0"/>
              <a:t>paragraphs</a:t>
            </a:r>
            <a:r>
              <a:rPr lang="en-CA" dirty="0" smtClean="0"/>
              <a:t> that are grandchildren or greater of </a:t>
            </a:r>
            <a:r>
              <a:rPr lang="en-CA" b="1" dirty="0" smtClean="0"/>
              <a:t>div</a:t>
            </a:r>
            <a:r>
              <a:rPr lang="en-CA" dirty="0" smtClean="0"/>
              <a:t> elements)</a:t>
            </a:r>
          </a:p>
          <a:p>
            <a:r>
              <a:rPr lang="en-CA" dirty="0" smtClean="0"/>
              <a:t>Child Selector  &gt;</a:t>
            </a:r>
          </a:p>
          <a:p>
            <a:pPr lvl="1">
              <a:buNone/>
            </a:pPr>
            <a:r>
              <a:rPr lang="en-CA" dirty="0"/>
              <a:t> </a:t>
            </a:r>
            <a:r>
              <a:rPr lang="en-CA" sz="3400" b="1" dirty="0" smtClean="0">
                <a:latin typeface="Consolas" pitchFamily="49" charset="0"/>
                <a:cs typeface="Consolas" pitchFamily="49" charset="0"/>
              </a:rPr>
              <a:t>body</a:t>
            </a:r>
            <a:r>
              <a:rPr lang="en-CA" sz="3400" dirty="0" smtClean="0">
                <a:latin typeface="Consolas" pitchFamily="49" charset="0"/>
                <a:cs typeface="Consolas" pitchFamily="49" charset="0"/>
              </a:rPr>
              <a:t> &gt; </a:t>
            </a:r>
            <a:r>
              <a:rPr lang="en-CA" sz="3400" b="1" dirty="0" smtClean="0">
                <a:latin typeface="Consolas" pitchFamily="49" charset="0"/>
                <a:cs typeface="Consolas" pitchFamily="49" charset="0"/>
              </a:rPr>
              <a:t>p</a:t>
            </a:r>
            <a:r>
              <a:rPr lang="en-CA" sz="34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CA" dirty="0" smtClean="0"/>
              <a:t>(match only children </a:t>
            </a:r>
            <a:r>
              <a:rPr lang="en-CA" b="1" dirty="0" smtClean="0"/>
              <a:t>p</a:t>
            </a:r>
            <a:r>
              <a:rPr lang="en-CA" dirty="0" smtClean="0"/>
              <a:t> elements of </a:t>
            </a:r>
            <a:r>
              <a:rPr lang="en-CA" b="1" dirty="0" smtClean="0"/>
              <a:t>body</a:t>
            </a:r>
            <a:r>
              <a:rPr lang="en-CA" dirty="0" smtClean="0"/>
              <a:t>)</a:t>
            </a:r>
          </a:p>
          <a:p>
            <a:r>
              <a:rPr lang="en-CA" dirty="0" smtClean="0"/>
              <a:t>Adjacent Sibling Selector +</a:t>
            </a:r>
            <a:br>
              <a:rPr lang="en-CA" dirty="0" smtClean="0"/>
            </a:br>
            <a:r>
              <a:rPr lang="en-CA" dirty="0" smtClean="0"/>
              <a:t>   </a:t>
            </a:r>
            <a:r>
              <a:rPr lang="en-CA" sz="4000" b="1" dirty="0" err="1" smtClean="0">
                <a:latin typeface="Consolas" pitchFamily="49" charset="0"/>
                <a:cs typeface="Consolas" pitchFamily="49" charset="0"/>
              </a:rPr>
              <a:t>em</a:t>
            </a:r>
            <a:r>
              <a:rPr lang="en-CA" sz="4000" dirty="0" smtClean="0">
                <a:latin typeface="Consolas" pitchFamily="49" charset="0"/>
                <a:cs typeface="Consolas" pitchFamily="49" charset="0"/>
              </a:rPr>
              <a:t> + </a:t>
            </a:r>
            <a:r>
              <a:rPr lang="en-CA" sz="4000" b="1" dirty="0" smtClean="0">
                <a:latin typeface="Consolas" pitchFamily="49" charset="0"/>
                <a:cs typeface="Consolas" pitchFamily="49" charset="0"/>
              </a:rPr>
              <a:t>p</a:t>
            </a:r>
            <a:r>
              <a:rPr lang="en-CA" sz="4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CA" dirty="0" smtClean="0"/>
              <a:t>(match any </a:t>
            </a:r>
            <a:r>
              <a:rPr lang="en-CA" b="1" dirty="0" smtClean="0"/>
              <a:t>p</a:t>
            </a:r>
            <a:r>
              <a:rPr lang="en-CA" dirty="0" smtClean="0"/>
              <a:t> tags that follow after </a:t>
            </a:r>
            <a:r>
              <a:rPr lang="en-CA" b="1" dirty="0" err="1" smtClean="0"/>
              <a:t>em</a:t>
            </a:r>
            <a:r>
              <a:rPr lang="en-CA" dirty="0" smtClean="0"/>
              <a:t> element)</a:t>
            </a:r>
          </a:p>
          <a:p>
            <a:r>
              <a:rPr lang="en-CA" dirty="0" smtClean="0"/>
              <a:t>Attribute Selector [ ]</a:t>
            </a:r>
            <a:br>
              <a:rPr lang="en-CA" dirty="0" smtClean="0"/>
            </a:br>
            <a:r>
              <a:rPr lang="en-CA" dirty="0" smtClean="0"/>
              <a:t>   </a:t>
            </a:r>
            <a:r>
              <a:rPr lang="en-CA" sz="4000" b="1" dirty="0" smtClean="0">
                <a:latin typeface="Consolas" pitchFamily="49" charset="0"/>
                <a:cs typeface="Consolas" pitchFamily="49" charset="0"/>
              </a:rPr>
              <a:t>a</a:t>
            </a:r>
            <a:r>
              <a:rPr lang="en-CA" sz="4000" dirty="0" smtClean="0">
                <a:latin typeface="Consolas" pitchFamily="49" charset="0"/>
                <a:cs typeface="Consolas" pitchFamily="49" charset="0"/>
              </a:rPr>
              <a:t>[title]  </a:t>
            </a:r>
            <a:r>
              <a:rPr lang="en-CA" dirty="0" smtClean="0"/>
              <a:t>(match any </a:t>
            </a:r>
            <a:r>
              <a:rPr lang="en-CA" b="1" dirty="0" smtClean="0"/>
              <a:t>a</a:t>
            </a:r>
            <a:r>
              <a:rPr lang="en-CA" dirty="0" smtClean="0"/>
              <a:t> tags having a defined </a:t>
            </a:r>
            <a:r>
              <a:rPr lang="en-CA" b="1" dirty="0" smtClean="0"/>
              <a:t>title</a:t>
            </a:r>
            <a:r>
              <a:rPr lang="en-CA" dirty="0" smtClean="0"/>
              <a:t> attribute)</a:t>
            </a:r>
            <a:endParaRPr lang="en-CA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1495-9462-4642-BE65-2DEBA790916D}" type="datetime1">
              <a:rPr lang="en-US" smtClean="0"/>
              <a:t>10/9/2010</a:t>
            </a:fld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76</a:t>
            </a:fld>
            <a:endParaRPr lang="en-C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Tags </a:t>
            </a:r>
            <a:r>
              <a:rPr lang="en-CA" dirty="0" smtClean="0">
                <a:solidFill>
                  <a:srgbClr val="0070C0"/>
                </a:solidFill>
              </a:rPr>
              <a:t>div</a:t>
            </a:r>
            <a:r>
              <a:rPr lang="en-CA" dirty="0" smtClean="0"/>
              <a:t> and </a:t>
            </a:r>
            <a:r>
              <a:rPr lang="en-CA" dirty="0" smtClean="0">
                <a:solidFill>
                  <a:srgbClr val="00B050"/>
                </a:solidFill>
              </a:rPr>
              <a:t>span</a:t>
            </a:r>
            <a:endParaRPr lang="en-CA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</a:t>
            </a:r>
            <a:r>
              <a:rPr lang="en-CA" b="1" dirty="0" smtClean="0">
                <a:solidFill>
                  <a:srgbClr val="0070C0"/>
                </a:solidFill>
              </a:rPr>
              <a:t>div</a:t>
            </a:r>
            <a:r>
              <a:rPr lang="en-CA" dirty="0" smtClean="0"/>
              <a:t> element defines a </a:t>
            </a:r>
            <a:r>
              <a:rPr lang="en-CA" b="1" dirty="0" smtClean="0"/>
              <a:t>block-level</a:t>
            </a:r>
            <a:r>
              <a:rPr lang="en-CA" dirty="0" smtClean="0"/>
              <a:t> region which may contain text or other content</a:t>
            </a:r>
          </a:p>
          <a:p>
            <a:pPr>
              <a:buNone/>
            </a:pPr>
            <a:r>
              <a:rPr lang="en-CA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    &lt;</a:t>
            </a:r>
            <a:r>
              <a:rPr lang="en-CA" sz="24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div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 style="</a:t>
            </a:r>
            <a:r>
              <a:rPr lang="en-CA" sz="2400" dirty="0" err="1" smtClean="0">
                <a:latin typeface="Consolas" pitchFamily="49" charset="0"/>
                <a:cs typeface="Consolas" pitchFamily="49" charset="0"/>
              </a:rPr>
              <a:t>color:blue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;"&gt;</a:t>
            </a:r>
            <a:br>
              <a:rPr lang="en-CA" sz="2400" dirty="0" smtClean="0">
                <a:latin typeface="Consolas" pitchFamily="49" charset="0"/>
                <a:cs typeface="Consolas" pitchFamily="49" charset="0"/>
              </a:rPr>
            </a:b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CA" sz="2400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This is a line of blue text.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CA" sz="2400" dirty="0" smtClean="0">
                <a:latin typeface="Consolas" pitchFamily="49" charset="0"/>
                <a:cs typeface="Consolas" pitchFamily="49" charset="0"/>
              </a:rPr>
            </a:b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   &lt;/</a:t>
            </a:r>
            <a:r>
              <a:rPr lang="en-CA" sz="24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div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&gt;</a:t>
            </a:r>
            <a:br>
              <a:rPr lang="en-CA" sz="2400" dirty="0" smtClean="0">
                <a:latin typeface="Consolas" pitchFamily="49" charset="0"/>
                <a:cs typeface="Consolas" pitchFamily="49" charset="0"/>
              </a:rPr>
            </a:br>
            <a:endParaRPr lang="en-CA" sz="2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CA" dirty="0" smtClean="0"/>
              <a:t>The </a:t>
            </a:r>
            <a:r>
              <a:rPr lang="en-CA" b="1" dirty="0" smtClean="0">
                <a:solidFill>
                  <a:srgbClr val="00B050"/>
                </a:solidFill>
              </a:rPr>
              <a:t>span</a:t>
            </a:r>
            <a:r>
              <a:rPr lang="en-CA" dirty="0" smtClean="0"/>
              <a:t> element defines an </a:t>
            </a:r>
            <a:r>
              <a:rPr lang="en-CA" b="1" dirty="0" smtClean="0"/>
              <a:t>inline</a:t>
            </a:r>
            <a:r>
              <a:rPr lang="en-CA" dirty="0" smtClean="0"/>
              <a:t> region</a:t>
            </a:r>
          </a:p>
          <a:p>
            <a:pPr>
              <a:buNone/>
            </a:pPr>
            <a:r>
              <a:rPr lang="en-CA" dirty="0"/>
              <a:t> </a:t>
            </a:r>
            <a:r>
              <a:rPr lang="en-CA" dirty="0" smtClean="0"/>
              <a:t> The Delicious apple </a:t>
            </a:r>
            <a:br>
              <a:rPr lang="en-CA" dirty="0" smtClean="0"/>
            </a:br>
            <a:r>
              <a:rPr lang="en-CA" dirty="0" smtClean="0"/>
              <a:t>   is  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CA" sz="24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span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 style="</a:t>
            </a:r>
            <a:r>
              <a:rPr lang="en-CA" sz="2400" dirty="0" err="1" smtClean="0">
                <a:latin typeface="Consolas" pitchFamily="49" charset="0"/>
                <a:cs typeface="Consolas" pitchFamily="49" charset="0"/>
              </a:rPr>
              <a:t>color:red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;"&gt; </a:t>
            </a:r>
            <a:r>
              <a:rPr lang="en-CA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red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 &lt;/</a:t>
            </a:r>
            <a:r>
              <a:rPr lang="en-CA" sz="24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span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&gt;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8EE1-81C1-4E4C-AF9E-9B3F407A063A}" type="datetime1">
              <a:rPr lang="en-US" smtClean="0"/>
              <a:t>10/9/2010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77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Div Element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Nesting elements within a div element</a:t>
            </a:r>
          </a:p>
          <a:p>
            <a:pPr>
              <a:buNone/>
            </a:pPr>
            <a:r>
              <a:rPr lang="en-CA" dirty="0"/>
              <a:t> </a:t>
            </a:r>
            <a:r>
              <a:rPr lang="en-CA" dirty="0" smtClean="0"/>
              <a:t>   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CA" sz="24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div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 style="</a:t>
            </a:r>
            <a:r>
              <a:rPr lang="en-CA" sz="2400" dirty="0" err="1" smtClean="0">
                <a:latin typeface="Consolas" pitchFamily="49" charset="0"/>
                <a:cs typeface="Consolas" pitchFamily="49" charset="0"/>
              </a:rPr>
              <a:t>color:blue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;"&gt;</a:t>
            </a:r>
            <a:br>
              <a:rPr lang="en-CA" sz="2400" dirty="0" smtClean="0">
                <a:latin typeface="Consolas" pitchFamily="49" charset="0"/>
                <a:cs typeface="Consolas" pitchFamily="49" charset="0"/>
              </a:rPr>
            </a:b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     &lt;</a:t>
            </a:r>
            <a:r>
              <a:rPr lang="en-CA" sz="2400" dirty="0" smtClean="0">
                <a:solidFill>
                  <a:schemeClr val="accent3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p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&gt;This is the first paragraph.&lt;</a:t>
            </a:r>
            <a:r>
              <a:rPr lang="en-CA" sz="2400" dirty="0" smtClean="0">
                <a:solidFill>
                  <a:schemeClr val="accent3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/p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&gt;</a:t>
            </a:r>
            <a:br>
              <a:rPr lang="en-CA" sz="2400" dirty="0" smtClean="0">
                <a:latin typeface="Consolas" pitchFamily="49" charset="0"/>
                <a:cs typeface="Consolas" pitchFamily="49" charset="0"/>
              </a:rPr>
            </a:b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     &lt;</a:t>
            </a:r>
            <a:r>
              <a:rPr lang="en-CA" sz="2400" dirty="0" smtClean="0">
                <a:solidFill>
                  <a:schemeClr val="accent3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p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 style="</a:t>
            </a:r>
            <a:r>
              <a:rPr lang="en-CA" sz="2400" dirty="0" err="1" smtClean="0">
                <a:latin typeface="Consolas" pitchFamily="49" charset="0"/>
                <a:cs typeface="Consolas" pitchFamily="49" charset="0"/>
              </a:rPr>
              <a:t>color:red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;"&gt;</a:t>
            </a:r>
            <a:br>
              <a:rPr lang="en-CA" sz="2400" dirty="0" smtClean="0">
                <a:latin typeface="Consolas" pitchFamily="49" charset="0"/>
                <a:cs typeface="Consolas" pitchFamily="49" charset="0"/>
              </a:rPr>
            </a:b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            This is the second paragraph.</a:t>
            </a:r>
            <a:br>
              <a:rPr lang="en-CA" sz="2400" dirty="0" smtClean="0">
                <a:latin typeface="Consolas" pitchFamily="49" charset="0"/>
                <a:cs typeface="Consolas" pitchFamily="49" charset="0"/>
              </a:rPr>
            </a:b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      &lt;</a:t>
            </a:r>
            <a:r>
              <a:rPr lang="en-CA" sz="2400" dirty="0" smtClean="0">
                <a:solidFill>
                  <a:schemeClr val="accent3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/p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&gt;</a:t>
            </a:r>
            <a:br>
              <a:rPr lang="en-CA" sz="2400" dirty="0" smtClean="0">
                <a:latin typeface="Consolas" pitchFamily="49" charset="0"/>
                <a:cs typeface="Consolas" pitchFamily="49" charset="0"/>
              </a:rPr>
            </a:b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CA" sz="24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/div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&gt;</a:t>
            </a:r>
            <a:endParaRPr lang="en-CA" sz="2400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4500570"/>
            <a:ext cx="3357586" cy="129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27584" y="4941168"/>
            <a:ext cx="26447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Note that there are </a:t>
            </a:r>
          </a:p>
          <a:p>
            <a:r>
              <a:rPr lang="en-CA" dirty="0" smtClean="0"/>
              <a:t>&lt;p&gt; elements </a:t>
            </a:r>
            <a:r>
              <a:rPr lang="en-CA" i="1" dirty="0" smtClean="0"/>
              <a:t>nested </a:t>
            </a:r>
          </a:p>
          <a:p>
            <a:r>
              <a:rPr lang="en-CA" dirty="0" smtClean="0"/>
              <a:t>inside this &lt;div&gt; element.</a:t>
            </a:r>
            <a:endParaRPr lang="en-CA" dirty="0"/>
          </a:p>
        </p:txBody>
      </p:sp>
      <p:sp>
        <p:nvSpPr>
          <p:cNvPr id="8" name="Freeform 7"/>
          <p:cNvSpPr/>
          <p:nvPr/>
        </p:nvSpPr>
        <p:spPr>
          <a:xfrm>
            <a:off x="410818" y="3093057"/>
            <a:ext cx="1187394" cy="2305879"/>
          </a:xfrm>
          <a:custGeom>
            <a:avLst/>
            <a:gdLst>
              <a:gd name="connsiteX0" fmla="*/ 408166 w 1187394"/>
              <a:gd name="connsiteY0" fmla="*/ 2305879 h 2305879"/>
              <a:gd name="connsiteX1" fmla="*/ 129871 w 1187394"/>
              <a:gd name="connsiteY1" fmla="*/ 1176793 h 2305879"/>
              <a:gd name="connsiteX2" fmla="*/ 1187394 w 1187394"/>
              <a:gd name="connsiteY2" fmla="*/ 0 h 230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7394" h="2305879">
                <a:moveTo>
                  <a:pt x="408166" y="2305879"/>
                </a:moveTo>
                <a:cubicBezTo>
                  <a:pt x="204083" y="1933492"/>
                  <a:pt x="0" y="1561106"/>
                  <a:pt x="129871" y="1176793"/>
                </a:cubicBezTo>
                <a:cubicBezTo>
                  <a:pt x="259742" y="792480"/>
                  <a:pt x="991262" y="200108"/>
                  <a:pt x="1187394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Freeform 8"/>
          <p:cNvSpPr/>
          <p:nvPr/>
        </p:nvSpPr>
        <p:spPr>
          <a:xfrm>
            <a:off x="1971923" y="4381169"/>
            <a:ext cx="1720133" cy="1431234"/>
          </a:xfrm>
          <a:custGeom>
            <a:avLst/>
            <a:gdLst>
              <a:gd name="connsiteX0" fmla="*/ 1304014 w 1720133"/>
              <a:gd name="connsiteY0" fmla="*/ 1431234 h 1431234"/>
              <a:gd name="connsiteX1" fmla="*/ 1502797 w 1720133"/>
              <a:gd name="connsiteY1" fmla="*/ 254441 h 1431234"/>
              <a:gd name="connsiteX2" fmla="*/ 0 w 1720133"/>
              <a:gd name="connsiteY2" fmla="*/ 0 h 143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0133" h="1431234">
                <a:moveTo>
                  <a:pt x="1304014" y="1431234"/>
                </a:moveTo>
                <a:cubicBezTo>
                  <a:pt x="1512073" y="962107"/>
                  <a:pt x="1720133" y="492980"/>
                  <a:pt x="1502797" y="254441"/>
                </a:cubicBezTo>
                <a:cubicBezTo>
                  <a:pt x="1285461" y="15902"/>
                  <a:pt x="235889" y="41082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23A2-4D11-4AED-86D6-ACE16E480031}" type="datetime1">
              <a:rPr lang="en-US" smtClean="0"/>
              <a:t>10/9/2010</a:t>
            </a:fld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78</a:t>
            </a:fld>
            <a:endParaRPr lang="en-C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CSS Rule of Proximity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</a:t>
            </a:r>
            <a:r>
              <a:rPr lang="en-CA" dirty="0" smtClean="0">
                <a:solidFill>
                  <a:schemeClr val="accent5">
                    <a:lumMod val="75000"/>
                  </a:schemeClr>
                </a:solidFill>
              </a:rPr>
              <a:t>closer</a:t>
            </a:r>
            <a:r>
              <a:rPr lang="en-CA" dirty="0" smtClean="0"/>
              <a:t> style rule will be applied to text</a:t>
            </a:r>
          </a:p>
          <a:p>
            <a:pPr lvl="1"/>
            <a:r>
              <a:rPr lang="en-CA" b="1" dirty="0" smtClean="0"/>
              <a:t>Inline</a:t>
            </a:r>
            <a:r>
              <a:rPr lang="en-CA" dirty="0" smtClean="0"/>
              <a:t> style </a:t>
            </a:r>
            <a:r>
              <a:rPr lang="en-CA" b="1" dirty="0" smtClean="0"/>
              <a:t>overrides</a:t>
            </a:r>
            <a:r>
              <a:rPr lang="en-CA" dirty="0" smtClean="0"/>
              <a:t> </a:t>
            </a:r>
            <a:r>
              <a:rPr lang="en-CA" b="1" dirty="0" smtClean="0"/>
              <a:t>embedded</a:t>
            </a:r>
            <a:r>
              <a:rPr lang="en-CA" dirty="0" smtClean="0"/>
              <a:t> style</a:t>
            </a:r>
          </a:p>
          <a:p>
            <a:pPr lvl="1"/>
            <a:r>
              <a:rPr lang="en-CA" dirty="0" smtClean="0"/>
              <a:t>In the case of </a:t>
            </a:r>
            <a:r>
              <a:rPr lang="en-CA" b="1" dirty="0" smtClean="0"/>
              <a:t>nested</a:t>
            </a:r>
            <a:r>
              <a:rPr lang="en-CA" dirty="0" smtClean="0"/>
              <a:t> tags (like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div</a:t>
            </a:r>
            <a:r>
              <a:rPr lang="en-CA" dirty="0" smtClean="0"/>
              <a:t>), the style rules of the innermost tags override the style rules of the outer tags</a:t>
            </a:r>
          </a:p>
          <a:p>
            <a:pPr lvl="2">
              <a:buNone/>
            </a:pPr>
            <a:r>
              <a:rPr lang="en-CA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div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 style="</a:t>
            </a:r>
            <a:r>
              <a:rPr lang="en-CA" dirty="0" err="1" smtClean="0">
                <a:latin typeface="Consolas" pitchFamily="49" charset="0"/>
                <a:cs typeface="Consolas" pitchFamily="49" charset="0"/>
              </a:rPr>
              <a:t>color:yellow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;"&gt; </a:t>
            </a:r>
            <a:r>
              <a:rPr lang="en-C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This is yellow.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>
                <a:latin typeface="Consolas" pitchFamily="49" charset="0"/>
                <a:cs typeface="Consolas" pitchFamily="49" charset="0"/>
              </a:rPr>
              <a:t> &lt;</a:t>
            </a:r>
            <a:r>
              <a:rPr lang="en-CA" dirty="0" smtClean="0">
                <a:solidFill>
                  <a:schemeClr val="accent3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div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 style="</a:t>
            </a:r>
            <a:r>
              <a:rPr lang="en-CA" dirty="0" err="1" smtClean="0">
                <a:latin typeface="Consolas" pitchFamily="49" charset="0"/>
                <a:cs typeface="Consolas" pitchFamily="49" charset="0"/>
              </a:rPr>
              <a:t>color:green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;"&gt;</a:t>
            </a:r>
            <a:r>
              <a:rPr lang="en-CA" dirty="0" smtClean="0"/>
              <a:t>   </a:t>
            </a:r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This is green.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>
                <a:latin typeface="Consolas" pitchFamily="49" charset="0"/>
                <a:cs typeface="Consolas" pitchFamily="49" charset="0"/>
              </a:rPr>
              <a:t>   &lt;</a:t>
            </a:r>
            <a:r>
              <a:rPr lang="en-CA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div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 style="</a:t>
            </a:r>
            <a:r>
              <a:rPr lang="en-CA" dirty="0" err="1" smtClean="0">
                <a:latin typeface="Consolas" pitchFamily="49" charset="0"/>
                <a:cs typeface="Consolas" pitchFamily="49" charset="0"/>
              </a:rPr>
              <a:t>color:blue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;"&gt; </a:t>
            </a:r>
            <a:r>
              <a:rPr lang="en-CA" dirty="0" smtClean="0">
                <a:solidFill>
                  <a:schemeClr val="accent1">
                    <a:lumMod val="50000"/>
                  </a:schemeClr>
                </a:solidFill>
              </a:rPr>
              <a:t>This is blue.</a:t>
            </a: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>   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CA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/div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&gt;  &lt;</a:t>
            </a:r>
            <a:r>
              <a:rPr lang="en-CA" dirty="0" smtClean="0">
                <a:solidFill>
                  <a:schemeClr val="accent3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/div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&gt;  &lt;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/div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endParaRPr lang="en-CA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A1F8-CA5E-4EF1-BB59-A134E4DDC2FC}" type="datetime1">
              <a:rPr lang="en-US" smtClean="0"/>
              <a:t>10/9/2010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79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Origin of CSS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W3C has produced three style recommendations CSS1, CSS2, and CSS3 – each level builds on the previous version -  </a:t>
            </a:r>
            <a:r>
              <a:rPr lang="en-US" sz="2600" dirty="0" smtClean="0">
                <a:hlinkClick r:id="rId2"/>
              </a:rPr>
              <a:t>http://www.w3.org/TR/CSS21/</a:t>
            </a:r>
            <a:endParaRPr lang="en-CA" dirty="0" smtClean="0"/>
          </a:p>
          <a:p>
            <a:r>
              <a:rPr lang="en-CA" dirty="0" smtClean="0"/>
              <a:t>Not all browsers implement these changes consistently</a:t>
            </a:r>
          </a:p>
          <a:p>
            <a:pPr lvl="1"/>
            <a:r>
              <a:rPr lang="en-CA" dirty="0" smtClean="0">
                <a:hlinkClick r:id="rId3"/>
              </a:rPr>
              <a:t>http://tools.css3.info/selectors-test/test.html</a:t>
            </a:r>
            <a:r>
              <a:rPr lang="en-CA" dirty="0" smtClean="0"/>
              <a:t> </a:t>
            </a:r>
          </a:p>
          <a:p>
            <a:r>
              <a:rPr lang="en-CA" dirty="0" smtClean="0"/>
              <a:t>Early browsers (MS Internet Explorer 3 and 4) did not fully support CSS</a:t>
            </a:r>
          </a:p>
          <a:p>
            <a:r>
              <a:rPr lang="en-CA" dirty="0" smtClean="0"/>
              <a:t>As of July 2010, no browser has yet fully implemented CSS3 – some more than others</a:t>
            </a:r>
          </a:p>
          <a:p>
            <a:r>
              <a:rPr lang="en-CA" sz="1800" dirty="0" smtClean="0">
                <a:hlinkClick r:id="rId4"/>
              </a:rPr>
              <a:t>http://en.wikipedia.org/wiki/Comparison_of_layout_engines_(CSS)</a:t>
            </a:r>
            <a:endParaRPr lang="en-CA" sz="1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CF06-8ED4-49AD-8A5D-745391DD23B4}" type="datetime1">
              <a:rPr lang="en-US" smtClean="0"/>
              <a:t>10/9/2010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CSS Rule of Inheritance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Many CSS styles are automatically passed into any child elements from the parent element.</a:t>
            </a:r>
          </a:p>
          <a:p>
            <a:pPr lvl="1"/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font</a:t>
            </a:r>
            <a:r>
              <a:rPr lang="en-CA" dirty="0" smtClean="0"/>
              <a:t> and </a:t>
            </a:r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color</a:t>
            </a:r>
            <a:r>
              <a:rPr lang="en-CA" dirty="0" smtClean="0"/>
              <a:t> styles defined for a parent element will be ‘inherited’ by any contained child elements by default</a:t>
            </a:r>
          </a:p>
          <a:p>
            <a:pPr lvl="1"/>
            <a:r>
              <a:rPr lang="en-CA" dirty="0" smtClean="0"/>
              <a:t>When inheritance occurs, elements inherit computed values based on the parent and child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5085184"/>
            <a:ext cx="2443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body  { font-size: 10pt   }</a:t>
            </a:r>
          </a:p>
          <a:p>
            <a:r>
              <a:rPr lang="en-CA" dirty="0" smtClean="0"/>
              <a:t>h1      { font-size: 120% }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3131840" y="5157192"/>
            <a:ext cx="28149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&lt;body&gt;</a:t>
            </a:r>
            <a:br>
              <a:rPr lang="en-CA" dirty="0" smtClean="0"/>
            </a:br>
            <a:r>
              <a:rPr lang="en-CA" dirty="0" smtClean="0"/>
              <a:t>   &lt;h1&gt; Large Heading &lt;/h1&gt;</a:t>
            </a:r>
            <a:br>
              <a:rPr lang="en-CA" dirty="0" smtClean="0"/>
            </a:br>
            <a:r>
              <a:rPr lang="en-CA" dirty="0" smtClean="0"/>
              <a:t>    ..</a:t>
            </a:r>
            <a:br>
              <a:rPr lang="en-CA" dirty="0" smtClean="0"/>
            </a:br>
            <a:r>
              <a:rPr lang="en-CA" dirty="0" smtClean="0"/>
              <a:t>&lt;/body&gt;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6300192" y="5085184"/>
            <a:ext cx="209884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CA" dirty="0" smtClean="0"/>
              <a:t>The computed value</a:t>
            </a:r>
            <a:br>
              <a:rPr lang="en-CA" dirty="0" smtClean="0"/>
            </a:br>
            <a:r>
              <a:rPr lang="en-CA" dirty="0" smtClean="0"/>
              <a:t>of this text will be</a:t>
            </a:r>
            <a:br>
              <a:rPr lang="en-CA" dirty="0" smtClean="0"/>
            </a:br>
            <a:r>
              <a:rPr lang="en-CA" dirty="0" smtClean="0"/>
              <a:t>10pt x 120% = 12pt.</a:t>
            </a:r>
            <a:endParaRPr lang="en-CA" dirty="0"/>
          </a:p>
        </p:txBody>
      </p:sp>
      <p:sp>
        <p:nvSpPr>
          <p:cNvPr id="8" name="Freeform 7"/>
          <p:cNvSpPr/>
          <p:nvPr/>
        </p:nvSpPr>
        <p:spPr>
          <a:xfrm>
            <a:off x="6012160" y="5589240"/>
            <a:ext cx="190123" cy="27161"/>
          </a:xfrm>
          <a:custGeom>
            <a:avLst/>
            <a:gdLst>
              <a:gd name="connsiteX0" fmla="*/ 190123 w 190123"/>
              <a:gd name="connsiteY0" fmla="*/ 0 h 27161"/>
              <a:gd name="connsiteX1" fmla="*/ 54321 w 190123"/>
              <a:gd name="connsiteY1" fmla="*/ 27161 h 27161"/>
              <a:gd name="connsiteX2" fmla="*/ 0 w 190123"/>
              <a:gd name="connsiteY2" fmla="*/ 0 h 2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123" h="27161">
                <a:moveTo>
                  <a:pt x="190123" y="0"/>
                </a:moveTo>
                <a:cubicBezTo>
                  <a:pt x="138065" y="13580"/>
                  <a:pt x="86008" y="27161"/>
                  <a:pt x="54321" y="27161"/>
                </a:cubicBezTo>
                <a:cubicBezTo>
                  <a:pt x="22634" y="27161"/>
                  <a:pt x="13580" y="6036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ounded Rectangle 8"/>
          <p:cNvSpPr/>
          <p:nvPr/>
        </p:nvSpPr>
        <p:spPr>
          <a:xfrm>
            <a:off x="3851920" y="5445224"/>
            <a:ext cx="1368152" cy="360040"/>
          </a:xfrm>
          <a:prstGeom prst="round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B112-566E-41F7-B81D-A9379739B06D}" type="datetime1">
              <a:rPr lang="en-US" smtClean="0"/>
              <a:t>10/9/2010</a:t>
            </a:fld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80</a:t>
            </a:fld>
            <a:endParaRPr lang="en-C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247866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CSS Inheritance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04864"/>
            <a:ext cx="4417684" cy="408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3665551" y="2218414"/>
            <a:ext cx="1160891" cy="270344"/>
          </a:xfrm>
          <a:custGeom>
            <a:avLst/>
            <a:gdLst>
              <a:gd name="connsiteX0" fmla="*/ 0 w 1160891"/>
              <a:gd name="connsiteY0" fmla="*/ 0 h 270344"/>
              <a:gd name="connsiteX1" fmla="*/ 858741 w 1160891"/>
              <a:gd name="connsiteY1" fmla="*/ 222636 h 270344"/>
              <a:gd name="connsiteX2" fmla="*/ 1160891 w 1160891"/>
              <a:gd name="connsiteY2" fmla="*/ 270344 h 270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0891" h="270344">
                <a:moveTo>
                  <a:pt x="0" y="0"/>
                </a:moveTo>
                <a:lnTo>
                  <a:pt x="858741" y="222636"/>
                </a:lnTo>
                <a:cubicBezTo>
                  <a:pt x="1052223" y="267693"/>
                  <a:pt x="1097281" y="250466"/>
                  <a:pt x="1160891" y="270344"/>
                </a:cubicBezTo>
              </a:path>
            </a:pathLst>
          </a:custGeom>
          <a:ln w="127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Freeform 7"/>
          <p:cNvSpPr/>
          <p:nvPr/>
        </p:nvSpPr>
        <p:spPr>
          <a:xfrm>
            <a:off x="3554233" y="2735249"/>
            <a:ext cx="1335819" cy="432021"/>
          </a:xfrm>
          <a:custGeom>
            <a:avLst/>
            <a:gdLst>
              <a:gd name="connsiteX0" fmla="*/ 0 w 1335819"/>
              <a:gd name="connsiteY0" fmla="*/ 349857 h 432021"/>
              <a:gd name="connsiteX1" fmla="*/ 930303 w 1335819"/>
              <a:gd name="connsiteY1" fmla="*/ 373711 h 432021"/>
              <a:gd name="connsiteX2" fmla="*/ 1335819 w 1335819"/>
              <a:gd name="connsiteY2" fmla="*/ 0 h 43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5819" h="432021">
                <a:moveTo>
                  <a:pt x="0" y="349857"/>
                </a:moveTo>
                <a:cubicBezTo>
                  <a:pt x="353833" y="390939"/>
                  <a:pt x="707667" y="432021"/>
                  <a:pt x="930303" y="373711"/>
                </a:cubicBezTo>
                <a:cubicBezTo>
                  <a:pt x="1152940" y="315402"/>
                  <a:pt x="1244379" y="157701"/>
                  <a:pt x="1335819" y="0"/>
                </a:cubicBezTo>
              </a:path>
            </a:pathLst>
          </a:custGeom>
          <a:ln w="127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6A15-8D01-489A-8466-D1EE5C8A9ED2}" type="datetime1">
              <a:rPr lang="en-US" smtClean="0"/>
              <a:t>10/9/2010</a:t>
            </a:fld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81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CSS inherit value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en-CA" dirty="0" smtClean="0"/>
              <a:t>CSS properties not normally inherited can be made to inherit with the ‘inherit’ value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2896"/>
            <a:ext cx="443865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365104"/>
            <a:ext cx="38195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10800000">
            <a:off x="3635896" y="4365104"/>
            <a:ext cx="1800200" cy="720080"/>
          </a:xfrm>
          <a:prstGeom prst="straightConnector1">
            <a:avLst/>
          </a:prstGeom>
          <a:ln w="158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3E6D-068F-4313-B8A1-DF592417CFFA}" type="datetime1">
              <a:rPr lang="en-US" smtClean="0"/>
              <a:t>10/9/2010</a:t>
            </a:fld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82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Image Clipping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Images can be “clipped” in CSS but only on </a:t>
            </a:r>
            <a:r>
              <a:rPr lang="en-CA" dirty="0" smtClean="0">
                <a:solidFill>
                  <a:schemeClr val="accent2">
                    <a:lumMod val="50000"/>
                  </a:schemeClr>
                </a:solidFill>
              </a:rPr>
              <a:t>absolute</a:t>
            </a:r>
            <a:r>
              <a:rPr lang="en-CA" dirty="0" smtClean="0"/>
              <a:t>ly positioned elements</a:t>
            </a:r>
          </a:p>
          <a:p>
            <a:pPr>
              <a:buNone/>
            </a:pPr>
            <a:r>
              <a:rPr lang="en-CA" dirty="0" smtClean="0"/>
              <a:t>  </a:t>
            </a:r>
            <a:r>
              <a:rPr lang="en-CA" sz="2400" dirty="0" err="1" smtClean="0">
                <a:latin typeface="Consolas" pitchFamily="49" charset="0"/>
                <a:cs typeface="Consolas" pitchFamily="49" charset="0"/>
              </a:rPr>
              <a:t>img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  { position: </a:t>
            </a:r>
            <a:r>
              <a:rPr lang="en-CA" sz="2400" dirty="0" smtClean="0">
                <a:solidFill>
                  <a:schemeClr val="accent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absolute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; </a:t>
            </a:r>
            <a:br>
              <a:rPr lang="en-CA" sz="2400" dirty="0" smtClean="0">
                <a:latin typeface="Consolas" pitchFamily="49" charset="0"/>
                <a:cs typeface="Consolas" pitchFamily="49" charset="0"/>
              </a:rPr>
            </a:b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sz="2400" dirty="0" err="1" smtClean="0">
                <a:latin typeface="Consolas" pitchFamily="49" charset="0"/>
                <a:cs typeface="Consolas" pitchFamily="49" charset="0"/>
              </a:rPr>
              <a:t>clip:rect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(0 50 200 0); }</a:t>
            </a:r>
            <a:endParaRPr lang="en-CA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CA" dirty="0" smtClean="0"/>
              <a:t>Clip the image start at top edge to 50 pixels to right, 200 pixels to the bottom and 0 to the left</a:t>
            </a:r>
          </a:p>
          <a:p>
            <a:pPr>
              <a:buNone/>
            </a:pPr>
            <a:r>
              <a:rPr lang="en-CA" sz="1600" dirty="0" smtClean="0">
                <a:hlinkClick r:id="rId2"/>
              </a:rPr>
              <a:t/>
            </a:r>
            <a:br>
              <a:rPr lang="en-CA" sz="1600" dirty="0" smtClean="0">
                <a:hlinkClick r:id="rId2"/>
              </a:rPr>
            </a:br>
            <a:r>
              <a:rPr lang="en-CA" sz="1600" dirty="0" smtClean="0">
                <a:hlinkClick r:id="rId2"/>
              </a:rPr>
              <a:t>http://www.cs.camosun.bc.ca/~</a:t>
            </a:r>
            <a:r>
              <a:rPr lang="en-CA" sz="1600" dirty="0" smtClean="0">
                <a:hlinkClick r:id="rId2"/>
              </a:rPr>
              <a:t>langs/comp140-10/lectures/cssnotes/cssClipExample.html</a:t>
            </a:r>
            <a:endParaRPr lang="en-CA" sz="1600" dirty="0"/>
          </a:p>
        </p:txBody>
      </p:sp>
      <p:sp>
        <p:nvSpPr>
          <p:cNvPr id="4" name="Rectangle 3"/>
          <p:cNvSpPr/>
          <p:nvPr/>
        </p:nvSpPr>
        <p:spPr>
          <a:xfrm>
            <a:off x="6929454" y="2428868"/>
            <a:ext cx="1428760" cy="12144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6929454" y="242886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Left Brace 6"/>
          <p:cNvSpPr/>
          <p:nvPr/>
        </p:nvSpPr>
        <p:spPr>
          <a:xfrm>
            <a:off x="6516216" y="2420888"/>
            <a:ext cx="288032" cy="648072"/>
          </a:xfrm>
          <a:prstGeom prst="leftBrace">
            <a:avLst>
              <a:gd name="adj1" fmla="val 8333"/>
              <a:gd name="adj2" fmla="val 5116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ight Brace 7"/>
          <p:cNvSpPr/>
          <p:nvPr/>
        </p:nvSpPr>
        <p:spPr>
          <a:xfrm rot="5400000">
            <a:off x="6948264" y="3212976"/>
            <a:ext cx="216024" cy="2160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6012160" y="2636912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200</a:t>
            </a:r>
            <a:endParaRPr lang="en-CA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6256" y="335699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50</a:t>
            </a:r>
            <a:endParaRPr lang="en-CA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31A1-BBB7-49B6-ADE5-931F64036ED4}" type="datetime1">
              <a:rPr lang="en-US" smtClean="0"/>
              <a:t>10/9/2010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83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CSS Rules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 smtClean="0"/>
              <a:t>With these rules CSS needs a formula to determine which styles to apply if a selector has a class style, an ID style and an HTML style</a:t>
            </a:r>
          </a:p>
          <a:p>
            <a:pPr>
              <a:buNone/>
            </a:pPr>
            <a:r>
              <a:rPr lang="en-CA" sz="3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CA" sz="3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CA" sz="3400" dirty="0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&lt;style type="text/</a:t>
            </a:r>
            <a:r>
              <a:rPr lang="en-CA" sz="3400" dirty="0" err="1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css</a:t>
            </a:r>
            <a:r>
              <a:rPr lang="en-CA" sz="3400" dirty="0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"&gt;</a:t>
            </a:r>
            <a:r>
              <a:rPr lang="en-CA" sz="3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CA" sz="3400" dirty="0" smtClean="0">
                <a:latin typeface="Consolas" pitchFamily="49" charset="0"/>
                <a:cs typeface="Consolas" pitchFamily="49" charset="0"/>
              </a:rPr>
            </a:br>
            <a:r>
              <a:rPr lang="en-CA" sz="3400" dirty="0" smtClean="0">
                <a:latin typeface="Consolas" pitchFamily="49" charset="0"/>
                <a:cs typeface="Consolas" pitchFamily="49" charset="0"/>
              </a:rPr>
              <a:t>       #info  { color: blue;    }</a:t>
            </a:r>
            <a:br>
              <a:rPr lang="en-CA" sz="3400" dirty="0" smtClean="0">
                <a:latin typeface="Consolas" pitchFamily="49" charset="0"/>
                <a:cs typeface="Consolas" pitchFamily="49" charset="0"/>
              </a:rPr>
            </a:br>
            <a:r>
              <a:rPr lang="en-CA" sz="3400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lang="en-CA" sz="3400" dirty="0" err="1" smtClean="0">
                <a:latin typeface="Consolas" pitchFamily="49" charset="0"/>
                <a:cs typeface="Consolas" pitchFamily="49" charset="0"/>
              </a:rPr>
              <a:t>p.note</a:t>
            </a:r>
            <a:r>
              <a:rPr lang="en-CA" sz="3400" dirty="0" smtClean="0">
                <a:latin typeface="Consolas" pitchFamily="49" charset="0"/>
                <a:cs typeface="Consolas" pitchFamily="49" charset="0"/>
              </a:rPr>
              <a:t> { color: red;     }</a:t>
            </a:r>
            <a:br>
              <a:rPr lang="en-CA" sz="3400" dirty="0" smtClean="0">
                <a:latin typeface="Consolas" pitchFamily="49" charset="0"/>
                <a:cs typeface="Consolas" pitchFamily="49" charset="0"/>
              </a:rPr>
            </a:br>
            <a:r>
              <a:rPr lang="en-CA" sz="3400" dirty="0" smtClean="0">
                <a:latin typeface="Consolas" pitchFamily="49" charset="0"/>
                <a:cs typeface="Consolas" pitchFamily="49" charset="0"/>
              </a:rPr>
              <a:t>       p      { color: green;   }</a:t>
            </a:r>
            <a:br>
              <a:rPr lang="en-CA" sz="3400" dirty="0" smtClean="0">
                <a:latin typeface="Consolas" pitchFamily="49" charset="0"/>
                <a:cs typeface="Consolas" pitchFamily="49" charset="0"/>
              </a:rPr>
            </a:br>
            <a:r>
              <a:rPr lang="en-CA" sz="3400" dirty="0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&lt;/style&gt;</a:t>
            </a:r>
            <a:br>
              <a:rPr lang="en-CA" sz="3400" dirty="0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</a:br>
            <a:r>
              <a:rPr lang="en-CA" sz="3400" dirty="0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&lt;/head&gt;</a:t>
            </a:r>
            <a:br>
              <a:rPr lang="en-CA" sz="3400" dirty="0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</a:br>
            <a:r>
              <a:rPr lang="en-CA" sz="3400" dirty="0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en-CA" sz="3400" dirty="0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</a:br>
            <a:r>
              <a:rPr lang="en-CA" sz="3400" dirty="0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&lt;body&gt;</a:t>
            </a:r>
            <a:r>
              <a:rPr lang="en-CA" sz="3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CA" sz="3400" dirty="0" smtClean="0">
                <a:latin typeface="Consolas" pitchFamily="49" charset="0"/>
                <a:cs typeface="Consolas" pitchFamily="49" charset="0"/>
              </a:rPr>
            </a:br>
            <a:r>
              <a:rPr lang="en-CA" sz="3400" dirty="0" smtClean="0">
                <a:latin typeface="Consolas" pitchFamily="49" charset="0"/>
                <a:cs typeface="Consolas" pitchFamily="49" charset="0"/>
              </a:rPr>
              <a:t>&lt;p id="info" class="note"&gt;</a:t>
            </a:r>
            <a:br>
              <a:rPr lang="en-CA" sz="3400" dirty="0" smtClean="0">
                <a:latin typeface="Consolas" pitchFamily="49" charset="0"/>
                <a:cs typeface="Consolas" pitchFamily="49" charset="0"/>
              </a:rPr>
            </a:br>
            <a:r>
              <a:rPr lang="en-CA" sz="3400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lang="en-CA" sz="3400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This will appear blue</a:t>
            </a:r>
            <a:r>
              <a:rPr lang="en-CA" sz="3400" dirty="0" smtClean="0">
                <a:latin typeface="Consolas" pitchFamily="49" charset="0"/>
                <a:cs typeface="Consolas" pitchFamily="49" charset="0"/>
              </a:rPr>
              <a:t>. </a:t>
            </a:r>
            <a:br>
              <a:rPr lang="en-CA" sz="3400" dirty="0" smtClean="0">
                <a:latin typeface="Consolas" pitchFamily="49" charset="0"/>
                <a:cs typeface="Consolas" pitchFamily="49" charset="0"/>
              </a:rPr>
            </a:br>
            <a:r>
              <a:rPr lang="en-CA" sz="3400" dirty="0" smtClean="0">
                <a:latin typeface="Consolas" pitchFamily="49" charset="0"/>
                <a:cs typeface="Consolas" pitchFamily="49" charset="0"/>
              </a:rPr>
              <a:t>&lt;/p&gt;</a:t>
            </a:r>
            <a:br>
              <a:rPr lang="en-CA" sz="3400" dirty="0" smtClean="0">
                <a:latin typeface="Consolas" pitchFamily="49" charset="0"/>
                <a:cs typeface="Consolas" pitchFamily="49" charset="0"/>
              </a:rPr>
            </a:br>
            <a:r>
              <a:rPr lang="en-CA" sz="3400" dirty="0" smtClean="0">
                <a:latin typeface="Consolas" pitchFamily="49" charset="0"/>
                <a:cs typeface="Consolas" pitchFamily="49" charset="0"/>
              </a:rPr>
              <a:t>&lt;/body&gt;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197E-5289-4EF7-AC4A-B0B7905629E2}" type="datetime1">
              <a:rPr lang="en-US" smtClean="0"/>
              <a:t>10/9/2010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84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Style Priority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When multiple styles can apply to content, the </a:t>
            </a:r>
            <a:r>
              <a:rPr lang="en-CA" dirty="0" smtClean="0">
                <a:solidFill>
                  <a:srgbClr val="0070C0"/>
                </a:solidFill>
              </a:rPr>
              <a:t>ID style overrides a class style</a:t>
            </a:r>
            <a:r>
              <a:rPr lang="en-CA" dirty="0" smtClean="0"/>
              <a:t>, and the </a:t>
            </a:r>
            <a:r>
              <a:rPr lang="en-CA" dirty="0" smtClean="0">
                <a:solidFill>
                  <a:schemeClr val="accent6">
                    <a:lumMod val="50000"/>
                  </a:schemeClr>
                </a:solidFill>
              </a:rPr>
              <a:t>class style overrides an HTML style</a:t>
            </a:r>
          </a:p>
          <a:p>
            <a:r>
              <a:rPr lang="en-CA" dirty="0" smtClean="0"/>
              <a:t>Style defined within the tag’s style attribute overrides all others.</a:t>
            </a:r>
          </a:p>
          <a:p>
            <a:r>
              <a:rPr lang="en-CA" dirty="0" smtClean="0"/>
              <a:t>This is relevant only when the same properties are defined; otherwise, the properties are all applied</a:t>
            </a:r>
            <a:endParaRPr lang="en-CA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516F-2139-42A4-BCB6-1D9594BD637F}" type="datetime1">
              <a:rPr lang="en-US" smtClean="0"/>
              <a:t>10/9/2010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85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CSS Rule of Specificity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 smtClean="0"/>
              <a:t>CSS has rules to determine which selector’s styles will be applied to an element</a:t>
            </a:r>
          </a:p>
          <a:p>
            <a:r>
              <a:rPr lang="en-CA" dirty="0" smtClean="0"/>
              <a:t>Each </a:t>
            </a:r>
            <a:r>
              <a:rPr lang="en-CA" dirty="0" smtClean="0">
                <a:solidFill>
                  <a:srgbClr val="0070C0"/>
                </a:solidFill>
              </a:rPr>
              <a:t>HTML</a:t>
            </a:r>
            <a:r>
              <a:rPr lang="en-CA" dirty="0" smtClean="0"/>
              <a:t> element counts as 1, each </a:t>
            </a:r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class</a:t>
            </a:r>
            <a:r>
              <a:rPr lang="en-CA" dirty="0" smtClean="0"/>
              <a:t> style counts as 10, </a:t>
            </a:r>
            <a:r>
              <a:rPr lang="en-CA" dirty="0" smtClean="0">
                <a:solidFill>
                  <a:schemeClr val="accent2">
                    <a:lumMod val="50000"/>
                  </a:schemeClr>
                </a:solidFill>
              </a:rPr>
              <a:t>ID </a:t>
            </a:r>
            <a:r>
              <a:rPr lang="en-CA" dirty="0" smtClean="0"/>
              <a:t>styles count as 100 – highest total wins</a:t>
            </a:r>
          </a:p>
          <a:p>
            <a:pPr>
              <a:buNone/>
            </a:pPr>
            <a:r>
              <a:rPr lang="en-CA" dirty="0" smtClean="0"/>
              <a:t>    </a:t>
            </a:r>
            <a:r>
              <a:rPr lang="en-CA" sz="2400" dirty="0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&lt;style = "text/</a:t>
            </a:r>
            <a:r>
              <a:rPr lang="en-CA" sz="2400" dirty="0" err="1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css</a:t>
            </a:r>
            <a:r>
              <a:rPr lang="en-CA" sz="2400" dirty="0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"&gt;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  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div b  { color: blue; }   </a:t>
            </a:r>
            <a:r>
              <a:rPr lang="en-CA" dirty="0" smtClean="0">
                <a:sym typeface="Wingdings" pitchFamily="2" charset="2"/>
              </a:rPr>
              <a:t>  sum is two (div =1, p =1)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2400" dirty="0" smtClean="0"/>
              <a:t>   b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      { color: red;  }   </a:t>
            </a:r>
            <a:r>
              <a:rPr lang="en-CA" dirty="0" smtClean="0">
                <a:sym typeface="Wingdings" pitchFamily="2" charset="2"/>
              </a:rPr>
              <a:t>  sum is one (p =1)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2400" dirty="0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&lt;/style&gt;  &lt;/head&gt;</a:t>
            </a:r>
            <a:br>
              <a:rPr lang="en-CA" sz="2400" dirty="0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</a:br>
            <a:r>
              <a:rPr lang="en-CA" sz="2400" dirty="0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&lt;body&gt;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CA" sz="2400" dirty="0" smtClean="0">
                <a:latin typeface="Consolas" pitchFamily="49" charset="0"/>
                <a:cs typeface="Consolas" pitchFamily="49" charset="0"/>
              </a:rPr>
            </a:b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&lt;div&gt;</a:t>
            </a:r>
            <a:br>
              <a:rPr lang="en-CA" sz="2400" dirty="0" smtClean="0">
                <a:latin typeface="Consolas" pitchFamily="49" charset="0"/>
                <a:cs typeface="Consolas" pitchFamily="49" charset="0"/>
              </a:rPr>
            </a:b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    &lt;b&gt; </a:t>
            </a:r>
            <a:r>
              <a:rPr lang="en-CA" sz="2400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This will appear blue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. &lt;/b&gt;</a:t>
            </a:r>
            <a:br>
              <a:rPr lang="en-CA" sz="2400" dirty="0" smtClean="0">
                <a:latin typeface="Consolas" pitchFamily="49" charset="0"/>
                <a:cs typeface="Consolas" pitchFamily="49" charset="0"/>
              </a:rPr>
            </a:b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&lt;/div&gt;</a:t>
            </a:r>
            <a:endParaRPr lang="en-CA" dirty="0" smtClean="0">
              <a:latin typeface="Consolas" pitchFamily="49" charset="0"/>
              <a:cs typeface="Consolas" pitchFamily="49" charset="0"/>
            </a:endParaRP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4509120"/>
            <a:ext cx="3695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Because 2 &gt; 1, this text is displayed in</a:t>
            </a:r>
            <a:br>
              <a:rPr lang="en-CA" dirty="0" smtClean="0"/>
            </a:br>
            <a:r>
              <a:rPr lang="en-CA" dirty="0" smtClean="0"/>
              <a:t>                                 blue not red.</a:t>
            </a:r>
            <a:endParaRPr lang="en-CA" dirty="0"/>
          </a:p>
        </p:txBody>
      </p:sp>
      <p:sp>
        <p:nvSpPr>
          <p:cNvPr id="6" name="Freeform 5"/>
          <p:cNvSpPr/>
          <p:nvPr/>
        </p:nvSpPr>
        <p:spPr>
          <a:xfrm>
            <a:off x="4644008" y="4869160"/>
            <a:ext cx="1566407" cy="174929"/>
          </a:xfrm>
          <a:custGeom>
            <a:avLst/>
            <a:gdLst>
              <a:gd name="connsiteX0" fmla="*/ 1566407 w 1566407"/>
              <a:gd name="connsiteY0" fmla="*/ 0 h 174929"/>
              <a:gd name="connsiteX1" fmla="*/ 636105 w 1566407"/>
              <a:gd name="connsiteY1" fmla="*/ 71562 h 174929"/>
              <a:gd name="connsiteX2" fmla="*/ 0 w 1566407"/>
              <a:gd name="connsiteY2" fmla="*/ 174929 h 17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6407" h="174929">
                <a:moveTo>
                  <a:pt x="1566407" y="0"/>
                </a:moveTo>
                <a:cubicBezTo>
                  <a:pt x="1231790" y="21203"/>
                  <a:pt x="897173" y="42407"/>
                  <a:pt x="636105" y="71562"/>
                </a:cubicBezTo>
                <a:cubicBezTo>
                  <a:pt x="375037" y="100717"/>
                  <a:pt x="187518" y="137823"/>
                  <a:pt x="0" y="17492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8FAB-B6AA-4729-B4BA-0E39A3D7C331}" type="datetime1">
              <a:rPr lang="en-US" smtClean="0"/>
              <a:t>10/9/2010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86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!important rules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You can override any style rule with the </a:t>
            </a:r>
            <a:r>
              <a:rPr lang="en-CA" dirty="0" smtClean="0">
                <a:solidFill>
                  <a:srgbClr val="800080"/>
                </a:solidFill>
              </a:rPr>
              <a:t>!important </a:t>
            </a:r>
            <a:r>
              <a:rPr lang="en-CA" dirty="0" smtClean="0"/>
              <a:t>declaration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2924944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latin typeface="Consolas" pitchFamily="49" charset="0"/>
                <a:cs typeface="Consolas" pitchFamily="49" charset="0"/>
              </a:rPr>
              <a:t>p  { text-index: 1em </a:t>
            </a:r>
            <a:r>
              <a:rPr lang="en-CA" sz="2000" dirty="0" smtClean="0">
                <a:solidFill>
                  <a:srgbClr val="800080"/>
                </a:solidFill>
                <a:latin typeface="Consolas" pitchFamily="49" charset="0"/>
                <a:cs typeface="Consolas" pitchFamily="49" charset="0"/>
              </a:rPr>
              <a:t>!important</a:t>
            </a:r>
            <a:r>
              <a:rPr lang="en-CA" sz="20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CA" sz="2000" dirty="0" smtClean="0">
                <a:latin typeface="Consolas" pitchFamily="49" charset="0"/>
                <a:cs typeface="Consolas" pitchFamily="49" charset="0"/>
              </a:rPr>
              <a:t>     font-style: italic </a:t>
            </a:r>
            <a:r>
              <a:rPr lang="en-CA" sz="2000" dirty="0" smtClean="0">
                <a:solidFill>
                  <a:srgbClr val="800080"/>
                </a:solidFill>
                <a:latin typeface="Consolas" pitchFamily="49" charset="0"/>
                <a:cs typeface="Consolas" pitchFamily="49" charset="0"/>
              </a:rPr>
              <a:t>!important</a:t>
            </a:r>
            <a:r>
              <a:rPr lang="en-CA" sz="2000" dirty="0" smtClean="0">
                <a:latin typeface="Consolas" pitchFamily="49" charset="0"/>
                <a:cs typeface="Consolas" pitchFamily="49" charset="0"/>
              </a:rPr>
              <a:t>;</a:t>
            </a:r>
            <a:br>
              <a:rPr lang="en-CA" sz="2000" dirty="0" smtClean="0">
                <a:latin typeface="Consolas" pitchFamily="49" charset="0"/>
                <a:cs typeface="Consolas" pitchFamily="49" charset="0"/>
              </a:rPr>
            </a:br>
            <a:r>
              <a:rPr lang="en-CA" sz="2000" dirty="0" smtClean="0">
                <a:latin typeface="Consolas" pitchFamily="49" charset="0"/>
                <a:cs typeface="Consolas" pitchFamily="49" charset="0"/>
              </a:rPr>
              <a:t>     font-size: 16pt  </a:t>
            </a:r>
            <a:r>
              <a:rPr lang="en-CA" sz="2000" dirty="0" smtClean="0">
                <a:solidFill>
                  <a:srgbClr val="800080"/>
                </a:solidFill>
                <a:latin typeface="Consolas" pitchFamily="49" charset="0"/>
                <a:cs typeface="Consolas" pitchFamily="49" charset="0"/>
              </a:rPr>
              <a:t>!important   </a:t>
            </a:r>
            <a:r>
              <a:rPr lang="en-CA" sz="2000" dirty="0" smtClean="0">
                <a:latin typeface="Consolas" pitchFamily="49" charset="0"/>
                <a:cs typeface="Consolas" pitchFamily="49" charset="0"/>
              </a:rPr>
              <a:t>}</a:t>
            </a:r>
            <a:endParaRPr lang="en-CA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816" y="4293096"/>
            <a:ext cx="4680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If these style rules are defined in the </a:t>
            </a:r>
            <a:r>
              <a:rPr lang="en-CA" sz="2400" dirty="0" smtClean="0">
                <a:solidFill>
                  <a:schemeClr val="accent2">
                    <a:lumMod val="75000"/>
                  </a:schemeClr>
                </a:solidFill>
              </a:rPr>
              <a:t>user’s</a:t>
            </a:r>
            <a:r>
              <a:rPr lang="en-CA" sz="2400" dirty="0" smtClean="0"/>
              <a:t> style sheet, they will override similar style rules in the </a:t>
            </a:r>
            <a:r>
              <a:rPr lang="en-CA" sz="2400" dirty="0" smtClean="0">
                <a:solidFill>
                  <a:schemeClr val="accent5">
                    <a:lumMod val="50000"/>
                  </a:schemeClr>
                </a:solidFill>
              </a:rPr>
              <a:t>author’s</a:t>
            </a:r>
            <a:r>
              <a:rPr lang="en-CA" sz="2400" dirty="0" smtClean="0"/>
              <a:t> style sheet – even if the author used </a:t>
            </a:r>
            <a:r>
              <a:rPr lang="en-CA" sz="2400" dirty="0" smtClean="0">
                <a:solidFill>
                  <a:srgbClr val="800080"/>
                </a:solidFill>
              </a:rPr>
              <a:t>!important </a:t>
            </a:r>
            <a:r>
              <a:rPr lang="en-CA" sz="2400" dirty="0" smtClean="0"/>
              <a:t>as well.</a:t>
            </a:r>
            <a:endParaRPr lang="en-CA" sz="2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E2E15-38C9-49CC-9C0E-ACBC25070EC1}" type="datetime1">
              <a:rPr lang="en-US" smtClean="0"/>
              <a:t>10/9/2010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87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CSS Box properties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CSS box model defines properties such as margin, padding, border, background, position</a:t>
            </a:r>
          </a:p>
          <a:p>
            <a:r>
              <a:rPr lang="en-CA" sz="1200" dirty="0" smtClean="0">
                <a:hlinkClick r:id="rId2"/>
              </a:rPr>
              <a:t>http://www.cs.camosun.bc.ca/~langs/comp140-10/lectures/cssnotes/CSS_ex06.html</a:t>
            </a:r>
            <a:endParaRPr lang="en-CA" sz="1200" dirty="0"/>
          </a:p>
        </p:txBody>
      </p:sp>
      <p:pic>
        <p:nvPicPr>
          <p:cNvPr id="4" name="Picture 3" descr="boxdi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636912"/>
            <a:ext cx="4643470" cy="33994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44208" y="5229200"/>
            <a:ext cx="2015680" cy="64633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CA" dirty="0" smtClean="0"/>
              <a:t>Margins are</a:t>
            </a:r>
            <a:br>
              <a:rPr lang="en-CA" dirty="0" smtClean="0"/>
            </a:br>
            <a:r>
              <a:rPr lang="en-CA" dirty="0" smtClean="0"/>
              <a:t>always transparent.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5301208"/>
            <a:ext cx="2448272" cy="64633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CA" dirty="0" smtClean="0"/>
              <a:t>Padding measures</a:t>
            </a:r>
          </a:p>
          <a:p>
            <a:r>
              <a:rPr lang="en-CA" dirty="0" smtClean="0"/>
              <a:t>must be non-negative.</a:t>
            </a:r>
            <a:endParaRPr lang="en-CA" dirty="0"/>
          </a:p>
        </p:txBody>
      </p:sp>
      <p:sp>
        <p:nvSpPr>
          <p:cNvPr id="8" name="Freeform 7"/>
          <p:cNvSpPr/>
          <p:nvPr/>
        </p:nvSpPr>
        <p:spPr>
          <a:xfrm>
            <a:off x="1403648" y="4077072"/>
            <a:ext cx="2161309" cy="1253206"/>
          </a:xfrm>
          <a:custGeom>
            <a:avLst/>
            <a:gdLst>
              <a:gd name="connsiteX0" fmla="*/ 0 w 2161309"/>
              <a:gd name="connsiteY0" fmla="*/ 1253206 h 1253206"/>
              <a:gd name="connsiteX1" fmla="*/ 1594532 w 2161309"/>
              <a:gd name="connsiteY1" fmla="*/ 172552 h 1253206"/>
              <a:gd name="connsiteX2" fmla="*/ 2161309 w 2161309"/>
              <a:gd name="connsiteY2" fmla="*/ 217894 h 125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1309" h="1253206">
                <a:moveTo>
                  <a:pt x="0" y="1253206"/>
                </a:moveTo>
                <a:cubicBezTo>
                  <a:pt x="617157" y="799155"/>
                  <a:pt x="1234314" y="345104"/>
                  <a:pt x="1594532" y="172552"/>
                </a:cubicBezTo>
                <a:cubicBezTo>
                  <a:pt x="1954750" y="0"/>
                  <a:pt x="2069365" y="216635"/>
                  <a:pt x="2161309" y="21789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Freeform 8"/>
          <p:cNvSpPr/>
          <p:nvPr/>
        </p:nvSpPr>
        <p:spPr>
          <a:xfrm>
            <a:off x="6302559" y="4622380"/>
            <a:ext cx="1330036" cy="599524"/>
          </a:xfrm>
          <a:custGeom>
            <a:avLst/>
            <a:gdLst>
              <a:gd name="connsiteX0" fmla="*/ 1330036 w 1330036"/>
              <a:gd name="connsiteY0" fmla="*/ 599524 h 599524"/>
              <a:gd name="connsiteX1" fmla="*/ 1095768 w 1330036"/>
              <a:gd name="connsiteY1" fmla="*/ 62975 h 599524"/>
              <a:gd name="connsiteX2" fmla="*/ 0 w 1330036"/>
              <a:gd name="connsiteY2" fmla="*/ 221673 h 59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0036" h="599524">
                <a:moveTo>
                  <a:pt x="1330036" y="599524"/>
                </a:moveTo>
                <a:cubicBezTo>
                  <a:pt x="1323738" y="362737"/>
                  <a:pt x="1317441" y="125950"/>
                  <a:pt x="1095768" y="62975"/>
                </a:cubicBezTo>
                <a:cubicBezTo>
                  <a:pt x="874095" y="0"/>
                  <a:pt x="437047" y="110836"/>
                  <a:pt x="0" y="22167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6827-5F32-4D5B-BABF-FFF8CB34201B}" type="datetime1">
              <a:rPr lang="en-US" smtClean="0"/>
              <a:t>10/9/2010</a:t>
            </a:fld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88</a:t>
            </a:fld>
            <a:endParaRPr lang="en-C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CSS Box model in 3D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Box model example</a:t>
            </a:r>
            <a:endParaRPr lang="en-CA" dirty="0"/>
          </a:p>
        </p:txBody>
      </p:sp>
      <p:pic>
        <p:nvPicPr>
          <p:cNvPr id="3074" name="Picture 2" descr="The 3D CSS Box Mo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132856"/>
            <a:ext cx="4824536" cy="4004290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6DAF-F2B9-4CA2-B6CA-5689A9ACD614}" type="datetime1">
              <a:rPr lang="en-US" smtClean="0"/>
              <a:t>10/9/2010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89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Evolution of CSS Features from W3C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3429000"/>
            <a:ext cx="159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font properties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3203848" y="4293096"/>
            <a:ext cx="1195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text colour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4293096"/>
            <a:ext cx="12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background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2627784" y="5085184"/>
            <a:ext cx="130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text spacing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3861048"/>
            <a:ext cx="844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images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1403648" y="3068960"/>
            <a:ext cx="840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margin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2771800" y="3861048"/>
            <a:ext cx="822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border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5508104" y="4725144"/>
            <a:ext cx="659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table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2699792" y="4653136"/>
            <a:ext cx="454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list</a:t>
            </a:r>
            <a:endParaRPr lang="en-CA" dirty="0"/>
          </a:p>
        </p:txBody>
      </p:sp>
      <p:sp>
        <p:nvSpPr>
          <p:cNvPr id="15" name="Flowchart: Alternate Process 14"/>
          <p:cNvSpPr/>
          <p:nvPr/>
        </p:nvSpPr>
        <p:spPr>
          <a:xfrm>
            <a:off x="899592" y="2996952"/>
            <a:ext cx="3888432" cy="2664296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2987824" y="2420888"/>
            <a:ext cx="208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absolute positioning</a:t>
            </a:r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3347864" y="1988840"/>
            <a:ext cx="198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relative positioning</a:t>
            </a:r>
            <a:endParaRPr lang="en-CA" dirty="0"/>
          </a:p>
        </p:txBody>
      </p:sp>
      <p:sp>
        <p:nvSpPr>
          <p:cNvPr id="19" name="TextBox 18"/>
          <p:cNvSpPr txBox="1"/>
          <p:nvPr/>
        </p:nvSpPr>
        <p:spPr>
          <a:xfrm>
            <a:off x="1475656" y="2276872"/>
            <a:ext cx="85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z-index</a:t>
            </a:r>
            <a:endParaRPr lang="en-CA" dirty="0"/>
          </a:p>
        </p:txBody>
      </p:sp>
      <p:sp>
        <p:nvSpPr>
          <p:cNvPr id="21" name="TextBox 20"/>
          <p:cNvSpPr txBox="1"/>
          <p:nvPr/>
        </p:nvSpPr>
        <p:spPr>
          <a:xfrm>
            <a:off x="5076056" y="3140968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media types</a:t>
            </a:r>
            <a:endParaRPr lang="en-CA" dirty="0"/>
          </a:p>
        </p:txBody>
      </p:sp>
      <p:sp>
        <p:nvSpPr>
          <p:cNvPr id="22" name="Flowchart: Alternate Process 21"/>
          <p:cNvSpPr/>
          <p:nvPr/>
        </p:nvSpPr>
        <p:spPr>
          <a:xfrm>
            <a:off x="539552" y="1916832"/>
            <a:ext cx="5976664" cy="4032448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TextBox 22"/>
          <p:cNvSpPr txBox="1"/>
          <p:nvPr/>
        </p:nvSpPr>
        <p:spPr>
          <a:xfrm>
            <a:off x="5004048" y="4077072"/>
            <a:ext cx="1145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aural style</a:t>
            </a:r>
          </a:p>
          <a:p>
            <a:r>
              <a:rPr lang="en-CA" dirty="0" smtClean="0"/>
              <a:t>sheets</a:t>
            </a:r>
            <a:endParaRPr lang="en-CA" dirty="0"/>
          </a:p>
        </p:txBody>
      </p:sp>
      <p:sp>
        <p:nvSpPr>
          <p:cNvPr id="24" name="TextBox 23"/>
          <p:cNvSpPr txBox="1"/>
          <p:nvPr/>
        </p:nvSpPr>
        <p:spPr>
          <a:xfrm>
            <a:off x="1259632" y="522920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CSS 1 (1996)</a:t>
            </a:r>
            <a:endParaRPr lang="en-C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16016" y="5445224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CSS 2 (1998)</a:t>
            </a:r>
            <a:endParaRPr lang="en-C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60232" y="2348880"/>
            <a:ext cx="674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voice</a:t>
            </a:r>
            <a:endParaRPr lang="en-CA" dirty="0"/>
          </a:p>
        </p:txBody>
      </p:sp>
      <p:sp>
        <p:nvSpPr>
          <p:cNvPr id="27" name="TextBox 26"/>
          <p:cNvSpPr txBox="1"/>
          <p:nvPr/>
        </p:nvSpPr>
        <p:spPr>
          <a:xfrm>
            <a:off x="6804248" y="3429000"/>
            <a:ext cx="8832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multi-</a:t>
            </a:r>
            <a:br>
              <a:rPr lang="en-CA" dirty="0" smtClean="0"/>
            </a:br>
            <a:r>
              <a:rPr lang="en-CA" dirty="0" smtClean="0"/>
              <a:t>column</a:t>
            </a:r>
            <a:br>
              <a:rPr lang="en-CA" dirty="0" smtClean="0"/>
            </a:br>
            <a:r>
              <a:rPr lang="en-CA" dirty="0" smtClean="0"/>
              <a:t>layout</a:t>
            </a:r>
            <a:endParaRPr lang="en-CA" dirty="0"/>
          </a:p>
        </p:txBody>
      </p:sp>
      <p:sp>
        <p:nvSpPr>
          <p:cNvPr id="28" name="TextBox 27"/>
          <p:cNvSpPr txBox="1"/>
          <p:nvPr/>
        </p:nvSpPr>
        <p:spPr>
          <a:xfrm>
            <a:off x="6948264" y="4581128"/>
            <a:ext cx="11090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2d and </a:t>
            </a:r>
            <a:br>
              <a:rPr lang="en-CA" dirty="0" smtClean="0"/>
            </a:br>
            <a:r>
              <a:rPr lang="en-CA" dirty="0" smtClean="0"/>
              <a:t>3d </a:t>
            </a:r>
            <a:br>
              <a:rPr lang="en-CA" dirty="0" smtClean="0"/>
            </a:br>
            <a:r>
              <a:rPr lang="en-CA" dirty="0" smtClean="0"/>
              <a:t>transform</a:t>
            </a:r>
            <a:endParaRPr lang="en-CA" dirty="0"/>
          </a:p>
        </p:txBody>
      </p:sp>
      <p:sp>
        <p:nvSpPr>
          <p:cNvPr id="29" name="TextBox 28"/>
          <p:cNvSpPr txBox="1"/>
          <p:nvPr/>
        </p:nvSpPr>
        <p:spPr>
          <a:xfrm>
            <a:off x="7164288" y="2708920"/>
            <a:ext cx="1385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colour by</a:t>
            </a:r>
            <a:br>
              <a:rPr lang="en-CA" dirty="0" smtClean="0"/>
            </a:br>
            <a:r>
              <a:rPr lang="en-CA" dirty="0" smtClean="0"/>
              <a:t>HSL notation</a:t>
            </a:r>
            <a:endParaRPr lang="en-CA" dirty="0"/>
          </a:p>
        </p:txBody>
      </p:sp>
      <p:sp>
        <p:nvSpPr>
          <p:cNvPr id="30" name="TextBox 29"/>
          <p:cNvSpPr txBox="1"/>
          <p:nvPr/>
        </p:nvSpPr>
        <p:spPr>
          <a:xfrm>
            <a:off x="7164288" y="1988840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functions</a:t>
            </a:r>
            <a:endParaRPr lang="en-CA" dirty="0"/>
          </a:p>
        </p:txBody>
      </p:sp>
      <p:sp>
        <p:nvSpPr>
          <p:cNvPr id="31" name="Flowchart: Alternate Process 30"/>
          <p:cNvSpPr/>
          <p:nvPr/>
        </p:nvSpPr>
        <p:spPr>
          <a:xfrm>
            <a:off x="179512" y="1700808"/>
            <a:ext cx="8568952" cy="4536504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TextBox 31"/>
          <p:cNvSpPr txBox="1"/>
          <p:nvPr/>
        </p:nvSpPr>
        <p:spPr>
          <a:xfrm>
            <a:off x="6732240" y="5733256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CSS 3 (201?)</a:t>
            </a:r>
            <a:endParaRPr lang="en-C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15616" y="1916832"/>
            <a:ext cx="2049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downloadable fonts</a:t>
            </a:r>
            <a:endParaRPr lang="en-CA" dirty="0"/>
          </a:p>
        </p:txBody>
      </p:sp>
      <p:sp>
        <p:nvSpPr>
          <p:cNvPr id="34" name="TextBox 33"/>
          <p:cNvSpPr txBox="1"/>
          <p:nvPr/>
        </p:nvSpPr>
        <p:spPr>
          <a:xfrm>
            <a:off x="5076056" y="2636912"/>
            <a:ext cx="1331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text shadow</a:t>
            </a:r>
            <a:endParaRPr lang="en-CA" dirty="0"/>
          </a:p>
        </p:txBody>
      </p:sp>
      <p:sp>
        <p:nvSpPr>
          <p:cNvPr id="35" name="TextBox 34"/>
          <p:cNvSpPr txBox="1"/>
          <p:nvPr/>
        </p:nvSpPr>
        <p:spPr>
          <a:xfrm>
            <a:off x="4932040" y="3573016"/>
            <a:ext cx="857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cursors</a:t>
            </a:r>
            <a:endParaRPr lang="en-CA" dirty="0"/>
          </a:p>
        </p:txBody>
      </p:sp>
      <p:sp>
        <p:nvSpPr>
          <p:cNvPr id="36" name="TextBox 35"/>
          <p:cNvSpPr txBox="1"/>
          <p:nvPr/>
        </p:nvSpPr>
        <p:spPr>
          <a:xfrm>
            <a:off x="3347864" y="3068960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padding</a:t>
            </a:r>
            <a:endParaRPr lang="en-CA" dirty="0"/>
          </a:p>
        </p:txBody>
      </p:sp>
      <p:sp>
        <p:nvSpPr>
          <p:cNvPr id="38" name="Date Placeholder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0AD4-0E55-42D1-9C95-4F65899AA617}" type="datetime1">
              <a:rPr lang="en-US" smtClean="0"/>
              <a:t>10/9/2010</a:t>
            </a:fld>
            <a:endParaRPr lang="en-CA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9</a:t>
            </a:fld>
            <a:endParaRPr lang="en-CA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7" grpId="0"/>
      <p:bldP spid="18" grpId="0"/>
      <p:bldP spid="19" grpId="0"/>
      <p:bldP spid="21" grpId="0"/>
      <p:bldP spid="22" grpId="0" animBg="1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/>
      <p:bldP spid="34" grpId="0"/>
      <p:bldP spid="35" grpId="0"/>
      <p:bldP spid="36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IE box model – quirks mode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 </a:t>
            </a:r>
            <a:r>
              <a:rPr lang="en-CA" dirty="0" smtClean="0">
                <a:solidFill>
                  <a:schemeClr val="accent6">
                    <a:lumMod val="50000"/>
                  </a:schemeClr>
                </a:solidFill>
              </a:rPr>
              <a:t>quirks mode </a:t>
            </a:r>
            <a:r>
              <a:rPr lang="en-CA" dirty="0" smtClean="0"/>
              <a:t>IE browsers understand the box model </a:t>
            </a:r>
            <a:r>
              <a:rPr lang="en-CA" dirty="0" smtClean="0">
                <a:solidFill>
                  <a:srgbClr val="FF0000"/>
                </a:solidFill>
              </a:rPr>
              <a:t>width</a:t>
            </a:r>
            <a:r>
              <a:rPr lang="en-CA" dirty="0" smtClean="0"/>
              <a:t> property their own way:</a:t>
            </a:r>
            <a:endParaRPr lang="en-CA" dirty="0"/>
          </a:p>
        </p:txBody>
      </p:sp>
      <p:pic>
        <p:nvPicPr>
          <p:cNvPr id="116738" name="Picture 2" descr="CSS box mo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36912"/>
            <a:ext cx="5904656" cy="3775355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F23F-2ACF-4932-8BCE-3E6DBEB5AEC9}" type="datetime1">
              <a:rPr lang="en-US" smtClean="0"/>
              <a:t>10/9/2010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90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IE Quirks Mode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 smtClean="0"/>
              <a:t>Prior to version 6, IE browsers used a different method for determining the width of an element’s box than the method used by the W3C CSS</a:t>
            </a:r>
          </a:p>
          <a:p>
            <a:r>
              <a:rPr lang="en-CA" dirty="0" smtClean="0"/>
              <a:t>Many web sites had already used the non-standard Microsoft implementation of width</a:t>
            </a:r>
          </a:p>
          <a:p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Quirks mode </a:t>
            </a:r>
            <a:r>
              <a:rPr lang="en-CA" dirty="0" smtClean="0"/>
              <a:t>refers to a technique used by a browser to make an earlier, non-standard W3C web page compatible for viewing</a:t>
            </a:r>
          </a:p>
          <a:p>
            <a:r>
              <a:rPr lang="en-CA" dirty="0" smtClean="0"/>
              <a:t>Any later version of IE can be “</a:t>
            </a:r>
            <a:r>
              <a:rPr lang="en-CA" dirty="0" smtClean="0">
                <a:solidFill>
                  <a:schemeClr val="accent6">
                    <a:lumMod val="50000"/>
                  </a:schemeClr>
                </a:solidFill>
              </a:rPr>
              <a:t>flipped</a:t>
            </a:r>
            <a:r>
              <a:rPr lang="en-CA" dirty="0" smtClean="0"/>
              <a:t>” into quirks mode if the HTML has a missing Document Type Declaration (the DOCTYPE)</a:t>
            </a:r>
            <a:endParaRPr lang="en-CA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7CCE-97DB-4D14-B9B8-AF78043833CF}" type="datetime1">
              <a:rPr lang="en-US" smtClean="0"/>
              <a:t>10/9/2010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91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984806"/>
            <a:ext cx="29908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Quirks Mode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 IE an incorrect or missing DOCTYPE triggers quirks mode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08920"/>
            <a:ext cx="47529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356992"/>
            <a:ext cx="45529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1FF2-89DC-43BC-92BD-6AA36151B993}" type="datetime1">
              <a:rPr lang="en-US" smtClean="0"/>
              <a:t>10/9/2010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92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08920"/>
            <a:ext cx="54102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Standards Mode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IE v8 uses standard box model width if a valid DOCTYPE is defined in the HTML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429000"/>
            <a:ext cx="46577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751" y="3807258"/>
            <a:ext cx="29908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3A9F-6C40-4335-AD3C-8618C51FF663}" type="datetime1">
              <a:rPr lang="en-US" smtClean="0"/>
              <a:t>10/9/2010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93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751" y="3771686"/>
            <a:ext cx="29908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08920"/>
            <a:ext cx="54102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Firefox v3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Firefox uses standard box model width whether the DOCTYPE is valid or not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501008"/>
            <a:ext cx="46386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88E0-92C3-4424-A360-6DD5BF766513}" type="datetime1">
              <a:rPr lang="en-US" smtClean="0"/>
              <a:t>10/9/2010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94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Positional presentation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By default CSS uses </a:t>
            </a:r>
            <a:r>
              <a:rPr lang="en-CA" dirty="0" smtClean="0">
                <a:solidFill>
                  <a:schemeClr val="accent5">
                    <a:lumMod val="50000"/>
                  </a:schemeClr>
                </a:solidFill>
              </a:rPr>
              <a:t>normal flow </a:t>
            </a:r>
            <a:r>
              <a:rPr lang="en-CA" dirty="0" smtClean="0"/>
              <a:t>to place elements on the page</a:t>
            </a:r>
          </a:p>
          <a:p>
            <a:r>
              <a:rPr lang="en-CA" dirty="0" smtClean="0"/>
              <a:t>Or, elements can be placed relative to other elements (</a:t>
            </a:r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relative positioning</a:t>
            </a:r>
            <a:r>
              <a:rPr lang="en-CA" dirty="0" smtClean="0"/>
              <a:t>)</a:t>
            </a:r>
          </a:p>
          <a:p>
            <a:r>
              <a:rPr lang="en-CA" dirty="0" smtClean="0"/>
              <a:t>Or, elements can be allowed to </a:t>
            </a:r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float</a:t>
            </a:r>
            <a:r>
              <a:rPr lang="en-CA" dirty="0" smtClean="0"/>
              <a:t> to the edge of the page</a:t>
            </a:r>
          </a:p>
          <a:p>
            <a:r>
              <a:rPr lang="en-CA" dirty="0" smtClean="0"/>
              <a:t>Or, elements can be positioned on the page with (x, y) location (</a:t>
            </a:r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absolute positioning</a:t>
            </a:r>
            <a:r>
              <a:rPr lang="en-CA" dirty="0" smtClean="0"/>
              <a:t>)</a:t>
            </a:r>
          </a:p>
          <a:p>
            <a:endParaRPr lang="en-CA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7EE9-E5A6-4D0D-8776-58778AA60685}" type="datetime1">
              <a:rPr lang="en-US" smtClean="0"/>
              <a:t>10/9/2010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95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Normal flow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Any element not specifying </a:t>
            </a:r>
            <a:r>
              <a:rPr lang="en-CA" dirty="0" err="1" smtClean="0">
                <a:solidFill>
                  <a:schemeClr val="accent6">
                    <a:lumMod val="50000"/>
                  </a:schemeClr>
                </a:solidFill>
              </a:rPr>
              <a:t>position:absolute</a:t>
            </a:r>
            <a:r>
              <a:rPr lang="en-CA" dirty="0" smtClean="0"/>
              <a:t> or </a:t>
            </a:r>
            <a:r>
              <a:rPr lang="en-CA" dirty="0" err="1" smtClean="0">
                <a:solidFill>
                  <a:schemeClr val="accent3">
                    <a:lumMod val="50000"/>
                  </a:schemeClr>
                </a:solidFill>
              </a:rPr>
              <a:t>position:fixed</a:t>
            </a:r>
            <a:r>
              <a:rPr lang="en-CA" dirty="0" smtClean="0"/>
              <a:t> and not </a:t>
            </a:r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floated</a:t>
            </a:r>
          </a:p>
          <a:p>
            <a:r>
              <a:rPr lang="en-CA" dirty="0" smtClean="0"/>
              <a:t>Block boxes flow vertically starting at the top of their containing block.  Inline boxes flow horizontally from left to right.</a:t>
            </a:r>
          </a:p>
          <a:p>
            <a:r>
              <a:rPr lang="en-CA" dirty="0" smtClean="0"/>
              <a:t>The vertical margins of adjoining block boxes are collapsed.</a:t>
            </a:r>
            <a:endParaRPr lang="en-CA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E3D6-3132-4ABF-B035-48457C6FEC76}" type="datetime1">
              <a:rPr lang="en-US" smtClean="0"/>
              <a:t>10/9/2010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96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Relative positioning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The browser first lays out the element as in normal flow, then the element is displaced by the amount specified by the left or right or top or bottom properties.</a:t>
            </a:r>
          </a:p>
          <a:p>
            <a:pPr>
              <a:buNone/>
            </a:pPr>
            <a:r>
              <a:rPr lang="en-CA" dirty="0" smtClean="0"/>
              <a:t>    #content {  border: 1px solid;</a:t>
            </a:r>
            <a:br>
              <a:rPr lang="en-CA" dirty="0" smtClean="0"/>
            </a:br>
            <a:r>
              <a:rPr lang="en-CA" dirty="0" smtClean="0"/>
              <a:t>                     </a:t>
            </a:r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position: relative</a:t>
            </a:r>
            <a:r>
              <a:rPr lang="en-CA" dirty="0" smtClean="0"/>
              <a:t>;</a:t>
            </a:r>
            <a:br>
              <a:rPr lang="en-CA" dirty="0" smtClean="0"/>
            </a:br>
            <a:r>
              <a:rPr lang="en-CA" dirty="0" smtClean="0"/>
              <a:t>                     left: 100px;</a:t>
            </a:r>
            <a:br>
              <a:rPr lang="en-CA" dirty="0" smtClean="0"/>
            </a:br>
            <a:r>
              <a:rPr lang="en-CA" dirty="0" smtClean="0"/>
              <a:t>                     top: 120px;</a:t>
            </a:r>
            <a:br>
              <a:rPr lang="en-CA" dirty="0" smtClean="0"/>
            </a:br>
            <a:r>
              <a:rPr lang="en-CA" dirty="0" smtClean="0"/>
              <a:t>                   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4088" y="5085184"/>
            <a:ext cx="250062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dirty="0" smtClean="0"/>
              <a:t>Shifting the content box</a:t>
            </a:r>
            <a:br>
              <a:rPr lang="en-CA" dirty="0" smtClean="0"/>
            </a:br>
            <a:r>
              <a:rPr lang="en-CA" dirty="0" smtClean="0"/>
              <a:t>to the right by 100 pixels</a:t>
            </a:r>
            <a:br>
              <a:rPr lang="en-CA" dirty="0" smtClean="0"/>
            </a:br>
            <a:r>
              <a:rPr lang="en-CA" dirty="0" smtClean="0"/>
              <a:t>and down by 120 pixels.</a:t>
            </a:r>
            <a:endParaRPr lang="en-CA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A27DB-AF37-4B14-AAB9-BF4BFD7D8331}" type="datetime1">
              <a:rPr lang="en-US" smtClean="0"/>
              <a:t>10/9/2010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97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CSS Position property - relative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Relative positioning shifts the referenced item</a:t>
            </a:r>
            <a:br>
              <a:rPr lang="en-CA" dirty="0" smtClean="0"/>
            </a:br>
            <a:endParaRPr lang="en-CA" dirty="0" smtClean="0"/>
          </a:p>
          <a:p>
            <a:pPr>
              <a:buNone/>
            </a:pPr>
            <a:r>
              <a:rPr lang="en-CA" sz="2000" dirty="0" smtClean="0">
                <a:solidFill>
                  <a:schemeClr val="bg1">
                    <a:lumMod val="75000"/>
                  </a:schemeClr>
                </a:solidFill>
              </a:rPr>
              <a:t>     &lt;style type="text/</a:t>
            </a:r>
            <a:r>
              <a:rPr lang="en-CA" sz="2000" dirty="0" err="1" smtClean="0">
                <a:solidFill>
                  <a:schemeClr val="bg1">
                    <a:lumMod val="75000"/>
                  </a:schemeClr>
                </a:solidFill>
              </a:rPr>
              <a:t>css</a:t>
            </a:r>
            <a:r>
              <a:rPr lang="en-CA" sz="2000" dirty="0" smtClean="0">
                <a:solidFill>
                  <a:schemeClr val="bg1">
                    <a:lumMod val="75000"/>
                  </a:schemeClr>
                </a:solidFill>
              </a:rPr>
              <a:t>"&gt;</a:t>
            </a:r>
            <a:r>
              <a:rPr lang="en-CA" sz="2000" dirty="0" smtClean="0"/>
              <a:t/>
            </a:r>
            <a:br>
              <a:rPr lang="en-CA" sz="2000" dirty="0" smtClean="0"/>
            </a:br>
            <a:r>
              <a:rPr lang="en-CA" sz="2000" dirty="0" smtClean="0"/>
              <a:t>       </a:t>
            </a:r>
            <a:r>
              <a:rPr lang="en-CA" sz="2000" dirty="0" err="1" smtClean="0"/>
              <a:t>p.moveright</a:t>
            </a:r>
            <a:r>
              <a:rPr lang="en-CA" sz="2000" dirty="0" smtClean="0"/>
              <a:t> {position: </a:t>
            </a:r>
            <a:r>
              <a:rPr lang="en-CA" sz="2000" b="1" dirty="0" smtClean="0"/>
              <a:t>relative</a:t>
            </a:r>
            <a:r>
              <a:rPr lang="en-CA" sz="2000" dirty="0" smtClean="0"/>
              <a:t>; right: -5em;}</a:t>
            </a:r>
            <a:br>
              <a:rPr lang="en-CA" sz="2000" dirty="0" smtClean="0"/>
            </a:br>
            <a:r>
              <a:rPr lang="en-CA" sz="2000" dirty="0" smtClean="0"/>
              <a:t>       </a:t>
            </a:r>
            <a:r>
              <a:rPr lang="en-CA" sz="2000" dirty="0" err="1" smtClean="0"/>
              <a:t>p.moveleft</a:t>
            </a:r>
            <a:r>
              <a:rPr lang="en-CA" sz="2000" dirty="0" smtClean="0"/>
              <a:t>   {position: </a:t>
            </a:r>
            <a:r>
              <a:rPr lang="en-CA" sz="2000" b="1" dirty="0" smtClean="0"/>
              <a:t>relative</a:t>
            </a:r>
            <a:r>
              <a:rPr lang="en-CA" sz="2000" dirty="0" smtClean="0"/>
              <a:t>; left: -5em;}</a:t>
            </a:r>
            <a:br>
              <a:rPr lang="en-CA" sz="2000" dirty="0" smtClean="0"/>
            </a:br>
            <a:r>
              <a:rPr lang="en-CA" sz="2000" dirty="0" smtClean="0">
                <a:solidFill>
                  <a:schemeClr val="bg1">
                    <a:lumMod val="75000"/>
                  </a:schemeClr>
                </a:solidFill>
              </a:rPr>
              <a:t>&lt;/style&gt;</a:t>
            </a:r>
            <a:br>
              <a:rPr lang="en-CA" sz="20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CA" sz="2000" dirty="0" smtClean="0">
                <a:solidFill>
                  <a:schemeClr val="bg1">
                    <a:lumMod val="75000"/>
                  </a:schemeClr>
                </a:solidFill>
              </a:rPr>
              <a:t>&lt;/head&gt;</a:t>
            </a:r>
            <a:br>
              <a:rPr lang="en-CA" sz="20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CA" sz="2000" dirty="0" smtClean="0">
                <a:solidFill>
                  <a:schemeClr val="bg1">
                    <a:lumMod val="75000"/>
                  </a:schemeClr>
                </a:solidFill>
              </a:rPr>
              <a:t>&lt;body&gt; </a:t>
            </a:r>
          </a:p>
          <a:p>
            <a:pPr>
              <a:buNone/>
            </a:pPr>
            <a:r>
              <a:rPr lang="en-CA" sz="2000" dirty="0"/>
              <a:t> </a:t>
            </a:r>
            <a:r>
              <a:rPr lang="en-CA" sz="2000" dirty="0" smtClean="0"/>
              <a:t>      &lt;p&gt; Normal paragraph.&lt;/p&gt;</a:t>
            </a:r>
            <a:br>
              <a:rPr lang="en-CA" sz="2000" dirty="0" smtClean="0"/>
            </a:br>
            <a:r>
              <a:rPr lang="en-CA" sz="2000" dirty="0" smtClean="0"/>
              <a:t>&lt;p class</a:t>
            </a:r>
            <a:r>
              <a:rPr lang="en-CA" sz="2000" b="1" dirty="0" smtClean="0"/>
              <a:t>=</a:t>
            </a:r>
            <a:r>
              <a:rPr lang="en-CA" sz="2000" dirty="0" smtClean="0">
                <a:latin typeface="Consolas" pitchFamily="49" charset="0"/>
                <a:cs typeface="Consolas" pitchFamily="49" charset="0"/>
              </a:rPr>
              <a:t>"</a:t>
            </a:r>
            <a:r>
              <a:rPr lang="en-CA" sz="2000" b="1" dirty="0" err="1" smtClean="0"/>
              <a:t>moveright</a:t>
            </a:r>
            <a:r>
              <a:rPr lang="en-CA" sz="2000" b="1" dirty="0" smtClean="0"/>
              <a:t>"</a:t>
            </a:r>
            <a:r>
              <a:rPr lang="en-CA" sz="2000" dirty="0" smtClean="0"/>
              <a:t>&gt;Paragraph shifted right.&lt;/p&gt;</a:t>
            </a:r>
            <a:br>
              <a:rPr lang="en-CA" sz="2000" dirty="0" smtClean="0"/>
            </a:br>
            <a:r>
              <a:rPr lang="en-CA" sz="2000" dirty="0" smtClean="0"/>
              <a:t>&lt;p class</a:t>
            </a:r>
            <a:r>
              <a:rPr lang="en-CA" sz="2000" b="1" dirty="0" smtClean="0"/>
              <a:t>=</a:t>
            </a:r>
            <a:r>
              <a:rPr lang="en-CA" sz="2000" dirty="0" smtClean="0">
                <a:latin typeface="Consolas" pitchFamily="49" charset="0"/>
                <a:cs typeface="Consolas" pitchFamily="49" charset="0"/>
              </a:rPr>
              <a:t>"</a:t>
            </a:r>
            <a:r>
              <a:rPr lang="en-CA" sz="2000" b="1" dirty="0" err="1" smtClean="0"/>
              <a:t>moveleft</a:t>
            </a:r>
            <a:r>
              <a:rPr lang="en-CA" sz="2000" b="1" dirty="0" smtClean="0"/>
              <a:t>"</a:t>
            </a:r>
            <a:r>
              <a:rPr lang="en-CA" sz="2000" dirty="0" smtClean="0"/>
              <a:t>&gt;Paragraph shifted left.&lt;/p&gt;</a:t>
            </a:r>
          </a:p>
          <a:p>
            <a:pPr>
              <a:buNone/>
            </a:pPr>
            <a:endParaRPr lang="en-CA" dirty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501008"/>
            <a:ext cx="2428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reeform 6"/>
          <p:cNvSpPr/>
          <p:nvPr/>
        </p:nvSpPr>
        <p:spPr>
          <a:xfrm>
            <a:off x="6015318" y="4443506"/>
            <a:ext cx="951753" cy="917388"/>
          </a:xfrm>
          <a:custGeom>
            <a:avLst/>
            <a:gdLst>
              <a:gd name="connsiteX0" fmla="*/ 0 w 951753"/>
              <a:gd name="connsiteY0" fmla="*/ 917388 h 917388"/>
              <a:gd name="connsiteX1" fmla="*/ 609600 w 951753"/>
              <a:gd name="connsiteY1" fmla="*/ 881529 h 917388"/>
              <a:gd name="connsiteX2" fmla="*/ 905435 w 951753"/>
              <a:gd name="connsiteY2" fmla="*/ 738094 h 917388"/>
              <a:gd name="connsiteX3" fmla="*/ 887506 w 951753"/>
              <a:gd name="connsiteY3" fmla="*/ 487082 h 917388"/>
              <a:gd name="connsiteX4" fmla="*/ 681317 w 951753"/>
              <a:gd name="connsiteY4" fmla="*/ 74706 h 917388"/>
              <a:gd name="connsiteX5" fmla="*/ 457200 w 951753"/>
              <a:gd name="connsiteY5" fmla="*/ 38847 h 91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1753" h="917388">
                <a:moveTo>
                  <a:pt x="0" y="917388"/>
                </a:moveTo>
                <a:cubicBezTo>
                  <a:pt x="229347" y="914399"/>
                  <a:pt x="458694" y="911411"/>
                  <a:pt x="609600" y="881529"/>
                </a:cubicBezTo>
                <a:cubicBezTo>
                  <a:pt x="760506" y="851647"/>
                  <a:pt x="859117" y="803835"/>
                  <a:pt x="905435" y="738094"/>
                </a:cubicBezTo>
                <a:cubicBezTo>
                  <a:pt x="951753" y="672353"/>
                  <a:pt x="924859" y="597647"/>
                  <a:pt x="887506" y="487082"/>
                </a:cubicBezTo>
                <a:cubicBezTo>
                  <a:pt x="850153" y="376517"/>
                  <a:pt x="753035" y="149412"/>
                  <a:pt x="681317" y="74706"/>
                </a:cubicBezTo>
                <a:cubicBezTo>
                  <a:pt x="609599" y="0"/>
                  <a:pt x="533399" y="19423"/>
                  <a:pt x="457200" y="3884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Freeform 7"/>
          <p:cNvSpPr/>
          <p:nvPr/>
        </p:nvSpPr>
        <p:spPr>
          <a:xfrm>
            <a:off x="5012764" y="4007223"/>
            <a:ext cx="1531471" cy="905436"/>
          </a:xfrm>
          <a:custGeom>
            <a:avLst/>
            <a:gdLst>
              <a:gd name="connsiteX0" fmla="*/ 159871 w 1531471"/>
              <a:gd name="connsiteY0" fmla="*/ 905436 h 905436"/>
              <a:gd name="connsiteX1" fmla="*/ 34365 w 1531471"/>
              <a:gd name="connsiteY1" fmla="*/ 484095 h 905436"/>
              <a:gd name="connsiteX2" fmla="*/ 249518 w 1531471"/>
              <a:gd name="connsiteY2" fmla="*/ 62753 h 905436"/>
              <a:gd name="connsiteX3" fmla="*/ 1531471 w 1531471"/>
              <a:gd name="connsiteY3" fmla="*/ 107577 h 90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1471" h="905436">
                <a:moveTo>
                  <a:pt x="159871" y="905436"/>
                </a:moveTo>
                <a:cubicBezTo>
                  <a:pt x="89647" y="764989"/>
                  <a:pt x="19424" y="624542"/>
                  <a:pt x="34365" y="484095"/>
                </a:cubicBezTo>
                <a:cubicBezTo>
                  <a:pt x="49306" y="343648"/>
                  <a:pt x="0" y="125506"/>
                  <a:pt x="249518" y="62753"/>
                </a:cubicBezTo>
                <a:cubicBezTo>
                  <a:pt x="499036" y="0"/>
                  <a:pt x="1015253" y="53788"/>
                  <a:pt x="1531471" y="10757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8142-966F-48CE-AA93-C5DFF2E1D44F}" type="datetime1">
              <a:rPr lang="en-US" smtClean="0"/>
              <a:t>10/9/2010</a:t>
            </a:fld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98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Fixed positioning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Like absolute positioning but the block does not move when a web page is scrolled as other elements do</a:t>
            </a:r>
            <a:br>
              <a:rPr lang="en-CA" dirty="0" smtClean="0"/>
            </a:br>
            <a:r>
              <a:rPr lang="en-CA" dirty="0" smtClean="0"/>
              <a:t>             #content  {    </a:t>
            </a:r>
            <a:r>
              <a:rPr lang="en-CA" dirty="0" err="1" smtClean="0">
                <a:solidFill>
                  <a:schemeClr val="accent3">
                    <a:lumMod val="50000"/>
                  </a:schemeClr>
                </a:solidFill>
              </a:rPr>
              <a:t>position:fixed</a:t>
            </a:r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                                }</a:t>
            </a:r>
          </a:p>
          <a:p>
            <a:r>
              <a:rPr lang="en-CA" dirty="0" smtClean="0"/>
              <a:t>Useful for keeping key navigation controls present on screen at all times</a:t>
            </a:r>
            <a:endParaRPr lang="en-CA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E91F-6FE0-45ED-AA65-A14681C4906F}" type="datetime1">
              <a:rPr lang="en-US" smtClean="0"/>
              <a:t>10/9/2010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FFBB-690E-40E9-8048-EBA424AB5681}" type="slidenum">
              <a:rPr lang="en-CA" smtClean="0"/>
              <a:pPr/>
              <a:t>99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Camosun College - Comp 140 - CSS</a:t>
            </a:r>
            <a:endParaRPr lang="en-C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67185</TotalTime>
  <Words>5915</Words>
  <Application>Microsoft Office PowerPoint</Application>
  <PresentationFormat>On-screen Show (4:3)</PresentationFormat>
  <Paragraphs>1023</Paragraphs>
  <Slides>120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120</vt:i4>
      </vt:variant>
    </vt:vector>
  </HeadingPairs>
  <TitlesOfParts>
    <vt:vector size="121" baseType="lpstr">
      <vt:lpstr>Office Theme</vt:lpstr>
      <vt:lpstr>Cascading Style Sheets (CSS)</vt:lpstr>
      <vt:lpstr>What Web Designers Need to Know About CSS</vt:lpstr>
      <vt:lpstr>Early HTML version 3.2 example</vt:lpstr>
      <vt:lpstr>HTML version 3.2 issues</vt:lpstr>
      <vt:lpstr>Style Sheets</vt:lpstr>
      <vt:lpstr>Style and Content Together</vt:lpstr>
      <vt:lpstr>The creator of CSS came from the land that gave the world ...</vt:lpstr>
      <vt:lpstr>Origin of CSS</vt:lpstr>
      <vt:lpstr>Evolution of CSS Features from W3C</vt:lpstr>
      <vt:lpstr>Why CSS?</vt:lpstr>
      <vt:lpstr>What is CSS ?</vt:lpstr>
      <vt:lpstr>CSS Style Attribute and Tag</vt:lpstr>
      <vt:lpstr>CSS Style Layout</vt:lpstr>
      <vt:lpstr>CSS Properties</vt:lpstr>
      <vt:lpstr>CSS Values</vt:lpstr>
      <vt:lpstr>CSS Strings</vt:lpstr>
      <vt:lpstr>Colour keywords</vt:lpstr>
      <vt:lpstr>HLS Notation</vt:lpstr>
      <vt:lpstr>HLS Notation</vt:lpstr>
      <vt:lpstr>Transparency – Alpha channel</vt:lpstr>
      <vt:lpstr>Vendor-specific extensions</vt:lpstr>
      <vt:lpstr>CSS Values - Examples</vt:lpstr>
      <vt:lpstr>CSS errors</vt:lpstr>
      <vt:lpstr>Lengths</vt:lpstr>
      <vt:lpstr>Lengths</vt:lpstr>
      <vt:lpstr>Lengths CSS</vt:lpstr>
      <vt:lpstr>CSS Lengths - Example</vt:lpstr>
      <vt:lpstr>CSS Lengths - Example</vt:lpstr>
      <vt:lpstr>Fonts in CSS</vt:lpstr>
      <vt:lpstr>Fonts in CSS</vt:lpstr>
      <vt:lpstr>Fonts in CSS</vt:lpstr>
      <vt:lpstr>Fonts in CSS</vt:lpstr>
      <vt:lpstr>Fonts in CSS</vt:lpstr>
      <vt:lpstr>Fonts in CSS</vt:lpstr>
      <vt:lpstr>CSS Fonts Example</vt:lpstr>
      <vt:lpstr>CSS Text Properties</vt:lpstr>
      <vt:lpstr>Three paragraph examples</vt:lpstr>
      <vt:lpstr>Fonts and the Web</vt:lpstr>
      <vt:lpstr>CSS Property Shortcut</vt:lpstr>
      <vt:lpstr>CSS Property Shortcut</vt:lpstr>
      <vt:lpstr>Opacity</vt:lpstr>
      <vt:lpstr>Opacity</vt:lpstr>
      <vt:lpstr>URL value</vt:lpstr>
      <vt:lpstr>Background Properties</vt:lpstr>
      <vt:lpstr>CSS Background - Image</vt:lpstr>
      <vt:lpstr>CSS Background - Style</vt:lpstr>
      <vt:lpstr>CSS Background - Resize Window</vt:lpstr>
      <vt:lpstr>CSS Background – repeat x, y</vt:lpstr>
      <vt:lpstr>Style Attribute example</vt:lpstr>
      <vt:lpstr>Style Element example</vt:lpstr>
      <vt:lpstr>CSS Media types</vt:lpstr>
      <vt:lpstr>CSS Levels of Style</vt:lpstr>
      <vt:lpstr>Inline Style</vt:lpstr>
      <vt:lpstr>Embedded Style</vt:lpstr>
      <vt:lpstr>External Style</vt:lpstr>
      <vt:lpstr>CSS</vt:lpstr>
      <vt:lpstr>Cascading</vt:lpstr>
      <vt:lpstr>Author and User Style sheets</vt:lpstr>
      <vt:lpstr>CSS Syntax</vt:lpstr>
      <vt:lpstr>CSS Syntax</vt:lpstr>
      <vt:lpstr>CSS Selector</vt:lpstr>
      <vt:lpstr>CSS Selector Categories</vt:lpstr>
      <vt:lpstr>Type Selector; Universal Selector</vt:lpstr>
      <vt:lpstr>Descendant Selectors</vt:lpstr>
      <vt:lpstr>Child Selectors</vt:lpstr>
      <vt:lpstr>Attribute Selector</vt:lpstr>
      <vt:lpstr>Class Selector</vt:lpstr>
      <vt:lpstr>ID Selector</vt:lpstr>
      <vt:lpstr>Specifying class and ID selectors</vt:lpstr>
      <vt:lpstr>Pseudo-classes</vt:lpstr>
      <vt:lpstr>Pseudo-class Links</vt:lpstr>
      <vt:lpstr>Focus Pseudo-class</vt:lpstr>
      <vt:lpstr>Pseudo-element Selectors</vt:lpstr>
      <vt:lpstr>Group Selectors</vt:lpstr>
      <vt:lpstr>Classes vs IDs</vt:lpstr>
      <vt:lpstr>Selector Family Tree</vt:lpstr>
      <vt:lpstr>Tags div and span</vt:lpstr>
      <vt:lpstr>Div Element </vt:lpstr>
      <vt:lpstr>CSS Rule of Proximity</vt:lpstr>
      <vt:lpstr>CSS Rule of Inheritance</vt:lpstr>
      <vt:lpstr>CSS Inheritance</vt:lpstr>
      <vt:lpstr>CSS inherit value</vt:lpstr>
      <vt:lpstr>Image Clipping</vt:lpstr>
      <vt:lpstr>CSS Rules</vt:lpstr>
      <vt:lpstr>Style Priority </vt:lpstr>
      <vt:lpstr>CSS Rule of Specificity</vt:lpstr>
      <vt:lpstr>!important rules</vt:lpstr>
      <vt:lpstr>CSS Box properties</vt:lpstr>
      <vt:lpstr>CSS Box model in 3D</vt:lpstr>
      <vt:lpstr>IE box model – quirks mode</vt:lpstr>
      <vt:lpstr>IE Quirks Mode</vt:lpstr>
      <vt:lpstr>Quirks Mode example</vt:lpstr>
      <vt:lpstr>Standards Mode example</vt:lpstr>
      <vt:lpstr>Firefox v3 example</vt:lpstr>
      <vt:lpstr>Positional presentation</vt:lpstr>
      <vt:lpstr>Normal flow</vt:lpstr>
      <vt:lpstr>Relative positioning</vt:lpstr>
      <vt:lpstr>CSS Position property - relative</vt:lpstr>
      <vt:lpstr>Fixed positioning</vt:lpstr>
      <vt:lpstr>CSS Position property - fixed</vt:lpstr>
      <vt:lpstr>Float property</vt:lpstr>
      <vt:lpstr>Float property</vt:lpstr>
      <vt:lpstr>CSS Position property - absolute</vt:lpstr>
      <vt:lpstr>CSS Position Absolute</vt:lpstr>
      <vt:lpstr>Clear property</vt:lpstr>
      <vt:lpstr>Display property</vt:lpstr>
      <vt:lpstr>Lists</vt:lpstr>
      <vt:lpstr>List style type</vt:lpstr>
      <vt:lpstr>Cursors</vt:lpstr>
      <vt:lpstr>Outlines</vt:lpstr>
      <vt:lpstr>Outlines</vt:lpstr>
      <vt:lpstr>Overflow</vt:lpstr>
      <vt:lpstr>Overflow CSS3</vt:lpstr>
      <vt:lpstr>Firefox Error Console</vt:lpstr>
      <vt:lpstr>CSS Errors Example</vt:lpstr>
      <vt:lpstr>CSS Errors caught by Firefox</vt:lpstr>
      <vt:lpstr>Microsoft Internet Explorer Developer Toolbar</vt:lpstr>
      <vt:lpstr>W3C Unified Validator</vt:lpstr>
      <vt:lpstr>Review CSS Questions</vt:lpstr>
      <vt:lpstr>References</vt:lpstr>
    </vt:vector>
  </TitlesOfParts>
  <Company>Camosun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Cascading Style Sheets (CSS)</dc:title>
  <dc:creator>SteveUser</dc:creator>
  <cp:lastModifiedBy>SteveUser</cp:lastModifiedBy>
  <cp:revision>601</cp:revision>
  <dcterms:created xsi:type="dcterms:W3CDTF">2008-10-05T03:35:39Z</dcterms:created>
  <dcterms:modified xsi:type="dcterms:W3CDTF">2010-10-09T21:01:18Z</dcterms:modified>
</cp:coreProperties>
</file>