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7" r:id="rId3"/>
    <p:sldId id="258" r:id="rId4"/>
    <p:sldId id="259" r:id="rId5"/>
    <p:sldId id="260" r:id="rId6"/>
    <p:sldId id="296" r:id="rId7"/>
    <p:sldId id="261" r:id="rId8"/>
    <p:sldId id="262" r:id="rId9"/>
    <p:sldId id="264" r:id="rId10"/>
    <p:sldId id="265" r:id="rId11"/>
    <p:sldId id="294" r:id="rId12"/>
    <p:sldId id="266" r:id="rId13"/>
    <p:sldId id="267" r:id="rId14"/>
    <p:sldId id="268" r:id="rId15"/>
    <p:sldId id="295" r:id="rId16"/>
    <p:sldId id="263" r:id="rId17"/>
    <p:sldId id="269" r:id="rId18"/>
    <p:sldId id="270" r:id="rId19"/>
    <p:sldId id="292" r:id="rId20"/>
    <p:sldId id="271" r:id="rId21"/>
    <p:sldId id="272" r:id="rId22"/>
    <p:sldId id="293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7" r:id="rId41"/>
    <p:sldId id="298" r:id="rId42"/>
    <p:sldId id="311" r:id="rId43"/>
    <p:sldId id="312" r:id="rId44"/>
    <p:sldId id="310" r:id="rId45"/>
    <p:sldId id="313" r:id="rId46"/>
    <p:sldId id="314" r:id="rId47"/>
    <p:sldId id="299" r:id="rId48"/>
    <p:sldId id="300" r:id="rId49"/>
    <p:sldId id="301" r:id="rId50"/>
    <p:sldId id="303" r:id="rId51"/>
    <p:sldId id="309" r:id="rId52"/>
    <p:sldId id="305" r:id="rId53"/>
    <p:sldId id="304" r:id="rId54"/>
    <p:sldId id="307" r:id="rId55"/>
    <p:sldId id="308" r:id="rId56"/>
    <p:sldId id="302" r:id="rId57"/>
    <p:sldId id="290" r:id="rId58"/>
    <p:sldId id="291" r:id="rId59"/>
    <p:sldId id="315" r:id="rId6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800000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C70DB-BF95-4751-A97C-32C117EFCA3C}" type="datetimeFigureOut">
              <a:rPr lang="en-US" smtClean="0"/>
              <a:pPr/>
              <a:t>10/20/2013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F3446-A522-4B99-B0C1-D3A21A51CE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15444EF-7E9A-4563-9F65-354FC0FF852A}" type="datetimeFigureOut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C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8F3DE3D-C2D5-466C-92B1-B05EC756C3B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0B356-F9CD-4935-B7B4-0CB828D5548A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605A6-63FD-4F3C-B7C6-C691BDD495F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E4C5-8F16-4331-A844-0E5EC0B3073F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3EE7-8545-4065-BCD8-1F9F05A7C03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F7872-C15F-487C-B19C-4BDE681643F8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F09C9-FAA4-48CE-BA44-3CC46A83193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8BF79-4074-4E92-830B-D2DFEA4F47F2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C9D2-14CE-400D-AC2A-D02DC1427A6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E6E26-165E-4159-9B38-500A5FA46714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22772-EDB5-4469-A7C5-081095556B0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8EBA5-0B3B-43E8-83D3-A0D7044FA127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60F00-87CC-4A62-B9EA-E9467641D4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AF070-35D7-41C0-A88F-83EF560EA227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33F83-F259-455D-B9F7-6EC05B6EB9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7E197-D4C3-40E9-AD91-21AA14EDDA04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CD6C7-0196-406D-B9B1-6A5DCB8B84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A40E6-593A-4068-996C-4917D6003B99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A57A9-36CD-4019-AD8A-600F5FA616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FF21-3400-441A-A725-BA69BC2CF903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5EEA-818F-4CF5-9D46-0F81BE65432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45D7E-A11B-41F2-B2B2-70054A1142E4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AD59C-01C4-4766-AABD-42C9B1F40F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58F0AF-2574-43B7-A3ED-A95925A30DCA}" type="datetime1">
              <a:rPr lang="en-US"/>
              <a:pPr>
                <a:defRPr/>
              </a:pPr>
              <a:t>10/20/2013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4005A5-B4D9-4FFD-B8F2-4490D0B7DB7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hal.cs.camosun.bc.ca/~langs/comp140-13/lectures/forms/sampleform01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al.cs.camosun.bc.ca/~langs/comp140-13/lectures/forms/sampleform01css.html" TargetMode="External"/><Relationship Id="rId4" Type="http://schemas.openxmlformats.org/officeDocument/2006/relationships/hyperlink" Target="http://hal.cs.camosun.bc.ca/~langs/comp140-12/lectures/forms/simpleform01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hal.cs.camosun.bc.ca/~langs/comp140-13/lectures/forms/sampleform02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sampleform02css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sampleform03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sampleform03cs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sampleform04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sampleform04css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sampleform05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sampleform05css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sampleform06css.html" TargetMode="External"/><Relationship Id="rId2" Type="http://schemas.openxmlformats.org/officeDocument/2006/relationships/hyperlink" Target="sampleform06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microsoft.com/kb/190282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Guide/HTML/Form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HTML Form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1A453-4C16-4425-A863-9C00F033B8AE}" type="slidenum">
              <a:rPr lang="en-CA"/>
              <a:pPr>
                <a:defRPr/>
              </a:pPr>
              <a:t>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TextArea</a:t>
            </a:r>
            <a:r>
              <a:rPr lang="en-CA" dirty="0" smtClean="0"/>
              <a:t> Form Element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>
                <a:latin typeface="Consolas" pitchFamily="49" charset="0"/>
              </a:rPr>
              <a:t>&lt;form name="</a:t>
            </a:r>
            <a:r>
              <a:rPr lang="en-CA" sz="2800" dirty="0" err="1" smtClean="0">
                <a:latin typeface="Consolas" pitchFamily="49" charset="0"/>
              </a:rPr>
              <a:t>myForm</a:t>
            </a:r>
            <a:r>
              <a:rPr lang="en-CA" sz="2800" dirty="0" smtClean="0">
                <a:latin typeface="Consolas" pitchFamily="49" charset="0"/>
              </a:rPr>
              <a:t>" ... 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 &lt;</a:t>
            </a:r>
            <a:r>
              <a:rPr lang="en-CA" sz="2800" dirty="0" err="1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textarea</a:t>
            </a:r>
            <a:r>
              <a:rPr lang="en-CA" sz="2800" dirty="0" smtClean="0">
                <a:latin typeface="Consolas" pitchFamily="49" charset="0"/>
              </a:rPr>
              <a:t>  name="comments" 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            rows="4"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            columns="40"&gt;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 &lt;</a:t>
            </a:r>
            <a:r>
              <a:rPr lang="en-CA" sz="2800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/</a:t>
            </a:r>
            <a:r>
              <a:rPr lang="en-CA" sz="2800" dirty="0" err="1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textarea</a:t>
            </a:r>
            <a:r>
              <a:rPr lang="en-CA" sz="2800" dirty="0" smtClean="0">
                <a:latin typeface="Consolas" pitchFamily="49" charset="0"/>
              </a:rPr>
              <a:t>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&lt;/form&gt;</a:t>
            </a:r>
          </a:p>
          <a:p>
            <a:r>
              <a:rPr lang="en-CA" dirty="0" smtClean="0"/>
              <a:t>Defines a text area in the form with four lines and 40 characters wide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BEA1C-1968-40F0-9ACF-75EC12FF672C}" type="slidenum">
              <a:rPr lang="en-CA"/>
              <a:pPr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</a:t>
            </a:r>
            <a:r>
              <a:rPr lang="en-US" dirty="0" err="1" smtClean="0"/>
              <a:t>Textarea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11</a:t>
            </a:fld>
            <a:endParaRPr lang="en-CA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1124744"/>
            <a:ext cx="7776864" cy="459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96136" y="530120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Page </a:t>
            </a:r>
            <a:r>
              <a:rPr lang="en-US" dirty="0" smtClean="0">
                <a:hlinkClick r:id="rId4"/>
              </a:rPr>
              <a:t>sample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5733256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5"/>
              </a:rPr>
              <a:t>Page </a:t>
            </a:r>
            <a:r>
              <a:rPr lang="en-US" dirty="0" smtClean="0">
                <a:hlinkClick r:id="rId5"/>
              </a:rPr>
              <a:t>sample CSS enhanced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Select Form Element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Has two parts: </a:t>
            </a:r>
            <a:r>
              <a:rPr lang="en-CA" dirty="0" smtClean="0">
                <a:latin typeface="Consolas" pitchFamily="49" charset="0"/>
              </a:rPr>
              <a:t>&lt;</a:t>
            </a:r>
            <a:r>
              <a:rPr lang="en-CA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select</a:t>
            </a:r>
            <a:r>
              <a:rPr lang="en-CA" dirty="0" smtClean="0">
                <a:latin typeface="Consolas" pitchFamily="49" charset="0"/>
              </a:rPr>
              <a:t>&gt; </a:t>
            </a:r>
            <a:r>
              <a:rPr lang="en-CA" dirty="0" smtClean="0"/>
              <a:t>tag and </a:t>
            </a:r>
            <a:r>
              <a:rPr lang="en-CA" dirty="0" smtClean="0">
                <a:latin typeface="Consolas" pitchFamily="49" charset="0"/>
              </a:rPr>
              <a:t>&lt;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option</a:t>
            </a:r>
            <a:r>
              <a:rPr lang="en-CA" dirty="0" smtClean="0">
                <a:latin typeface="Consolas" pitchFamily="49" charset="0"/>
              </a:rPr>
              <a:t>&gt; </a:t>
            </a:r>
            <a:r>
              <a:rPr lang="en-CA" dirty="0" smtClean="0"/>
              <a:t>tag</a:t>
            </a:r>
          </a:p>
          <a:p>
            <a:r>
              <a:rPr lang="en-CA" dirty="0" smtClean="0"/>
              <a:t>Shows a list of options in either a pop-up menu or a scrolling list</a:t>
            </a:r>
          </a:p>
          <a:p>
            <a:r>
              <a:rPr lang="en-CA" dirty="0" smtClean="0"/>
              <a:t>Number of options to show use </a:t>
            </a:r>
            <a:r>
              <a:rPr lang="en-CA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size</a:t>
            </a:r>
            <a:r>
              <a:rPr lang="en-CA" dirty="0" smtClean="0">
                <a:latin typeface="Consolas" pitchFamily="49" charset="0"/>
              </a:rPr>
              <a:t>="n"</a:t>
            </a:r>
          </a:p>
          <a:p>
            <a:r>
              <a:rPr lang="en-CA" dirty="0" smtClean="0"/>
              <a:t>Multiple selections use </a:t>
            </a:r>
            <a:r>
              <a:rPr lang="en-CA" sz="2800" dirty="0" smtClean="0">
                <a:solidFill>
                  <a:schemeClr val="accent5">
                    <a:lumMod val="75000"/>
                  </a:schemeClr>
                </a:solidFill>
                <a:latin typeface="Consolas" pitchFamily="49" charset="0"/>
              </a:rPr>
              <a:t>multiple</a:t>
            </a:r>
            <a:r>
              <a:rPr lang="en-CA" sz="2800" dirty="0" smtClean="0">
                <a:latin typeface="Consolas" pitchFamily="49" charset="0"/>
              </a:rPr>
              <a:t>="multiple"</a:t>
            </a:r>
            <a:endParaRPr lang="en-CA" dirty="0" smtClean="0">
              <a:latin typeface="Consolas" pitchFamily="49" charset="0"/>
            </a:endParaRPr>
          </a:p>
          <a:p>
            <a:r>
              <a:rPr lang="en-CA" dirty="0" smtClean="0"/>
              <a:t>Preselect options with </a:t>
            </a:r>
            <a:r>
              <a:rPr lang="en-CA" sz="2800" dirty="0" smtClean="0">
                <a:solidFill>
                  <a:srgbClr val="FFC000"/>
                </a:solidFill>
                <a:latin typeface="Consolas" pitchFamily="49" charset="0"/>
              </a:rPr>
              <a:t>selected</a:t>
            </a:r>
            <a:r>
              <a:rPr lang="en-CA" sz="2800" dirty="0" smtClean="0">
                <a:latin typeface="Consolas" pitchFamily="49" charset="0"/>
              </a:rPr>
              <a:t>="selected" </a:t>
            </a:r>
            <a:r>
              <a:rPr lang="en-CA" dirty="0" smtClean="0"/>
              <a:t>in the option tag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9ED4F-509A-4F71-B980-7870298DDD46}" type="slidenum">
              <a:rPr lang="en-CA"/>
              <a:pPr>
                <a:defRPr/>
              </a:pPr>
              <a:t>12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Select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CA" sz="2800" dirty="0" smtClean="0">
                <a:latin typeface="Consolas" pitchFamily="49" charset="0"/>
              </a:rPr>
              <a:t>&lt;</a:t>
            </a:r>
            <a:r>
              <a:rPr lang="en-CA" sz="28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select</a:t>
            </a:r>
            <a:r>
              <a:rPr lang="en-CA" sz="2800" dirty="0" smtClean="0">
                <a:latin typeface="Consolas" pitchFamily="49" charset="0"/>
              </a:rPr>
              <a:t> </a:t>
            </a:r>
            <a:r>
              <a:rPr lang="en-CA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</a:rPr>
              <a:t>name</a:t>
            </a:r>
            <a:r>
              <a:rPr lang="en-CA" sz="2800" dirty="0" smtClean="0">
                <a:latin typeface="Consolas" pitchFamily="49" charset="0"/>
              </a:rPr>
              <a:t>="payment"&gt;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&lt;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option</a:t>
            </a:r>
            <a:r>
              <a:rPr lang="en-CA" sz="2800" dirty="0" smtClean="0">
                <a:latin typeface="Consolas" pitchFamily="49" charset="0"/>
              </a:rPr>
              <a:t> </a:t>
            </a:r>
            <a:r>
              <a:rPr lang="en-CA" sz="2800" dirty="0" smtClean="0">
                <a:solidFill>
                  <a:srgbClr val="FFC000"/>
                </a:solidFill>
                <a:latin typeface="Consolas" pitchFamily="49" charset="0"/>
              </a:rPr>
              <a:t>selected</a:t>
            </a:r>
            <a:r>
              <a:rPr lang="en-CA" sz="2800" dirty="0" smtClean="0">
                <a:latin typeface="Consolas" pitchFamily="49" charset="0"/>
              </a:rPr>
              <a:t>="selected"         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        </a:t>
            </a:r>
            <a:r>
              <a:rPr lang="en-CA" sz="2800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</a:rPr>
              <a:t>value</a:t>
            </a:r>
            <a:r>
              <a:rPr lang="en-CA" sz="2800" dirty="0" smtClean="0">
                <a:latin typeface="Consolas" pitchFamily="49" charset="0"/>
              </a:rPr>
              <a:t>="credit"&gt;Credit Card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&lt;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/option</a:t>
            </a:r>
            <a:r>
              <a:rPr lang="en-CA" sz="2800" dirty="0" smtClean="0">
                <a:latin typeface="Consolas" pitchFamily="49" charset="0"/>
              </a:rPr>
              <a:t>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&lt;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option</a:t>
            </a:r>
            <a:r>
              <a:rPr lang="en-CA" sz="2800" dirty="0" smtClean="0">
                <a:latin typeface="Consolas" pitchFamily="49" charset="0"/>
              </a:rPr>
              <a:t> </a:t>
            </a:r>
            <a:r>
              <a:rPr lang="en-CA" sz="2800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</a:rPr>
              <a:t>value</a:t>
            </a:r>
            <a:r>
              <a:rPr lang="en-CA" sz="2800" dirty="0" smtClean="0">
                <a:latin typeface="Consolas" pitchFamily="49" charset="0"/>
              </a:rPr>
              <a:t>="debit"&gt;Bank Debit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&lt;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/option</a:t>
            </a:r>
            <a:r>
              <a:rPr lang="en-CA" sz="2800" dirty="0" smtClean="0">
                <a:latin typeface="Consolas" pitchFamily="49" charset="0"/>
              </a:rPr>
              <a:t>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&lt;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option</a:t>
            </a:r>
            <a:r>
              <a:rPr lang="en-CA" sz="2800" dirty="0" smtClean="0">
                <a:latin typeface="Consolas" pitchFamily="49" charset="0"/>
              </a:rPr>
              <a:t> </a:t>
            </a:r>
            <a:r>
              <a:rPr lang="en-CA" sz="2800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</a:rPr>
              <a:t>value</a:t>
            </a:r>
            <a:r>
              <a:rPr lang="en-CA" sz="2800" dirty="0" smtClean="0">
                <a:latin typeface="Consolas" pitchFamily="49" charset="0"/>
              </a:rPr>
              <a:t>="cheque"&gt;Cheque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  &lt;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/option</a:t>
            </a:r>
            <a:r>
              <a:rPr lang="en-CA" sz="2800" dirty="0" smtClean="0">
                <a:latin typeface="Consolas" pitchFamily="49" charset="0"/>
              </a:rPr>
              <a:t>&gt;</a:t>
            </a:r>
            <a:br>
              <a:rPr lang="en-CA" sz="2800" dirty="0" smtClean="0">
                <a:latin typeface="Consolas" pitchFamily="49" charset="0"/>
              </a:rPr>
            </a:br>
            <a:r>
              <a:rPr lang="en-CA" sz="2800" dirty="0" smtClean="0">
                <a:latin typeface="Consolas" pitchFamily="49" charset="0"/>
              </a:rPr>
              <a:t>&lt;/</a:t>
            </a:r>
            <a:r>
              <a:rPr lang="en-CA" sz="2800" dirty="0" smtClean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select</a:t>
            </a:r>
            <a:r>
              <a:rPr lang="en-CA" sz="2800" dirty="0" smtClean="0">
                <a:latin typeface="Consolas" pitchFamily="49" charset="0"/>
              </a:rPr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70DD6-F751-4397-9235-56270E38867D}" type="slidenum">
              <a:rPr lang="en-CA"/>
              <a:pPr>
                <a:defRPr/>
              </a:pPr>
              <a:t>13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Select </a:t>
            </a:r>
            <a:r>
              <a:rPr lang="en-CA" dirty="0" err="1" smtClean="0"/>
              <a:t>optgroup</a:t>
            </a:r>
            <a:endParaRPr lang="en-CA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Items can be grouped into a separate submenu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&lt;</a:t>
            </a:r>
            <a:r>
              <a:rPr lang="en-CA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optgroup</a:t>
            </a:r>
            <a:r>
              <a:rPr lang="en-CA" dirty="0" smtClean="0"/>
              <a:t> label= "Province"&gt;</a:t>
            </a:r>
            <a:br>
              <a:rPr lang="en-CA" dirty="0" smtClean="0"/>
            </a:br>
            <a:r>
              <a:rPr lang="en-CA" dirty="0" smtClean="0"/>
              <a:t>     &lt;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option</a:t>
            </a:r>
            <a:r>
              <a:rPr lang="en-CA" dirty="0" smtClean="0"/>
              <a:t> value="BC"&gt;BC &lt;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/option</a:t>
            </a:r>
            <a:r>
              <a:rPr lang="en-CA" dirty="0" smtClean="0"/>
              <a:t> &gt;</a:t>
            </a:r>
            <a:br>
              <a:rPr lang="en-CA" dirty="0" smtClean="0"/>
            </a:br>
            <a:r>
              <a:rPr lang="en-CA" dirty="0" smtClean="0"/>
              <a:t>     &lt;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option</a:t>
            </a:r>
            <a:r>
              <a:rPr lang="en-CA" dirty="0" smtClean="0"/>
              <a:t> value="AB"&gt;Alberta &lt;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/option</a:t>
            </a:r>
            <a:r>
              <a:rPr lang="en-CA" dirty="0" smtClean="0"/>
              <a:t> &gt;</a:t>
            </a:r>
            <a:br>
              <a:rPr lang="en-CA" dirty="0" smtClean="0"/>
            </a:br>
            <a:r>
              <a:rPr lang="en-C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&lt;/</a:t>
            </a:r>
            <a:r>
              <a:rPr lang="en-CA" dirty="0" err="1" smtClean="0"/>
              <a:t>optgroup</a:t>
            </a:r>
            <a:r>
              <a:rPr lang="en-CA" dirty="0" smtClean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3B7670-7BF6-4004-B59A-A511B43B6D0A}" type="slidenum">
              <a:rPr lang="en-CA"/>
              <a:pPr>
                <a:defRPr/>
              </a:pPr>
              <a:t>14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Select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15</a:t>
            </a:fld>
            <a:endParaRPr lang="en-CA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491150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084168" y="5157192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Page sample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96985" y="5661248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file"/>
              </a:rPr>
              <a:t>Page </a:t>
            </a:r>
            <a:r>
              <a:rPr lang="en-US" dirty="0" smtClean="0">
                <a:hlinkClick r:id="rId4" action="ppaction://hlinkfile"/>
              </a:rPr>
              <a:t>sample CSS enhanced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Form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Unlike </a:t>
            </a:r>
            <a:r>
              <a:rPr lang="en-CA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textarea</a:t>
            </a:r>
            <a:r>
              <a:rPr lang="en-CA" dirty="0" smtClean="0"/>
              <a:t> and </a:t>
            </a:r>
            <a:r>
              <a:rPr lang="en-CA" dirty="0" smtClean="0">
                <a:solidFill>
                  <a:schemeClr val="accent3">
                    <a:lumMod val="75000"/>
                  </a:schemeClr>
                </a:solidFill>
              </a:rPr>
              <a:t>select</a:t>
            </a:r>
            <a:r>
              <a:rPr lang="en-CA" dirty="0" smtClean="0"/>
              <a:t> elements the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input</a:t>
            </a:r>
            <a:r>
              <a:rPr lang="en-CA" dirty="0" smtClean="0"/>
              <a:t> element has a single tag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Used for text box, check boxes, radio buttons, passwords, and many other form element types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Attributes: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chemeClr val="accent5">
                    <a:lumMod val="50000"/>
                  </a:schemeClr>
                </a:solidFill>
              </a:rPr>
              <a:t>name</a:t>
            </a:r>
            <a:r>
              <a:rPr lang="en-CA" dirty="0" smtClean="0"/>
              <a:t>, the name of the data field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FF0000"/>
                </a:solidFill>
              </a:rPr>
              <a:t>size</a:t>
            </a:r>
            <a:r>
              <a:rPr lang="en-CA" dirty="0" smtClean="0"/>
              <a:t>, the length of the field in characters, default is 20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err="1" smtClean="0">
                <a:solidFill>
                  <a:schemeClr val="accent4">
                    <a:lumMod val="50000"/>
                  </a:schemeClr>
                </a:solidFill>
              </a:rPr>
              <a:t>maxlength</a:t>
            </a:r>
            <a:r>
              <a:rPr lang="en-CA" dirty="0" smtClean="0"/>
              <a:t>, max number of input characters to accept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0070C0"/>
                </a:solidFill>
              </a:rPr>
              <a:t>value</a:t>
            </a:r>
            <a:r>
              <a:rPr lang="en-CA" dirty="0" smtClean="0"/>
              <a:t>, usage depends on the type of input 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4ECFD-E931-488A-BF01-778A36EE9A0C}" type="slidenum">
              <a:rPr lang="en-CA"/>
              <a:pPr>
                <a:defRPr/>
              </a:pPr>
              <a:t>16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Form Element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B050"/>
                </a:solidFill>
                <a:latin typeface="Consolas" pitchFamily="49" charset="0"/>
              </a:rPr>
              <a:t>value</a:t>
            </a:r>
            <a:r>
              <a:rPr lang="en-CA" dirty="0" smtClean="0"/>
              <a:t> attribute, if the input element type is text or password, this is the default text to display; for checkbox or radio button, this is the value returned to the server; for submit and reset buttons this is the text to show inside the button</a:t>
            </a:r>
          </a:p>
          <a:p>
            <a:r>
              <a:rPr lang="en-CA" dirty="0" smtClean="0">
                <a:solidFill>
                  <a:srgbClr val="00B050"/>
                </a:solidFill>
                <a:latin typeface="Consolas" pitchFamily="49" charset="0"/>
              </a:rPr>
              <a:t>checked</a:t>
            </a:r>
            <a:r>
              <a:rPr lang="en-CA" dirty="0" smtClean="0"/>
              <a:t> attribute, sets a radio button or check box to "on" – usage: checked="checked"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4C77C-ECD3-40C3-8D45-4976BCD8BBEF}" type="slidenum">
              <a:rPr lang="en-CA"/>
              <a:pPr>
                <a:defRPr/>
              </a:pPr>
              <a:t>17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text type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CA" dirty="0" smtClean="0"/>
              <a:t>Type attribute</a:t>
            </a:r>
          </a:p>
          <a:p>
            <a:pPr lvl="1"/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Text</a:t>
            </a:r>
            <a:r>
              <a:rPr lang="en-CA" dirty="0" smtClean="0"/>
              <a:t>, default value for type attribute, the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text</a:t>
            </a:r>
            <a:r>
              <a:rPr lang="en-CA" dirty="0" smtClean="0"/>
              <a:t> type is used in cases a type is specified unknown by the browser (e.g. HTML 5 has new input types like </a:t>
            </a:r>
            <a:r>
              <a:rPr lang="en-CA" dirty="0" err="1" smtClean="0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en-CA" dirty="0" smtClean="0"/>
              <a:t> and </a:t>
            </a:r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email</a:t>
            </a:r>
            <a:r>
              <a:rPr lang="en-CA" dirty="0" smtClean="0"/>
              <a:t>), this form element accepts text from the user</a:t>
            </a:r>
            <a:br>
              <a:rPr lang="en-CA" dirty="0" smtClean="0"/>
            </a:br>
            <a:r>
              <a:rPr lang="en-CA" sz="2000" dirty="0" smtClean="0">
                <a:latin typeface="Consolas" pitchFamily="49" charset="0"/>
              </a:rPr>
              <a:t>&lt;</a:t>
            </a:r>
            <a:r>
              <a:rPr lang="en-CA" sz="2000" dirty="0" smtClean="0">
                <a:solidFill>
                  <a:srgbClr val="FF0000"/>
                </a:solidFill>
                <a:latin typeface="Consolas" pitchFamily="49" charset="0"/>
              </a:rPr>
              <a:t>input</a:t>
            </a:r>
            <a:r>
              <a:rPr lang="en-CA" sz="2000" dirty="0" smtClean="0">
                <a:latin typeface="Consolas" pitchFamily="49" charset="0"/>
              </a:rPr>
              <a:t> name="</a:t>
            </a:r>
            <a:r>
              <a:rPr lang="en-CA" sz="2000" dirty="0" err="1" smtClean="0">
                <a:latin typeface="Consolas" pitchFamily="49" charset="0"/>
              </a:rPr>
              <a:t>firstname</a:t>
            </a:r>
            <a:r>
              <a:rPr lang="en-CA" sz="2000" dirty="0" smtClean="0">
                <a:latin typeface="Consolas" pitchFamily="49" charset="0"/>
              </a:rPr>
              <a:t>"&gt;</a:t>
            </a:r>
            <a:br>
              <a:rPr lang="en-CA" sz="2000" dirty="0" smtClean="0">
                <a:latin typeface="Consolas" pitchFamily="49" charset="0"/>
              </a:rPr>
            </a:br>
            <a:r>
              <a:rPr lang="en-CA" sz="2000" dirty="0" smtClean="0">
                <a:latin typeface="Consolas" pitchFamily="49" charset="0"/>
              </a:rPr>
              <a:t>&lt;</a:t>
            </a:r>
            <a:r>
              <a:rPr lang="en-CA" sz="2000" dirty="0" smtClean="0">
                <a:solidFill>
                  <a:srgbClr val="FF0000"/>
                </a:solidFill>
                <a:latin typeface="Consolas" pitchFamily="49" charset="0"/>
              </a:rPr>
              <a:t>input</a:t>
            </a:r>
            <a:r>
              <a:rPr lang="en-CA" sz="2000" dirty="0" smtClean="0">
                <a:latin typeface="Consolas" pitchFamily="49" charset="0"/>
              </a:rPr>
              <a:t> type="</a:t>
            </a:r>
            <a:r>
              <a:rPr lang="en-CA" sz="2000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text</a:t>
            </a:r>
            <a:r>
              <a:rPr lang="en-CA" sz="2000" dirty="0" smtClean="0">
                <a:latin typeface="Consolas" pitchFamily="49" charset="0"/>
              </a:rPr>
              <a:t>" </a:t>
            </a:r>
            <a:br>
              <a:rPr lang="en-CA" sz="2000" dirty="0" smtClean="0">
                <a:latin typeface="Consolas" pitchFamily="49" charset="0"/>
              </a:rPr>
            </a:br>
            <a:r>
              <a:rPr lang="en-CA" sz="2000" dirty="0" smtClean="0">
                <a:latin typeface="Consolas" pitchFamily="49" charset="0"/>
              </a:rPr>
              <a:t>       name="phone" </a:t>
            </a:r>
            <a:br>
              <a:rPr lang="en-CA" sz="2000" dirty="0" smtClean="0">
                <a:latin typeface="Consolas" pitchFamily="49" charset="0"/>
              </a:rPr>
            </a:br>
            <a:r>
              <a:rPr lang="en-CA" sz="2000" dirty="0" smtClean="0">
                <a:latin typeface="Consolas" pitchFamily="49" charset="0"/>
              </a:rPr>
              <a:t>       size="15"</a:t>
            </a:r>
            <a:br>
              <a:rPr lang="en-CA" sz="2000" dirty="0" smtClean="0">
                <a:latin typeface="Consolas" pitchFamily="49" charset="0"/>
              </a:rPr>
            </a:br>
            <a:r>
              <a:rPr lang="en-CA" sz="2000" dirty="0" smtClean="0">
                <a:latin typeface="Consolas" pitchFamily="49" charset="0"/>
              </a:rPr>
              <a:t>       </a:t>
            </a:r>
            <a:r>
              <a:rPr lang="en-CA" sz="2000" dirty="0" err="1" smtClean="0">
                <a:latin typeface="Consolas" pitchFamily="49" charset="0"/>
              </a:rPr>
              <a:t>maxlength</a:t>
            </a:r>
            <a:r>
              <a:rPr lang="en-CA" sz="2000" dirty="0" smtClean="0">
                <a:latin typeface="Consolas" pitchFamily="49" charset="0"/>
              </a:rPr>
              <a:t>="12"&gt;</a:t>
            </a:r>
            <a:br>
              <a:rPr lang="en-CA" sz="2000" dirty="0" smtClean="0">
                <a:latin typeface="Consolas" pitchFamily="49" charset="0"/>
              </a:rPr>
            </a:br>
            <a:r>
              <a:rPr lang="en-CA" sz="2000" dirty="0" smtClean="0">
                <a:latin typeface="Consolas" pitchFamily="49" charset="0"/>
              </a:rPr>
              <a:t>&lt;</a:t>
            </a:r>
            <a:r>
              <a:rPr lang="en-CA" sz="2000" dirty="0" smtClean="0">
                <a:solidFill>
                  <a:srgbClr val="FF0000"/>
                </a:solidFill>
                <a:latin typeface="Consolas" pitchFamily="49" charset="0"/>
              </a:rPr>
              <a:t>input</a:t>
            </a:r>
            <a:r>
              <a:rPr lang="en-CA" sz="2000" dirty="0" smtClean="0">
                <a:latin typeface="Consolas" pitchFamily="49" charset="0"/>
              </a:rPr>
              <a:t> name="country" </a:t>
            </a:r>
            <a:br>
              <a:rPr lang="en-CA" sz="2000" dirty="0" smtClean="0">
                <a:latin typeface="Consolas" pitchFamily="49" charset="0"/>
              </a:rPr>
            </a:br>
            <a:r>
              <a:rPr lang="en-CA" sz="2000" dirty="0" smtClean="0">
                <a:latin typeface="Consolas" pitchFamily="49" charset="0"/>
              </a:rPr>
              <a:t>       value="Canada"&gt;</a:t>
            </a:r>
            <a:endParaRPr lang="en-CA" dirty="0" smtClean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B5E43-138D-4647-BC18-E6AFC107A080}" type="slidenum">
              <a:rPr lang="en-CA"/>
              <a:pPr>
                <a:defRPr/>
              </a:pPr>
              <a:t>18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text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19</a:t>
            </a:fld>
            <a:endParaRPr lang="en-CA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716582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92080" y="522920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file"/>
              </a:rPr>
              <a:t>Page sample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5805264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file"/>
              </a:rPr>
              <a:t>Page </a:t>
            </a:r>
            <a:r>
              <a:rPr lang="en-US" dirty="0" smtClean="0">
                <a:hlinkClick r:id="rId4" action="ppaction://hlinkfile"/>
              </a:rPr>
              <a:t>sample CSS enhanced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HTML Form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form structure is a practical method for collecting information from the </a:t>
            </a:r>
            <a:r>
              <a:rPr lang="en-CA" dirty="0" smtClean="0"/>
              <a:t>user </a:t>
            </a:r>
            <a:endParaRPr lang="en-CA" dirty="0" smtClean="0"/>
          </a:p>
          <a:p>
            <a:r>
              <a:rPr lang="en-CA" dirty="0" smtClean="0"/>
              <a:t>Forms on a web page are set up using a combination of HTML form tag elements and an associated script written in PHP, ASP, Perl, python, or other script language</a:t>
            </a:r>
          </a:p>
          <a:p>
            <a:r>
              <a:rPr lang="en-CA" dirty="0" smtClean="0"/>
              <a:t>Scripts are commonly called CGI (Common Gateway Interface) and run on the web </a:t>
            </a:r>
            <a:r>
              <a:rPr lang="en-CA" dirty="0" smtClean="0"/>
              <a:t>server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CE244-0DE5-4FEA-AD89-F32DF9771617}" type="slidenum">
              <a:rPr lang="en-CA"/>
              <a:pPr>
                <a:defRPr/>
              </a:pPr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password type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password</a:t>
            </a:r>
            <a:r>
              <a:rPr lang="en-CA" dirty="0" smtClean="0"/>
              <a:t>, a type of text field but the user’s typed characters are shown onscreen as bullets to prevent echoing of characters – this is </a:t>
            </a:r>
            <a:r>
              <a:rPr lang="en-CA" b="1" dirty="0" smtClean="0"/>
              <a:t>not</a:t>
            </a:r>
            <a:r>
              <a:rPr lang="en-CA" dirty="0" smtClean="0"/>
              <a:t> encrypting the data sent to the server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   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</a:t>
            </a:r>
            <a:r>
              <a:rPr lang="en-CA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password</a:t>
            </a:r>
            <a:r>
              <a:rPr lang="en-CA" dirty="0" smtClean="0"/>
              <a:t>"  </a:t>
            </a:r>
            <a:br>
              <a:rPr lang="en-CA" dirty="0" smtClean="0"/>
            </a:br>
            <a:r>
              <a:rPr lang="en-CA" dirty="0" smtClean="0"/>
              <a:t>            name="password"</a:t>
            </a:r>
            <a:br>
              <a:rPr lang="en-CA" dirty="0" smtClean="0"/>
            </a:br>
            <a:r>
              <a:rPr lang="en-CA" dirty="0" smtClean="0"/>
              <a:t>            size="30" </a:t>
            </a:r>
            <a:br>
              <a:rPr lang="en-CA" dirty="0" smtClean="0"/>
            </a:br>
            <a:r>
              <a:rPr lang="en-CA" dirty="0" smtClean="0"/>
              <a:t>            </a:t>
            </a:r>
            <a:r>
              <a:rPr lang="en-CA" dirty="0" err="1" smtClean="0"/>
              <a:t>maxlength</a:t>
            </a:r>
            <a:r>
              <a:rPr lang="en-CA" dirty="0" smtClean="0"/>
              <a:t>="30"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98EAA-0B04-4136-9D98-B16B0988B884}" type="slidenum">
              <a:rPr lang="en-CA"/>
              <a:pPr>
                <a:defRPr/>
              </a:pPr>
              <a:t>20</a:t>
            </a:fld>
            <a:endParaRPr lang="en-CA"/>
          </a:p>
        </p:txBody>
      </p:sp>
      <p:pic>
        <p:nvPicPr>
          <p:cNvPr id="35842" name="Picture 2" descr="http://www.javascript-coder.com/wp-content/uploads/2010/07/password-inp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5229200"/>
            <a:ext cx="2808312" cy="8116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87624" y="53732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hlinkClick r:id="rId3" action="ppaction://hlinkfile"/>
              </a:rPr>
              <a:t>Sample page</a:t>
            </a:r>
            <a:endParaRPr lang="en-CA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187624" y="5805264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hlinkClick r:id="rId4" action="ppaction://hlinkfile"/>
              </a:rPr>
              <a:t>Sample page CSS enhanced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checkbox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00B050"/>
                </a:solidFill>
              </a:rPr>
              <a:t>checkbox</a:t>
            </a:r>
            <a:r>
              <a:rPr lang="en-CA" dirty="0" smtClean="0"/>
              <a:t>, a switch control is "on" when its checked attribute is set (e.g.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checked</a:t>
            </a:r>
            <a:r>
              <a:rPr lang="en-CA" dirty="0" smtClean="0"/>
              <a:t>="checked" 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checkbox controls within the form may share the same name value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Zero, one, or many selectable options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Can make them preselected with checked="checked"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To make PHP scripts work easier place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[] </a:t>
            </a:r>
            <a:r>
              <a:rPr lang="en-CA" dirty="0" smtClean="0"/>
              <a:t>at the end of the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CA" dirty="0" smtClean="0"/>
              <a:t> attribute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If </a:t>
            </a:r>
            <a:r>
              <a:rPr lang="en-CA" dirty="0" smtClean="0">
                <a:solidFill>
                  <a:srgbClr val="00B050"/>
                </a:solidFill>
              </a:rPr>
              <a:t>value</a:t>
            </a:r>
            <a:r>
              <a:rPr lang="en-CA" dirty="0" smtClean="0"/>
              <a:t> attribute is </a:t>
            </a:r>
            <a:r>
              <a:rPr lang="en-CA" dirty="0" smtClean="0">
                <a:solidFill>
                  <a:srgbClr val="00B050"/>
                </a:solidFill>
              </a:rPr>
              <a:t>not</a:t>
            </a:r>
            <a:r>
              <a:rPr lang="en-CA" dirty="0" smtClean="0"/>
              <a:t> provided, then either 0 or 1 is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71C89-8A3F-4155-A767-C90AB8740E7B}" type="slidenum">
              <a:rPr lang="en-CA"/>
              <a:pPr>
                <a:defRPr/>
              </a:pPr>
              <a:t>21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Checkbox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rtlCol="0">
            <a:normAutofit/>
          </a:bodyPr>
          <a:lstStyle/>
          <a:p>
            <a:pPr lvl="1" fontAlgn="auto">
              <a:spcAft>
                <a:spcPts val="0"/>
              </a:spcAft>
              <a:buNone/>
              <a:defRPr/>
            </a:pPr>
            <a:r>
              <a:rPr lang="en-CA" dirty="0" smtClean="0">
                <a:latin typeface="Consolas" pitchFamily="49" charset="0"/>
              </a:rPr>
              <a:t>&lt;</a:t>
            </a:r>
            <a:r>
              <a:rPr lang="en-CA" dirty="0" smtClean="0">
                <a:solidFill>
                  <a:srgbClr val="FF0000"/>
                </a:solidFill>
                <a:latin typeface="Consolas" pitchFamily="49" charset="0"/>
              </a:rPr>
              <a:t>input</a:t>
            </a:r>
            <a:r>
              <a:rPr lang="en-CA" dirty="0" smtClean="0">
                <a:latin typeface="Consolas" pitchFamily="49" charset="0"/>
              </a:rPr>
              <a:t> type="</a:t>
            </a:r>
            <a:r>
              <a:rPr lang="en-CA" dirty="0" smtClean="0">
                <a:solidFill>
                  <a:srgbClr val="00B050"/>
                </a:solidFill>
                <a:latin typeface="Consolas" pitchFamily="49" charset="0"/>
              </a:rPr>
              <a:t>checkbox</a:t>
            </a:r>
            <a:r>
              <a:rPr lang="en-CA" dirty="0" smtClean="0">
                <a:latin typeface="Consolas" pitchFamily="49" charset="0"/>
              </a:rPr>
              <a:t>"   name="</a:t>
            </a:r>
            <a:r>
              <a:rPr lang="en-CA" dirty="0" err="1" smtClean="0">
                <a:latin typeface="Consolas" pitchFamily="49" charset="0"/>
              </a:rPr>
              <a:t>os</a:t>
            </a:r>
            <a:r>
              <a:rPr lang="en-CA" dirty="0" smtClean="0">
                <a:latin typeface="Consolas" pitchFamily="49" charset="0"/>
              </a:rPr>
              <a:t>[]"   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CA" dirty="0" smtClean="0">
                <a:latin typeface="Consolas" pitchFamily="49" charset="0"/>
              </a:rPr>
              <a:t>       value="</a:t>
            </a:r>
            <a:r>
              <a:rPr lang="en-CA" dirty="0" err="1" smtClean="0">
                <a:latin typeface="Consolas" pitchFamily="49" charset="0"/>
              </a:rPr>
              <a:t>unix</a:t>
            </a:r>
            <a:r>
              <a:rPr lang="en-CA" dirty="0" smtClean="0">
                <a:latin typeface="Consolas" pitchFamily="49" charset="0"/>
              </a:rPr>
              <a:t>"&gt; Unix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CA" dirty="0" smtClean="0">
                <a:latin typeface="Consolas" pitchFamily="49" charset="0"/>
              </a:rPr>
              <a:t>&lt;</a:t>
            </a:r>
            <a:r>
              <a:rPr lang="en-CA" dirty="0" smtClean="0">
                <a:solidFill>
                  <a:srgbClr val="FF0000"/>
                </a:solidFill>
                <a:latin typeface="Consolas" pitchFamily="49" charset="0"/>
              </a:rPr>
              <a:t>input</a:t>
            </a:r>
            <a:r>
              <a:rPr lang="en-CA" dirty="0" smtClean="0">
                <a:latin typeface="Consolas" pitchFamily="49" charset="0"/>
              </a:rPr>
              <a:t> type="</a:t>
            </a:r>
            <a:r>
              <a:rPr lang="en-CA" dirty="0" smtClean="0">
                <a:solidFill>
                  <a:srgbClr val="00B050"/>
                </a:solidFill>
                <a:latin typeface="Consolas" pitchFamily="49" charset="0"/>
              </a:rPr>
              <a:t>checkbox</a:t>
            </a:r>
            <a:r>
              <a:rPr lang="en-CA" dirty="0" smtClean="0">
                <a:latin typeface="Consolas" pitchFamily="49" charset="0"/>
              </a:rPr>
              <a:t>"   name="</a:t>
            </a:r>
            <a:r>
              <a:rPr lang="en-CA" dirty="0" err="1" smtClean="0">
                <a:latin typeface="Consolas" pitchFamily="49" charset="0"/>
              </a:rPr>
              <a:t>os</a:t>
            </a:r>
            <a:r>
              <a:rPr lang="en-CA" dirty="0" smtClean="0">
                <a:latin typeface="Consolas" pitchFamily="49" charset="0"/>
              </a:rPr>
              <a:t>[]" 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CA" dirty="0" smtClean="0">
                <a:latin typeface="Consolas" pitchFamily="49" charset="0"/>
              </a:rPr>
              <a:t>        value="Win" &gt; Windows XP</a:t>
            </a:r>
          </a:p>
          <a:p>
            <a:pPr lvl="1" fontAlgn="auto">
              <a:spcAft>
                <a:spcPts val="0"/>
              </a:spcAft>
              <a:buNone/>
              <a:defRPr/>
            </a:pPr>
            <a:r>
              <a:rPr lang="en-CA" dirty="0" smtClean="0">
                <a:latin typeface="Consolas" pitchFamily="49" charset="0"/>
              </a:rPr>
              <a:t>&lt;</a:t>
            </a:r>
            <a:r>
              <a:rPr lang="en-CA" dirty="0" smtClean="0">
                <a:solidFill>
                  <a:srgbClr val="FF0000"/>
                </a:solidFill>
                <a:latin typeface="Consolas" pitchFamily="49" charset="0"/>
              </a:rPr>
              <a:t>input</a:t>
            </a:r>
            <a:r>
              <a:rPr lang="en-CA" dirty="0" smtClean="0">
                <a:latin typeface="Consolas" pitchFamily="49" charset="0"/>
              </a:rPr>
              <a:t> type="</a:t>
            </a:r>
            <a:r>
              <a:rPr lang="en-CA" dirty="0" smtClean="0">
                <a:solidFill>
                  <a:srgbClr val="00B050"/>
                </a:solidFill>
                <a:latin typeface="Consolas" pitchFamily="49" charset="0"/>
              </a:rPr>
              <a:t>checkbox</a:t>
            </a:r>
            <a:r>
              <a:rPr lang="en-CA" dirty="0" smtClean="0">
                <a:latin typeface="Consolas" pitchFamily="49" charset="0"/>
              </a:rPr>
              <a:t>"   name="</a:t>
            </a:r>
            <a:r>
              <a:rPr lang="en-CA" dirty="0" err="1" smtClean="0">
                <a:latin typeface="Consolas" pitchFamily="49" charset="0"/>
              </a:rPr>
              <a:t>os</a:t>
            </a:r>
            <a:r>
              <a:rPr lang="en-CA" dirty="0" smtClean="0">
                <a:latin typeface="Consolas" pitchFamily="49" charset="0"/>
              </a:rPr>
              <a:t>[]"</a:t>
            </a:r>
            <a:br>
              <a:rPr lang="en-CA" dirty="0" smtClean="0">
                <a:latin typeface="Consolas" pitchFamily="49" charset="0"/>
              </a:rPr>
            </a:br>
            <a:r>
              <a:rPr lang="en-CA" dirty="0" smtClean="0">
                <a:latin typeface="Consolas" pitchFamily="49" charset="0"/>
              </a:rPr>
              <a:t>      value="Mac"</a:t>
            </a:r>
            <a:br>
              <a:rPr lang="en-CA" dirty="0" smtClean="0">
                <a:latin typeface="Consolas" pitchFamily="49" charset="0"/>
              </a:rPr>
            </a:br>
            <a:r>
              <a:rPr lang="en-CA" dirty="0" smtClean="0">
                <a:latin typeface="Consolas" pitchFamily="49" charset="0"/>
              </a:rPr>
              <a:t>      checked="checked"&gt;Mac 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71C89-8A3F-4155-A767-C90AB8740E7B}" type="slidenum">
              <a:rPr lang="en-CA"/>
              <a:pPr>
                <a:defRPr/>
              </a:pPr>
              <a:t>22</a:t>
            </a:fld>
            <a:endParaRPr lang="en-CA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97152"/>
            <a:ext cx="556546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537321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hlinkClick r:id="rId3" action="ppaction://hlinkfile"/>
              </a:rPr>
              <a:t>Sample page</a:t>
            </a:r>
            <a:endParaRPr lang="en-CA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187624" y="5805264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hlinkClick r:id="rId4" action="ppaction://hlinkfile"/>
              </a:rPr>
              <a:t>Sample page CSS enhanced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radio button type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lvl="1"/>
            <a:r>
              <a:rPr lang="en-CA" dirty="0" smtClean="0"/>
              <a:t>Allows only one option selected</a:t>
            </a:r>
          </a:p>
          <a:p>
            <a:pPr lvl="1"/>
            <a:r>
              <a:rPr lang="en-CA" dirty="0" smtClean="0"/>
              <a:t>All the radio elements must have same name attribute</a:t>
            </a:r>
          </a:p>
          <a:p>
            <a:pPr lvl="1"/>
            <a:r>
              <a:rPr lang="en-CA" dirty="0" smtClean="0"/>
              <a:t>Can supply optional 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checked</a:t>
            </a:r>
            <a:r>
              <a:rPr lang="en-CA" dirty="0" smtClean="0"/>
              <a:t>="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checked</a:t>
            </a:r>
            <a:r>
              <a:rPr lang="en-CA" dirty="0" smtClean="0"/>
              <a:t>" to preselect as the default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type="radio" name="user" value="home"&gt; Home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type="radio" name="user" value="business" </a:t>
            </a:r>
            <a:r>
              <a:rPr lang="en-CA" dirty="0" smtClean="0">
                <a:solidFill>
                  <a:schemeClr val="accent2">
                    <a:lumMod val="50000"/>
                  </a:schemeClr>
                </a:solidFill>
              </a:rPr>
              <a:t>checked="checked" </a:t>
            </a:r>
            <a:r>
              <a:rPr lang="en-CA" dirty="0" smtClean="0"/>
              <a:t>&gt; Business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BB0B8-6F47-4D36-9A1B-7D2C9D5242A2}" type="slidenum">
              <a:rPr lang="en-CA"/>
              <a:pPr>
                <a:defRPr/>
              </a:pPr>
              <a:t>23</a:t>
            </a:fld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3779912" y="558924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hlinkClick r:id="rId2" action="ppaction://hlinkfile"/>
              </a:rPr>
              <a:t>Sample page</a:t>
            </a:r>
            <a:endParaRPr lang="en-CA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79912" y="6021288"/>
            <a:ext cx="315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hlinkClick r:id="rId3" action="ppaction://hlinkfile"/>
              </a:rPr>
              <a:t>Sample page CSS enhanced</a:t>
            </a: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hidden type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Creates an </a:t>
            </a:r>
            <a:r>
              <a:rPr lang="en-CA" dirty="0" err="1" smtClean="0"/>
              <a:t>undisplayed</a:t>
            </a:r>
            <a:r>
              <a:rPr lang="en-CA" dirty="0" smtClean="0"/>
              <a:t> field in the form</a:t>
            </a:r>
          </a:p>
          <a:p>
            <a:pPr lvl="1"/>
            <a:r>
              <a:rPr lang="en-CA" dirty="0" smtClean="0"/>
              <a:t>Used to send calculated or some default value information to the server when form data is submitted</a:t>
            </a:r>
            <a:br>
              <a:rPr lang="en-CA" dirty="0" smtClean="0"/>
            </a:br>
            <a:endParaRPr lang="en-CA" dirty="0" smtClean="0"/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</a:t>
            </a:r>
            <a:r>
              <a:rPr lang="en-CA" dirty="0" smtClean="0">
                <a:solidFill>
                  <a:schemeClr val="bg2">
                    <a:lumMod val="25000"/>
                  </a:schemeClr>
                </a:solidFill>
              </a:rPr>
              <a:t>hidden</a:t>
            </a:r>
            <a:r>
              <a:rPr lang="en-CA" dirty="0" smtClean="0"/>
              <a:t>" name="IM" value = "smmh@hostmail.com"&gt;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4BD60-8121-4DBA-8330-F73D2B3B1156}" type="slidenum">
              <a:rPr lang="en-CA"/>
              <a:pPr>
                <a:defRPr/>
              </a:pPr>
              <a:t>24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reset type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Displays a push button with the present function of clearing all the data in the form back to its original state</a:t>
            </a:r>
          </a:p>
          <a:p>
            <a:pPr lvl="1"/>
            <a:r>
              <a:rPr lang="en-CA" dirty="0" smtClean="0"/>
              <a:t>Name and value attributes are optional unless there is more than one reset button</a:t>
            </a:r>
          </a:p>
          <a:p>
            <a:pPr lvl="1"/>
            <a:r>
              <a:rPr lang="en-CA" dirty="0" smtClean="0"/>
              <a:t>Value attribute can be used to show text in the reset button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</a:t>
            </a:r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reset</a:t>
            </a:r>
            <a:r>
              <a:rPr lang="en-CA" dirty="0" smtClean="0"/>
              <a:t>"&gt;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18D9C-5896-4589-88B3-E8300962F6CB}" type="slidenum">
              <a:rPr lang="en-CA"/>
              <a:pPr>
                <a:defRPr/>
              </a:pPr>
              <a:t>25</a:t>
            </a:fld>
            <a:endParaRPr lang="en-CA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5517232"/>
            <a:ext cx="1296144" cy="63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submit type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Displays a push button with the preset function of sending the entered data in the form to the server for processing</a:t>
            </a:r>
          </a:p>
          <a:p>
            <a:pPr lvl="1"/>
            <a:r>
              <a:rPr lang="en-CA" dirty="0" smtClean="0"/>
              <a:t>Value attribute defines what text to show in the button</a:t>
            </a:r>
          </a:p>
          <a:p>
            <a:pPr lvl="1"/>
            <a:r>
              <a:rPr lang="en-CA" dirty="0" smtClean="0"/>
              <a:t>Name and value attributes optional unless there is more than one submit button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type="submit" value= "Click here to download"  name = "download"&gt;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9F97E-2CA8-4DD3-BB33-3EF32A3D857D}" type="slidenum">
              <a:rPr lang="en-CA"/>
              <a:pPr>
                <a:defRPr/>
              </a:pPr>
              <a:t>26</a:t>
            </a:fld>
            <a:endParaRPr lang="en-CA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1" y="5805264"/>
            <a:ext cx="303393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image type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Can be used to act like a submit button</a:t>
            </a:r>
          </a:p>
          <a:p>
            <a:pPr lvl="1"/>
            <a:r>
              <a:rPr lang="en-CA" dirty="0" smtClean="0"/>
              <a:t>Rarely used anymore, think </a:t>
            </a:r>
            <a:r>
              <a:rPr lang="en-CA" dirty="0" err="1" smtClean="0"/>
              <a:t>imagemaps</a:t>
            </a:r>
            <a:endParaRPr lang="en-CA" dirty="0" smtClean="0"/>
          </a:p>
          <a:p>
            <a:pPr lvl="1"/>
            <a:r>
              <a:rPr lang="en-CA" dirty="0" smtClean="0"/>
              <a:t>The data </a:t>
            </a:r>
            <a:r>
              <a:rPr lang="en-CA" dirty="0" err="1" smtClean="0"/>
              <a:t>name.x</a:t>
            </a:r>
            <a:r>
              <a:rPr lang="en-CA" dirty="0" smtClean="0"/>
              <a:t> coordinate and </a:t>
            </a:r>
            <a:r>
              <a:rPr lang="en-CA" dirty="0" err="1" smtClean="0"/>
              <a:t>value.y</a:t>
            </a:r>
            <a:r>
              <a:rPr lang="en-CA" dirty="0" smtClean="0"/>
              <a:t> coordinate are passed to the script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type="image" </a:t>
            </a:r>
            <a:r>
              <a:rPr lang="en-CA" dirty="0" err="1" smtClean="0"/>
              <a:t>src</a:t>
            </a:r>
            <a:r>
              <a:rPr lang="en-CA" dirty="0" smtClean="0"/>
              <a:t>="CanadaMap.png" name="CANADA" value="Province"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1AA20-724F-4477-92D3-9693CEEAD20B}" type="slidenum">
              <a:rPr lang="en-CA"/>
              <a:pPr>
                <a:defRPr/>
              </a:pPr>
              <a:t>27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Input Element – file type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dirty="0" smtClean="0"/>
              <a:t>Used to upload a file to the web server</a:t>
            </a:r>
          </a:p>
          <a:p>
            <a:pPr lvl="1"/>
            <a:r>
              <a:rPr lang="en-CA" dirty="0" smtClean="0"/>
              <a:t>Useful when submitting a document created by another program such as a spreadsheet</a:t>
            </a:r>
          </a:p>
          <a:p>
            <a:pPr lvl="1">
              <a:buFont typeface="Arial" charset="0"/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type="file"  name = "reports.xls" /&gt;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5A7EA-80FF-4B1A-A602-6DA0E1509053}" type="slidenum">
              <a:rPr lang="en-CA"/>
              <a:pPr>
                <a:defRPr/>
              </a:pPr>
              <a:t>28</a:t>
            </a:fld>
            <a:endParaRPr lang="en-CA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149080"/>
            <a:ext cx="600066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Form Action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The &lt;form&gt; tag uses an </a:t>
            </a:r>
            <a:r>
              <a:rPr lang="en-CA" dirty="0" smtClean="0">
                <a:solidFill>
                  <a:schemeClr val="accent4">
                    <a:lumMod val="75000"/>
                  </a:schemeClr>
                </a:solidFill>
              </a:rPr>
              <a:t>action</a:t>
            </a:r>
            <a:r>
              <a:rPr lang="en-CA" dirty="0" smtClean="0"/>
              <a:t> attribute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Specifies the name of the script to run when the form’s submit button is clicked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If no action attribute is provided, or the script does not exist, nothing will happen when submit is clicked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CGI scripts are usually organized into their own folder sometimes called script or </a:t>
            </a:r>
            <a:r>
              <a:rPr lang="en-CA" dirty="0" err="1" smtClean="0"/>
              <a:t>cgi</a:t>
            </a:r>
            <a:r>
              <a:rPr lang="en-CA" dirty="0" smtClean="0"/>
              <a:t>-bin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&lt;form name="</a:t>
            </a:r>
            <a:r>
              <a:rPr lang="en-CA" dirty="0" err="1" smtClean="0"/>
              <a:t>myform</a:t>
            </a:r>
            <a:r>
              <a:rPr lang="en-CA" dirty="0" smtClean="0"/>
              <a:t>" </a:t>
            </a:r>
            <a:r>
              <a:rPr lang="en-CA" dirty="0" smtClean="0">
                <a:solidFill>
                  <a:schemeClr val="accent4">
                    <a:lumMod val="75000"/>
                  </a:schemeClr>
                </a:solidFill>
              </a:rPr>
              <a:t>action</a:t>
            </a:r>
            <a:r>
              <a:rPr lang="en-CA" dirty="0" smtClean="0"/>
              <a:t>="script/runform.php"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76040-84AB-4E6D-A2EB-41DC5A36F37F}" type="slidenum">
              <a:rPr lang="en-CA"/>
              <a:pPr>
                <a:defRPr/>
              </a:pPr>
              <a:t>29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ISP Script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Many Internet Service Providers supply pre-built CGI scripts to allow customers to use them in their HTML documents</a:t>
            </a:r>
          </a:p>
          <a:p>
            <a:r>
              <a:rPr lang="en-CA" dirty="0" smtClean="0"/>
              <a:t>Useful for collecting email addresses, personal info, ordering products, etc</a:t>
            </a:r>
          </a:p>
          <a:p>
            <a:r>
              <a:rPr lang="en-CA" dirty="0" smtClean="0"/>
              <a:t>Normally a CGI script does not have any access to the client computer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EFB07-25AA-4267-B76E-24853AD8E178}" type="slidenum">
              <a:rPr lang="en-CA"/>
              <a:pPr>
                <a:defRPr/>
              </a:pPr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Form Method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Method</a:t>
            </a:r>
            <a:r>
              <a:rPr lang="en-CA" dirty="0" smtClean="0"/>
              <a:t> attribute controls how your browser sends data to the web server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00B0F0"/>
                </a:solidFill>
              </a:rPr>
              <a:t>Get</a:t>
            </a:r>
            <a:r>
              <a:rPr lang="en-CA" dirty="0" smtClean="0"/>
              <a:t> method is default.  This sends the form data as a complete text appended to the URL.  All the form data are shown in the URL separated by ampersands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http://www.myscript.com/....</a:t>
            </a:r>
            <a:r>
              <a:rPr lang="en-CA" dirty="0" err="1" smtClean="0"/>
              <a:t>cgi?name</a:t>
            </a:r>
            <a:r>
              <a:rPr lang="en-CA" dirty="0" smtClean="0"/>
              <a:t>=</a:t>
            </a:r>
            <a:r>
              <a:rPr lang="en-CA" dirty="0" err="1" smtClean="0"/>
              <a:t>John+Smith&amp;email</a:t>
            </a:r>
            <a:r>
              <a:rPr lang="en-CA" dirty="0" smtClean="0"/>
              <a:t>=jsmith@mail.com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7030A0"/>
                </a:solidFill>
              </a:rPr>
              <a:t>Post</a:t>
            </a:r>
            <a:r>
              <a:rPr lang="en-CA" dirty="0" smtClean="0"/>
              <a:t> method is preferable.  This sends the form data in a separate data stream and is more flexible as some web servers will truncate the amount of data they receive from the GET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FF3BD-7C92-4A5D-9D95-A3340A9F259F}" type="slidenum">
              <a:rPr lang="en-CA"/>
              <a:pPr>
                <a:defRPr/>
              </a:pPr>
              <a:t>30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Form Enctype Attribute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Specifies the format of the data when it is transferred from the web page to the script</a:t>
            </a:r>
          </a:p>
          <a:p>
            <a:r>
              <a:rPr lang="en-CA" dirty="0" smtClean="0"/>
              <a:t>Default value is either ‘multipart/form-data’ (for type="file") or ‘application/x-www-form-</a:t>
            </a:r>
            <a:r>
              <a:rPr lang="en-CA" dirty="0" err="1" smtClean="0"/>
              <a:t>urlencoded</a:t>
            </a:r>
            <a:r>
              <a:rPr lang="en-CA" dirty="0" smtClean="0"/>
              <a:t>’ (all other types)</a:t>
            </a:r>
          </a:p>
          <a:p>
            <a:r>
              <a:rPr lang="en-CA" dirty="0" smtClean="0"/>
              <a:t>text/plain for HTML 5</a:t>
            </a:r>
          </a:p>
          <a:p>
            <a:r>
              <a:rPr lang="en-CA" dirty="0" smtClean="0"/>
              <a:t>Tells the server what type of data it should be expecting from the browser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E0230-7357-4FCA-9705-99F6265C473D}" type="slidenum">
              <a:rPr lang="en-CA"/>
              <a:pPr>
                <a:defRPr/>
              </a:pPr>
              <a:t>31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Organizing Form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You can group different form components into a related group called a </a:t>
            </a:r>
            <a:r>
              <a:rPr lang="en-CA" i="1" dirty="0" err="1" smtClean="0"/>
              <a:t>fieldset</a:t>
            </a:r>
            <a:endParaRPr lang="en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Makes it easier for visitors to the page to understand the form and fill it out properly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The legend tag is descriptive text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  &lt;</a:t>
            </a:r>
            <a:r>
              <a:rPr lang="en-CA" dirty="0" err="1" smtClean="0">
                <a:solidFill>
                  <a:schemeClr val="accent1">
                    <a:lumMod val="75000"/>
                  </a:schemeClr>
                </a:solidFill>
              </a:rPr>
              <a:t>fieldset</a:t>
            </a:r>
            <a:r>
              <a:rPr lang="en-CA" dirty="0" smtClean="0"/>
              <a:t>&gt;</a:t>
            </a:r>
            <a:br>
              <a:rPr lang="en-CA" dirty="0" smtClean="0"/>
            </a:br>
            <a:r>
              <a:rPr lang="en-CA" dirty="0" smtClean="0"/>
              <a:t>    &lt;</a:t>
            </a:r>
            <a:r>
              <a:rPr lang="en-CA" dirty="0" smtClean="0">
                <a:solidFill>
                  <a:srgbClr val="C00000"/>
                </a:solidFill>
              </a:rPr>
              <a:t>legend</a:t>
            </a:r>
            <a:r>
              <a:rPr lang="en-CA" dirty="0" smtClean="0"/>
              <a:t>&gt;Personal Information&lt;</a:t>
            </a:r>
            <a:r>
              <a:rPr lang="en-CA" dirty="0" smtClean="0">
                <a:solidFill>
                  <a:srgbClr val="C00000"/>
                </a:solidFill>
              </a:rPr>
              <a:t>/legend</a:t>
            </a:r>
            <a:r>
              <a:rPr lang="en-CA" dirty="0" smtClean="0"/>
              <a:t>&gt;</a:t>
            </a:r>
            <a:br>
              <a:rPr lang="en-CA" dirty="0" smtClean="0"/>
            </a:br>
            <a:r>
              <a:rPr lang="en-CA" dirty="0" smtClean="0"/>
              <a:t>      ... Rest of form elements</a:t>
            </a:r>
            <a:br>
              <a:rPr lang="en-CA" dirty="0" smtClean="0"/>
            </a:br>
            <a:r>
              <a:rPr lang="en-CA" dirty="0" smtClean="0"/>
              <a:t>&lt;/</a:t>
            </a:r>
            <a:r>
              <a:rPr lang="en-CA" dirty="0" err="1" smtClean="0">
                <a:solidFill>
                  <a:schemeClr val="accent1">
                    <a:lumMod val="75000"/>
                  </a:schemeClr>
                </a:solidFill>
              </a:rPr>
              <a:t>fieldset</a:t>
            </a:r>
            <a:r>
              <a:rPr lang="en-CA" dirty="0" smtClean="0"/>
              <a:t>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24C7AA-53CE-4E75-9023-6F89B5B9D0F8}" type="slidenum">
              <a:rPr lang="en-CA"/>
              <a:pPr>
                <a:defRPr/>
              </a:pPr>
              <a:t>32</a:t>
            </a:fld>
            <a:endParaRPr lang="en-CA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5517232"/>
            <a:ext cx="3107852" cy="92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Form Label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Label tag enables CSS formatting to the form elements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  &lt;label for="</a:t>
            </a:r>
            <a:r>
              <a:rPr lang="en-CA" dirty="0" err="1" smtClean="0">
                <a:solidFill>
                  <a:schemeClr val="accent5">
                    <a:lumMod val="75000"/>
                  </a:schemeClr>
                </a:solidFill>
              </a:rPr>
              <a:t>fname</a:t>
            </a:r>
            <a:r>
              <a:rPr lang="en-CA" dirty="0" smtClean="0"/>
              <a:t>"&gt;First Name: &lt;/label&gt;</a:t>
            </a:r>
            <a:br>
              <a:rPr lang="en-CA" dirty="0" smtClean="0"/>
            </a:b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type="text" name="</a:t>
            </a:r>
            <a:r>
              <a:rPr lang="en-CA" dirty="0" err="1" smtClean="0"/>
              <a:t>firstname</a:t>
            </a:r>
            <a:r>
              <a:rPr lang="en-CA" dirty="0" smtClean="0"/>
              <a:t>"</a:t>
            </a:r>
            <a:br>
              <a:rPr lang="en-CA" dirty="0" smtClean="0"/>
            </a:br>
            <a:r>
              <a:rPr lang="en-CA" dirty="0" smtClean="0"/>
              <a:t>                size="15" id="</a:t>
            </a:r>
            <a:r>
              <a:rPr lang="en-CA" dirty="0" err="1" smtClean="0">
                <a:solidFill>
                  <a:schemeClr val="accent5">
                    <a:lumMod val="75000"/>
                  </a:schemeClr>
                </a:solidFill>
              </a:rPr>
              <a:t>fname</a:t>
            </a:r>
            <a:r>
              <a:rPr lang="en-CA" dirty="0" smtClean="0"/>
              <a:t>"&gt;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10B5C-EB24-4D45-89AD-49F0F3A11E5F}" type="slidenum">
              <a:rPr lang="en-CA"/>
              <a:pPr>
                <a:defRPr/>
              </a:pPr>
              <a:t>33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Tab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err="1" smtClean="0">
                <a:solidFill>
                  <a:srgbClr val="FFC000"/>
                </a:solidFill>
              </a:rPr>
              <a:t>Tabindex</a:t>
            </a:r>
            <a:r>
              <a:rPr lang="en-CA" dirty="0" smtClean="0"/>
              <a:t> attribute changes where pressing the tab key while in the form moves the focus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Lower numbered </a:t>
            </a:r>
            <a:r>
              <a:rPr lang="en-CA" dirty="0" err="1" smtClean="0"/>
              <a:t>tabindex</a:t>
            </a:r>
            <a:r>
              <a:rPr lang="en-CA" dirty="0" smtClean="0"/>
              <a:t> elements get the focus first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err="1" smtClean="0"/>
              <a:t>Tabindex</a:t>
            </a:r>
            <a:r>
              <a:rPr lang="en-CA" dirty="0" smtClean="0"/>
              <a:t> values can range from 0 to 32767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type="text" name="</a:t>
            </a:r>
            <a:r>
              <a:rPr lang="en-CA" dirty="0" err="1" smtClean="0"/>
              <a:t>firstname</a:t>
            </a:r>
            <a:r>
              <a:rPr lang="en-CA" dirty="0" smtClean="0"/>
              <a:t>" </a:t>
            </a:r>
            <a:r>
              <a:rPr lang="en-CA" dirty="0" err="1" smtClean="0"/>
              <a:t>tabindex</a:t>
            </a:r>
            <a:r>
              <a:rPr lang="en-CA" dirty="0" smtClean="0"/>
              <a:t>="3"&gt;</a:t>
            </a:r>
            <a:br>
              <a:rPr lang="en-CA" dirty="0" smtClean="0"/>
            </a:b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type="text" name="</a:t>
            </a:r>
            <a:r>
              <a:rPr lang="en-CA" dirty="0" err="1" smtClean="0"/>
              <a:t>lastname</a:t>
            </a:r>
            <a:r>
              <a:rPr lang="en-CA" dirty="0" smtClean="0"/>
              <a:t>" </a:t>
            </a:r>
            <a:r>
              <a:rPr lang="en-CA" dirty="0" err="1" smtClean="0"/>
              <a:t>tabindex</a:t>
            </a:r>
            <a:r>
              <a:rPr lang="en-CA" dirty="0" smtClean="0"/>
              <a:t>="6"&gt;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AAB18-8B6C-4074-AC89-7B8381460066}" type="slidenum">
              <a:rPr lang="en-CA"/>
              <a:pPr>
                <a:defRPr/>
              </a:pPr>
              <a:t>34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Disabling Form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Any form element can be made initially unavailable to the user with </a:t>
            </a:r>
            <a:r>
              <a:rPr lang="en-CA" dirty="0" smtClean="0">
                <a:solidFill>
                  <a:schemeClr val="accent6">
                    <a:lumMod val="50000"/>
                  </a:schemeClr>
                </a:solidFill>
              </a:rPr>
              <a:t>disabled="disabled" </a:t>
            </a:r>
            <a:r>
              <a:rPr lang="en-CA" dirty="0" smtClean="0"/>
              <a:t>in the form tag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The form element will appear </a:t>
            </a:r>
            <a:r>
              <a:rPr lang="en-CA" dirty="0" err="1" smtClean="0"/>
              <a:t>grayed</a:t>
            </a:r>
            <a:r>
              <a:rPr lang="en-CA" dirty="0" smtClean="0"/>
              <a:t> out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Disabled controls do not receive focus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Disabled controls are skipped in tabbing navigation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Can use </a:t>
            </a:r>
            <a:r>
              <a:rPr lang="en-CA" dirty="0" err="1" smtClean="0"/>
              <a:t>Javascript</a:t>
            </a:r>
            <a:r>
              <a:rPr lang="en-CA" dirty="0" smtClean="0"/>
              <a:t> code to re-enable or dynamically disable form elements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D5FAE-4511-405D-A950-A5030B7964DC}" type="slidenum">
              <a:rPr lang="en-CA"/>
              <a:pPr>
                <a:defRPr/>
              </a:pPr>
              <a:t>35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Accesskey Attribute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err="1" smtClean="0">
                <a:solidFill>
                  <a:schemeClr val="tx2">
                    <a:lumMod val="75000"/>
                  </a:schemeClr>
                </a:solidFill>
              </a:rPr>
              <a:t>accesskey</a:t>
            </a:r>
            <a:r>
              <a:rPr lang="en-CA" dirty="0" smtClean="0"/>
              <a:t> attribute works with the tags label, a, and caption for defining a case-insensitive "hotkey" for making an element have focus  (declared obsolete for HTML 5)</a:t>
            </a:r>
          </a:p>
          <a:p>
            <a:pPr>
              <a:buFont typeface="Arial" charset="0"/>
              <a:buNone/>
            </a:pPr>
            <a:r>
              <a:rPr lang="en-CA" dirty="0" smtClean="0"/>
              <a:t>&lt;label </a:t>
            </a:r>
            <a:r>
              <a:rPr lang="en-CA" dirty="0" err="1" smtClean="0"/>
              <a:t>accesskey</a:t>
            </a:r>
            <a:r>
              <a:rPr lang="en-CA" dirty="0" smtClean="0"/>
              <a:t>="n"&gt;Name&lt;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type="text" name="user"&gt; &lt;/label&gt;</a:t>
            </a:r>
          </a:p>
          <a:p>
            <a:pPr>
              <a:buFont typeface="Arial" charset="0"/>
              <a:buNone/>
            </a:pPr>
            <a:r>
              <a:rPr lang="en-CA" dirty="0" smtClean="0"/>
              <a:t>  - makes alt-n give focus to this form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10DC9-B7EB-410F-A057-D4A931AAD5A9}" type="slidenum">
              <a:rPr lang="en-CA"/>
              <a:pPr>
                <a:defRPr/>
              </a:pPr>
              <a:t>36</a:t>
            </a:fld>
            <a:endParaRPr lang="en-CA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Readonly</a:t>
            </a:r>
            <a:r>
              <a:rPr lang="en-CA" dirty="0" smtClean="0"/>
              <a:t>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For </a:t>
            </a:r>
            <a:r>
              <a:rPr lang="en-CA" dirty="0" err="1" smtClean="0"/>
              <a:t>textarea</a:t>
            </a:r>
            <a:r>
              <a:rPr lang="en-CA" dirty="0" smtClean="0"/>
              <a:t>, text and password form elements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Prevents user input into those fields having the </a:t>
            </a:r>
            <a:r>
              <a:rPr lang="en-CA" dirty="0" err="1" smtClean="0">
                <a:solidFill>
                  <a:srgbClr val="C00000"/>
                </a:solidFill>
              </a:rPr>
              <a:t>readonly</a:t>
            </a:r>
            <a:r>
              <a:rPr lang="en-CA" dirty="0" smtClean="0"/>
              <a:t> attribute defined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err="1" smtClean="0"/>
              <a:t>Readonly</a:t>
            </a:r>
            <a:r>
              <a:rPr lang="en-CA" dirty="0" smtClean="0"/>
              <a:t> elements can receive focus but cannot be modified by the user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err="1" smtClean="0"/>
              <a:t>Readonly</a:t>
            </a:r>
            <a:r>
              <a:rPr lang="en-CA" dirty="0" smtClean="0"/>
              <a:t> elements are included in tabbing navigation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  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type="text" name="dept"          value="T2EH-QW" </a:t>
            </a:r>
            <a:r>
              <a:rPr lang="en-CA" dirty="0" err="1" smtClean="0">
                <a:solidFill>
                  <a:srgbClr val="C00000"/>
                </a:solidFill>
              </a:rPr>
              <a:t>readonly</a:t>
            </a:r>
            <a:r>
              <a:rPr lang="en-CA" dirty="0" smtClean="0">
                <a:solidFill>
                  <a:srgbClr val="C00000"/>
                </a:solidFill>
              </a:rPr>
              <a:t>="</a:t>
            </a:r>
            <a:r>
              <a:rPr lang="en-CA" dirty="0" err="1" smtClean="0">
                <a:solidFill>
                  <a:srgbClr val="C00000"/>
                </a:solidFill>
              </a:rPr>
              <a:t>readonly</a:t>
            </a:r>
            <a:r>
              <a:rPr lang="en-CA" dirty="0" smtClean="0">
                <a:solidFill>
                  <a:srgbClr val="C00000"/>
                </a:solidFill>
              </a:rPr>
              <a:t>" </a:t>
            </a:r>
            <a:r>
              <a:rPr lang="en-CA" dirty="0" smtClean="0"/>
              <a:t>/&gt;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EE62C-51CA-4CC3-9C59-FCE26B05DA69}" type="slidenum">
              <a:rPr lang="en-CA"/>
              <a:pPr>
                <a:defRPr/>
              </a:pPr>
              <a:t>37</a:t>
            </a:fld>
            <a:endParaRPr lang="en-CA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Title Attribute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Allows for tool-tips pop-up </a:t>
            </a:r>
          </a:p>
          <a:p>
            <a:r>
              <a:rPr lang="en-CA" dirty="0" smtClean="0"/>
              <a:t>Provides meaningful explanation or a short description of an element</a:t>
            </a:r>
          </a:p>
          <a:p>
            <a:pPr>
              <a:buFont typeface="Arial" charset="0"/>
              <a:buNone/>
            </a:pPr>
            <a:endParaRPr lang="en-CA" dirty="0" smtClean="0"/>
          </a:p>
          <a:p>
            <a:pPr>
              <a:buFont typeface="Arial" charset="0"/>
              <a:buNone/>
            </a:pPr>
            <a:r>
              <a:rPr lang="en-CA" dirty="0" smtClean="0"/>
              <a:t>  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type="text" name="dept" title="Department Category" /&gt;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74E29C-BC37-4D4F-BFBC-AABF08323A70}" type="slidenum">
              <a:rPr lang="en-CA"/>
              <a:pPr>
                <a:defRPr/>
              </a:pPr>
              <a:t>38</a:t>
            </a:fld>
            <a:endParaRPr lang="en-CA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Button tag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User defined image buttons</a:t>
            </a:r>
          </a:p>
          <a:p>
            <a:r>
              <a:rPr lang="en-CA" dirty="0" smtClean="0"/>
              <a:t>Define an </a:t>
            </a:r>
            <a:r>
              <a:rPr lang="en-CA" dirty="0" err="1" smtClean="0">
                <a:solidFill>
                  <a:srgbClr val="C00000"/>
                </a:solidFill>
              </a:rPr>
              <a:t>onclick</a:t>
            </a:r>
            <a:r>
              <a:rPr lang="en-CA" dirty="0" smtClean="0"/>
              <a:t> attribute and an image</a:t>
            </a:r>
          </a:p>
          <a:p>
            <a:pPr>
              <a:buFont typeface="Arial" charset="0"/>
              <a:buNone/>
            </a:pPr>
            <a:endParaRPr lang="en-CA" dirty="0" smtClean="0"/>
          </a:p>
          <a:p>
            <a:pPr>
              <a:buFont typeface="Arial" charset="0"/>
              <a:buNone/>
            </a:pPr>
            <a:r>
              <a:rPr lang="en-CA" dirty="0" smtClean="0"/>
              <a:t>   &lt;button </a:t>
            </a:r>
            <a:r>
              <a:rPr lang="en-CA" dirty="0" err="1" smtClean="0">
                <a:solidFill>
                  <a:srgbClr val="C00000"/>
                </a:solidFill>
              </a:rPr>
              <a:t>onclick</a:t>
            </a:r>
            <a:r>
              <a:rPr lang="en-CA" dirty="0" smtClean="0"/>
              <a:t>="script/mybutton.php"&gt;</a:t>
            </a:r>
            <a:br>
              <a:rPr lang="en-CA" dirty="0" smtClean="0"/>
            </a:br>
            <a:r>
              <a:rPr lang="en-CA" dirty="0" smtClean="0"/>
              <a:t>    &lt;</a:t>
            </a:r>
            <a:r>
              <a:rPr lang="en-CA" dirty="0" err="1" smtClean="0"/>
              <a:t>img</a:t>
            </a:r>
            <a:r>
              <a:rPr lang="en-CA" dirty="0" smtClean="0"/>
              <a:t> </a:t>
            </a:r>
            <a:r>
              <a:rPr lang="en-CA" dirty="0" err="1" smtClean="0"/>
              <a:t>src</a:t>
            </a:r>
            <a:r>
              <a:rPr lang="en-CA" dirty="0" smtClean="0"/>
              <a:t>="bluebutton.png" /&gt;</a:t>
            </a:r>
            <a:br>
              <a:rPr lang="en-CA" dirty="0" smtClean="0"/>
            </a:br>
            <a:r>
              <a:rPr lang="en-CA" dirty="0" smtClean="0"/>
              <a:t>    Click this blue button.</a:t>
            </a:r>
            <a:br>
              <a:rPr lang="en-CA" dirty="0" smtClean="0"/>
            </a:br>
            <a:r>
              <a:rPr lang="en-CA" dirty="0" smtClean="0"/>
              <a:t>&lt;/button&gt;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C9678-03C3-47DE-A17E-AE7F2A9873E0}" type="slidenum">
              <a:rPr lang="en-CA"/>
              <a:pPr>
                <a:defRPr/>
              </a:pPr>
              <a:t>39</a:t>
            </a:fld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 v4 form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HTML v4 form elements (called controls) include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chemeClr val="accent1">
                    <a:lumMod val="75000"/>
                  </a:schemeClr>
                </a:solidFill>
              </a:rPr>
              <a:t>Input boxes </a:t>
            </a:r>
            <a:r>
              <a:rPr lang="en-CA" dirty="0" smtClean="0"/>
              <a:t>for text and numeric values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chemeClr val="accent3">
                    <a:lumMod val="75000"/>
                  </a:schemeClr>
                </a:solidFill>
              </a:rPr>
              <a:t>Radio buttons</a:t>
            </a:r>
            <a:r>
              <a:rPr lang="en-CA" dirty="0" smtClean="0"/>
              <a:t>, also called option buttons to select a single option from a predefined list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chemeClr val="accent6">
                    <a:lumMod val="50000"/>
                  </a:schemeClr>
                </a:solidFill>
              </a:rPr>
              <a:t>Selection lists </a:t>
            </a:r>
            <a:r>
              <a:rPr lang="en-CA" dirty="0" smtClean="0"/>
              <a:t>for longer lists of options in a drop-down </a:t>
            </a:r>
            <a:r>
              <a:rPr lang="en-CA" dirty="0" err="1" smtClean="0"/>
              <a:t>listbox</a:t>
            </a:r>
            <a:endParaRPr lang="en-CA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FF0000"/>
                </a:solidFill>
              </a:rPr>
              <a:t>Check boxes </a:t>
            </a:r>
            <a:r>
              <a:rPr lang="en-CA" dirty="0" smtClean="0"/>
              <a:t>to specify an item as either being selected or not selected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chemeClr val="accent4">
                    <a:lumMod val="75000"/>
                  </a:schemeClr>
                </a:solidFill>
              </a:rPr>
              <a:t>Text areas </a:t>
            </a:r>
            <a:r>
              <a:rPr lang="en-CA" dirty="0" smtClean="0"/>
              <a:t>for longer amounts of text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rgbClr val="00B050"/>
                </a:solidFill>
              </a:rPr>
              <a:t>Submit</a:t>
            </a:r>
            <a:r>
              <a:rPr lang="en-CA" dirty="0" smtClean="0"/>
              <a:t> button to submit the updated form data to the CGI script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>
                <a:solidFill>
                  <a:schemeClr val="accent5">
                    <a:lumMod val="75000"/>
                  </a:schemeClr>
                </a:solidFill>
              </a:rPr>
              <a:t>Reset</a:t>
            </a:r>
            <a:r>
              <a:rPr lang="en-CA" dirty="0" smtClean="0"/>
              <a:t> button to reset the form to its original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81DE8B-3B40-478B-AB25-606220399910}" type="slidenum">
              <a:rPr lang="en-CA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US" dirty="0" smtClean="0"/>
              <a:t>New form elements and attributes in HTML5</a:t>
            </a:r>
          </a:p>
          <a:p>
            <a:r>
              <a:rPr lang="en-US" dirty="0" smtClean="0"/>
              <a:t>Not supported by all browsers – features degrade nicely (e.g. they become text boxes)</a:t>
            </a:r>
            <a:br>
              <a:rPr lang="en-US" dirty="0" smtClean="0"/>
            </a:br>
            <a:r>
              <a:rPr lang="en-US" sz="2800" dirty="0" smtClean="0"/>
              <a:t>&lt;</a:t>
            </a:r>
            <a:r>
              <a:rPr lang="en-US" sz="2800" dirty="0" smtClean="0">
                <a:solidFill>
                  <a:srgbClr val="FF0000"/>
                </a:solidFill>
              </a:rPr>
              <a:t>input</a:t>
            </a:r>
            <a:r>
              <a:rPr lang="en-US" sz="2800" dirty="0" smtClean="0"/>
              <a:t> type= "</a:t>
            </a:r>
            <a:r>
              <a:rPr lang="en-US" sz="2800" dirty="0" err="1" smtClean="0"/>
              <a:t>tel</a:t>
            </a:r>
            <a:r>
              <a:rPr lang="en-US" sz="2800" dirty="0" smtClean="0"/>
              <a:t>"&gt;  for phone numbers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"number"&gt;  numbers only</a:t>
            </a:r>
          </a:p>
          <a:p>
            <a:pPr lvl="1"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"search"&gt; search box (like text)</a:t>
            </a:r>
          </a:p>
          <a:p>
            <a:pPr lvl="1"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"email"&gt;  email address</a:t>
            </a:r>
          </a:p>
          <a:p>
            <a:pPr lvl="1"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</a:t>
            </a:r>
            <a:r>
              <a:rPr lang="en-US" dirty="0" err="1" smtClean="0"/>
              <a:t>url</a:t>
            </a:r>
            <a:r>
              <a:rPr lang="en-US" dirty="0" smtClean="0"/>
              <a:t>"&gt;  for </a:t>
            </a:r>
            <a:r>
              <a:rPr lang="en-US" dirty="0" err="1" smtClean="0"/>
              <a:t>url</a:t>
            </a:r>
            <a:r>
              <a:rPr lang="en-US" dirty="0" smtClean="0"/>
              <a:t> addresses</a:t>
            </a:r>
          </a:p>
          <a:p>
            <a:pPr lvl="1"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"date"&gt; for date information</a:t>
            </a:r>
          </a:p>
          <a:p>
            <a:pPr lvl="1">
              <a:buNone/>
            </a:pP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"color"&gt; for </a:t>
            </a:r>
            <a:r>
              <a:rPr lang="en-US" dirty="0" err="1" smtClean="0"/>
              <a:t>colour</a:t>
            </a:r>
            <a:r>
              <a:rPr lang="en-US" dirty="0" smtClean="0"/>
              <a:t> selection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40</a:t>
            </a:fld>
            <a:endParaRPr lang="en-CA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form elements</a:t>
            </a:r>
          </a:p>
          <a:p>
            <a:pPr lvl="1"/>
            <a:r>
              <a:rPr lang="en-US" dirty="0" smtClean="0"/>
              <a:t>&lt;progress&gt;  shows progression along a set of tasks</a:t>
            </a:r>
          </a:p>
          <a:p>
            <a:pPr lvl="1"/>
            <a:r>
              <a:rPr lang="en-US" dirty="0" smtClean="0"/>
              <a:t>&lt;meter&gt; a scalar measurement within a range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datalist</a:t>
            </a:r>
            <a:r>
              <a:rPr lang="en-US" dirty="0" smtClean="0"/>
              <a:t>&gt; for making options within a dropdown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keygen</a:t>
            </a:r>
            <a:r>
              <a:rPr lang="en-US" dirty="0" smtClean="0"/>
              <a:t>&gt; a control for key-pair generation</a:t>
            </a:r>
          </a:p>
          <a:p>
            <a:pPr lvl="1"/>
            <a:r>
              <a:rPr lang="en-US" dirty="0" smtClean="0"/>
              <a:t>&lt;output&gt; shows the output of a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41</a:t>
            </a:fld>
            <a:endParaRPr lang="en-CA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HTML5 - progress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Show a progress bar to indicate progression along a sequence of tasks</a:t>
            </a:r>
          </a:p>
          <a:p>
            <a:r>
              <a:rPr lang="en-CA" dirty="0" smtClean="0"/>
              <a:t>Use the </a:t>
            </a:r>
            <a:r>
              <a:rPr lang="en-CA" dirty="0" smtClean="0">
                <a:solidFill>
                  <a:srgbClr val="800000"/>
                </a:solidFill>
              </a:rPr>
              <a:t>orient</a:t>
            </a:r>
            <a:r>
              <a:rPr lang="en-CA" dirty="0" smtClean="0"/>
              <a:t> property to specify horizontal (default) or vertical display</a:t>
            </a:r>
          </a:p>
          <a:p>
            <a:r>
              <a:rPr lang="en-CA" dirty="0" smtClean="0"/>
              <a:t>Use JavaScript to dynamically update</a:t>
            </a:r>
          </a:p>
          <a:p>
            <a:r>
              <a:rPr lang="en-CA" dirty="0" smtClean="0"/>
              <a:t>&lt;progress value="70" max="100"&gt;</a:t>
            </a:r>
            <a:br>
              <a:rPr lang="en-CA" dirty="0" smtClean="0"/>
            </a:br>
            <a:r>
              <a:rPr lang="en-CA" dirty="0" smtClean="0"/>
              <a:t>       70 %&lt;/progress&gt;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42</a:t>
            </a:fld>
            <a:endParaRPr lang="en-CA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5589240"/>
            <a:ext cx="3096344" cy="54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HTML5 - meter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CA" dirty="0" smtClean="0"/>
              <a:t>The meter element is similar to progress but meter shows the status of a value within a range (ideally between a min and max)</a:t>
            </a:r>
          </a:p>
          <a:p>
            <a:r>
              <a:rPr lang="en-CA" sz="2400" dirty="0" smtClean="0"/>
              <a:t>&lt;meter min="200" max="500" value="350"&gt;&lt;/meter&gt;</a:t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 smtClean="0"/>
          </a:p>
          <a:p>
            <a:r>
              <a:rPr lang="en-CA" sz="2400" dirty="0" smtClean="0"/>
              <a:t>&lt;meter low="69" high="80" max="100" value="84"&gt;&lt;/meter&gt;</a:t>
            </a:r>
          </a:p>
          <a:p>
            <a:pPr>
              <a:buNone/>
            </a:pPr>
            <a:endParaRPr lang="en-CA" sz="2400" dirty="0" smtClean="0"/>
          </a:p>
          <a:p>
            <a:r>
              <a:rPr lang="en-CA" sz="2400" dirty="0" smtClean="0"/>
              <a:t>&lt;meter low="69" high="80" min="50" max="100" value="60"&gt;&lt;/meter&gt;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43</a:t>
            </a:fld>
            <a:endParaRPr lang="en-CA"/>
          </a:p>
        </p:txBody>
      </p:sp>
      <p:sp>
        <p:nvSpPr>
          <p:cNvPr id="72706" name="AutoShape 2" descr="meter1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2708" name="AutoShape 4" descr="meter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2710" name="AutoShape 6" descr="https://mdn.mozillademos.org/files/3229/meter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8" name="Picture 7" descr="mete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212976"/>
            <a:ext cx="1315784" cy="432048"/>
          </a:xfrm>
          <a:prstGeom prst="rect">
            <a:avLst/>
          </a:prstGeom>
        </p:spPr>
      </p:pic>
      <p:pic>
        <p:nvPicPr>
          <p:cNvPr id="9" name="Picture 8" descr="mete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4365104"/>
            <a:ext cx="1296144" cy="392771"/>
          </a:xfrm>
          <a:prstGeom prst="rect">
            <a:avLst/>
          </a:prstGeom>
        </p:spPr>
      </p:pic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5661248"/>
            <a:ext cx="1512168" cy="3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004048" y="3284984"/>
            <a:ext cx="3546164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CA" dirty="0" smtClean="0"/>
              <a:t>value is between min and max </a:t>
            </a:r>
            <a:r>
              <a:rPr lang="en-CA" dirty="0" smtClean="0">
                <a:sym typeface="Wingdings" pitchFamily="2" charset="2"/>
              </a:rPr>
              <a:t></a:t>
            </a:r>
            <a:endParaRPr lang="en-CA" dirty="0"/>
          </a:p>
        </p:txBody>
      </p:sp>
      <p:sp>
        <p:nvSpPr>
          <p:cNvPr id="12" name="TextBox 11"/>
          <p:cNvSpPr txBox="1"/>
          <p:nvPr/>
        </p:nvSpPr>
        <p:spPr>
          <a:xfrm>
            <a:off x="5004048" y="4365104"/>
            <a:ext cx="2052165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CA" dirty="0" smtClean="0"/>
              <a:t>value is &gt; high  </a:t>
            </a:r>
            <a:r>
              <a:rPr lang="en-CA" dirty="0" smtClean="0">
                <a:sym typeface="Wingdings" pitchFamily="2" charset="2"/>
              </a:rPr>
              <a:t> </a:t>
            </a:r>
            <a:endParaRPr lang="en-CA" dirty="0"/>
          </a:p>
        </p:txBody>
      </p:sp>
      <p:sp>
        <p:nvSpPr>
          <p:cNvPr id="13" name="TextBox 12"/>
          <p:cNvSpPr txBox="1"/>
          <p:nvPr/>
        </p:nvSpPr>
        <p:spPr>
          <a:xfrm>
            <a:off x="5076056" y="5661248"/>
            <a:ext cx="1962397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n-CA" dirty="0" smtClean="0"/>
              <a:t>value is &lt; low  </a:t>
            </a:r>
            <a:r>
              <a:rPr lang="en-CA" dirty="0" smtClean="0">
                <a:sym typeface="Wingdings" pitchFamily="2" charset="2"/>
              </a:rPr>
              <a:t> </a:t>
            </a:r>
            <a:endParaRPr lang="en-CA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HTML5 - </a:t>
            </a:r>
            <a:r>
              <a:rPr lang="en-CA" dirty="0" err="1" smtClean="0"/>
              <a:t>datalist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CA" dirty="0" smtClean="0"/>
              <a:t>Use </a:t>
            </a:r>
            <a:r>
              <a:rPr lang="en-CA" dirty="0" err="1" smtClean="0"/>
              <a:t>datalist</a:t>
            </a:r>
            <a:r>
              <a:rPr lang="en-CA" dirty="0" smtClean="0"/>
              <a:t> to define a predefined set of valid entries to a text box  (not supported by Safari)</a:t>
            </a:r>
            <a:br>
              <a:rPr lang="en-CA" dirty="0" smtClean="0"/>
            </a:br>
            <a:r>
              <a:rPr lang="en-CA" sz="2800" dirty="0" smtClean="0"/>
              <a:t>&lt;</a:t>
            </a:r>
            <a:r>
              <a:rPr lang="en-CA" sz="2800" dirty="0" err="1" smtClean="0">
                <a:solidFill>
                  <a:srgbClr val="CC00CC"/>
                </a:solidFill>
              </a:rPr>
              <a:t>datalist</a:t>
            </a:r>
            <a:r>
              <a:rPr lang="en-CA" sz="2800" dirty="0" smtClean="0"/>
              <a:t> </a:t>
            </a:r>
            <a:r>
              <a:rPr lang="en-CA" sz="2800" dirty="0" smtClean="0">
                <a:solidFill>
                  <a:srgbClr val="00B050"/>
                </a:solidFill>
              </a:rPr>
              <a:t>id="soup" </a:t>
            </a:r>
            <a:r>
              <a:rPr lang="en-CA" sz="2800" dirty="0" smtClean="0"/>
              <a:t>&gt;</a:t>
            </a:r>
            <a:br>
              <a:rPr lang="en-CA" sz="2800" dirty="0" smtClean="0"/>
            </a:br>
            <a:r>
              <a:rPr lang="en-CA" sz="2800" dirty="0" smtClean="0"/>
              <a:t>   &lt;option value="chicken"&gt;</a:t>
            </a:r>
            <a:br>
              <a:rPr lang="en-CA" sz="2800" dirty="0" smtClean="0"/>
            </a:br>
            <a:r>
              <a:rPr lang="en-CA" sz="2800" dirty="0" smtClean="0"/>
              <a:t>   &lt;option value="minestrone"&gt;</a:t>
            </a:r>
            <a:br>
              <a:rPr lang="en-CA" sz="2800" dirty="0" smtClean="0"/>
            </a:br>
            <a:r>
              <a:rPr lang="en-CA" sz="2800" dirty="0" smtClean="0"/>
              <a:t>   &lt;option value="tomato"&gt;</a:t>
            </a:r>
            <a:br>
              <a:rPr lang="en-CA" sz="2800" dirty="0" smtClean="0"/>
            </a:br>
            <a:r>
              <a:rPr lang="en-CA" sz="2800" dirty="0" smtClean="0"/>
              <a:t>   &lt;option value="</a:t>
            </a:r>
            <a:r>
              <a:rPr lang="en-CA" sz="2800" dirty="0" err="1" smtClean="0"/>
              <a:t>miso</a:t>
            </a:r>
            <a:r>
              <a:rPr lang="en-CA" sz="2800" dirty="0" smtClean="0"/>
              <a:t>"&gt;</a:t>
            </a:r>
            <a:br>
              <a:rPr lang="en-CA" sz="2800" dirty="0" smtClean="0"/>
            </a:br>
            <a:r>
              <a:rPr lang="en-CA" sz="2800" dirty="0" smtClean="0"/>
              <a:t>&lt;/</a:t>
            </a:r>
            <a:r>
              <a:rPr lang="en-CA" sz="2800" dirty="0" err="1" smtClean="0">
                <a:solidFill>
                  <a:srgbClr val="CC00CC"/>
                </a:solidFill>
              </a:rPr>
              <a:t>datalist</a:t>
            </a:r>
            <a:r>
              <a:rPr lang="en-CA" sz="2800" dirty="0" smtClean="0"/>
              <a:t>&gt;</a:t>
            </a:r>
            <a:br>
              <a:rPr lang="en-CA" sz="2800" dirty="0" smtClean="0"/>
            </a:br>
            <a:r>
              <a:rPr lang="en-CA" sz="2800" dirty="0" smtClean="0"/>
              <a:t>Enter your soup: &lt;</a:t>
            </a:r>
            <a:r>
              <a:rPr lang="en-CA" sz="2800" dirty="0" smtClean="0">
                <a:solidFill>
                  <a:srgbClr val="FF0000"/>
                </a:solidFill>
              </a:rPr>
              <a:t>input</a:t>
            </a:r>
            <a:r>
              <a:rPr lang="en-CA" sz="2800" dirty="0" smtClean="0"/>
              <a:t> name="</a:t>
            </a:r>
            <a:r>
              <a:rPr lang="en-CA" sz="2800" dirty="0" err="1" smtClean="0"/>
              <a:t>sel</a:t>
            </a:r>
            <a:r>
              <a:rPr lang="en-CA" sz="2800" dirty="0" smtClean="0"/>
              <a:t>" </a:t>
            </a:r>
            <a:r>
              <a:rPr lang="en-CA" sz="2800" dirty="0" smtClean="0">
                <a:solidFill>
                  <a:srgbClr val="00B050"/>
                </a:solidFill>
              </a:rPr>
              <a:t>list="soup" </a:t>
            </a:r>
            <a:r>
              <a:rPr lang="en-CA" sz="2800" dirty="0" smtClean="0"/>
              <a:t>&gt;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44</a:t>
            </a:fld>
            <a:endParaRPr lang="en-CA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5373216"/>
            <a:ext cx="3790873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HTML5 - </a:t>
            </a:r>
            <a:r>
              <a:rPr lang="en-CA" dirty="0" err="1" smtClean="0"/>
              <a:t>keygen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err="1" smtClean="0">
                <a:solidFill>
                  <a:srgbClr val="7030A0"/>
                </a:solidFill>
              </a:rPr>
              <a:t>keygen</a:t>
            </a:r>
            <a:r>
              <a:rPr lang="en-CA" dirty="0" smtClean="0"/>
              <a:t> form element creates a public key as part of HTML form to be used for web-based certificate management systems (encrypt the form information)</a:t>
            </a:r>
          </a:p>
          <a:p>
            <a:r>
              <a:rPr lang="en-CA" dirty="0" smtClean="0"/>
              <a:t>Microsoft does not support this element </a:t>
            </a:r>
            <a:r>
              <a:rPr lang="en-CA" sz="1600" dirty="0" smtClean="0">
                <a:hlinkClick r:id="rId2"/>
              </a:rPr>
              <a:t>http://support.microsoft.com/kb/190282</a:t>
            </a:r>
            <a:endParaRPr lang="en-CA" dirty="0" smtClean="0"/>
          </a:p>
          <a:p>
            <a:r>
              <a:rPr lang="en-CA" dirty="0" smtClean="0"/>
              <a:t>PHP script can access the local private key stored within the browser certificate area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45</a:t>
            </a:fld>
            <a:endParaRPr lang="en-CA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HTML5 - output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smtClean="0">
                <a:solidFill>
                  <a:srgbClr val="339933"/>
                </a:solidFill>
              </a:rPr>
              <a:t>output</a:t>
            </a:r>
            <a:r>
              <a:rPr lang="en-CA" dirty="0" smtClean="0"/>
              <a:t> element represents the result of a calculation</a:t>
            </a:r>
          </a:p>
          <a:p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&lt;form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oninput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=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result.value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a.value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           +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b.value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)"&gt;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0&lt;input type="range" name="b" value="50"&gt;100 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+ &lt;input type="number" name="a" value="10"&gt; 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= &lt;</a:t>
            </a:r>
            <a:r>
              <a:rPr lang="en-CA" sz="2000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output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name="result"&gt;&lt;/output&gt;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&lt;/form&gt;</a:t>
            </a:r>
            <a:endParaRPr lang="en-CA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46</a:t>
            </a:fld>
            <a:endParaRPr lang="en-CA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301208"/>
            <a:ext cx="68407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7308304" y="5229200"/>
            <a:ext cx="576064" cy="720080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 7"/>
          <p:cNvSpPr/>
          <p:nvPr/>
        </p:nvSpPr>
        <p:spPr>
          <a:xfrm>
            <a:off x="4188279" y="4490357"/>
            <a:ext cx="3426278" cy="751114"/>
          </a:xfrm>
          <a:custGeom>
            <a:avLst/>
            <a:gdLst>
              <a:gd name="connsiteX0" fmla="*/ 0 w 3426278"/>
              <a:gd name="connsiteY0" fmla="*/ 0 h 751114"/>
              <a:gd name="connsiteX1" fmla="*/ 1281792 w 3426278"/>
              <a:gd name="connsiteY1" fmla="*/ 179614 h 751114"/>
              <a:gd name="connsiteX2" fmla="*/ 2237014 w 3426278"/>
              <a:gd name="connsiteY2" fmla="*/ 359229 h 751114"/>
              <a:gd name="connsiteX3" fmla="*/ 3233057 w 3426278"/>
              <a:gd name="connsiteY3" fmla="*/ 644979 h 751114"/>
              <a:gd name="connsiteX4" fmla="*/ 3396342 w 3426278"/>
              <a:gd name="connsiteY4" fmla="*/ 751114 h 751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78" h="751114">
                <a:moveTo>
                  <a:pt x="0" y="0"/>
                </a:moveTo>
                <a:lnTo>
                  <a:pt x="1281792" y="179614"/>
                </a:lnTo>
                <a:cubicBezTo>
                  <a:pt x="1654628" y="239485"/>
                  <a:pt x="1911803" y="281668"/>
                  <a:pt x="2237014" y="359229"/>
                </a:cubicBezTo>
                <a:cubicBezTo>
                  <a:pt x="2562225" y="436790"/>
                  <a:pt x="3039836" y="579665"/>
                  <a:pt x="3233057" y="644979"/>
                </a:cubicBezTo>
                <a:cubicBezTo>
                  <a:pt x="3426278" y="710293"/>
                  <a:pt x="3411310" y="730703"/>
                  <a:pt x="3396342" y="75111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652120" y="2780928"/>
            <a:ext cx="2407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some DHTML here </a:t>
            </a:r>
            <a:r>
              <a:rPr lang="en-CA" dirty="0" smtClean="0">
                <a:sym typeface="Wingdings" pitchFamily="2" charset="2"/>
              </a:rPr>
              <a:t></a:t>
            </a:r>
            <a:endParaRPr lang="en-CA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dirty="0" smtClean="0"/>
              <a:t>Attributes for the 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&gt; element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placeholder</a:t>
            </a:r>
            <a:r>
              <a:rPr lang="en-US" dirty="0" smtClean="0"/>
              <a:t> – shows a light </a:t>
            </a:r>
            <a:r>
              <a:rPr lang="en-US" dirty="0" err="1" smtClean="0"/>
              <a:t>coloured</a:t>
            </a:r>
            <a:r>
              <a:rPr lang="en-US" dirty="0" smtClean="0"/>
              <a:t> hint of input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autofocus</a:t>
            </a:r>
            <a:r>
              <a:rPr lang="en-US" dirty="0" smtClean="0"/>
              <a:t> – focuses on element when page is loaded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required</a:t>
            </a:r>
            <a:r>
              <a:rPr lang="en-US" dirty="0" smtClean="0"/>
              <a:t> – if present, the element cannot be left blank by user when submit is clicked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pattern</a:t>
            </a:r>
            <a:r>
              <a:rPr lang="en-US" dirty="0" smtClean="0"/>
              <a:t> – the input data must match the provided regular expression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autocomplete</a:t>
            </a:r>
            <a:r>
              <a:rPr lang="en-US" dirty="0" smtClean="0"/>
              <a:t> – default is on, set it to off for elements you don’t want </a:t>
            </a:r>
            <a:r>
              <a:rPr lang="en-US" dirty="0" err="1" smtClean="0"/>
              <a:t>autofilled</a:t>
            </a:r>
            <a:r>
              <a:rPr lang="en-US" dirty="0" smtClean="0"/>
              <a:t> (credit card)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47</a:t>
            </a:fld>
            <a:endParaRPr lang="en-CA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/>
              <a:t>The pattern attribute specifies a regular expression:</a:t>
            </a:r>
          </a:p>
          <a:p>
            <a:pPr lvl="1"/>
            <a:r>
              <a:rPr lang="en-US" dirty="0" smtClean="0"/>
              <a:t>\d indicates a single number 0 to 9 same as [0-9]</a:t>
            </a:r>
          </a:p>
          <a:p>
            <a:pPr lvl="1"/>
            <a:r>
              <a:rPr lang="en-US" dirty="0" smtClean="0"/>
              <a:t>\d{3} indicates exactly three digits </a:t>
            </a:r>
          </a:p>
          <a:p>
            <a:pPr lvl="1"/>
            <a:r>
              <a:rPr lang="en-US" dirty="0" smtClean="0"/>
              <a:t>\d{4,7} indicates min 4 max 7 digits are needed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title</a:t>
            </a:r>
            <a:r>
              <a:rPr lang="en-US" dirty="0" smtClean="0"/>
              <a:t> attribute to let users know input</a:t>
            </a:r>
          </a:p>
          <a:p>
            <a:r>
              <a:rPr lang="en-US" dirty="0" smtClean="0"/>
              <a:t>Special characters like hyphen, (, and ) are enclosed by square brackets preceded by \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[\-]</a:t>
            </a:r>
            <a:r>
              <a:rPr lang="en-US" dirty="0" smtClean="0"/>
              <a:t>  or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[\(]</a:t>
            </a:r>
            <a:r>
              <a:rPr lang="en-US" dirty="0" smtClean="0"/>
              <a:t>  or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[\)]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48</a:t>
            </a:fld>
            <a:endParaRPr lang="en-CA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"text" placeholder= "first name"</a:t>
            </a:r>
            <a:br>
              <a:rPr lang="en-US" dirty="0" smtClean="0"/>
            </a:br>
            <a:r>
              <a:rPr lang="en-US" dirty="0" smtClean="0"/>
              <a:t>             required&gt;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"number" value="1" min="1" max= "10"&gt;</a:t>
            </a:r>
          </a:p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 "</a:t>
            </a:r>
            <a:r>
              <a:rPr lang="en-US" dirty="0" err="1" smtClean="0"/>
              <a:t>tel</a:t>
            </a:r>
            <a:r>
              <a:rPr lang="en-US" dirty="0" smtClean="0"/>
              <a:t>" pattern="\d{7}" 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49</a:t>
            </a:fld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365104"/>
            <a:ext cx="216673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293096"/>
            <a:ext cx="2799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flipV="1">
            <a:off x="1691680" y="5085184"/>
            <a:ext cx="23042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HTML form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CA" dirty="0" smtClean="0"/>
              <a:t>Each form element in which the user can enter information is called a </a:t>
            </a:r>
            <a:r>
              <a:rPr lang="en-CA" b="1" dirty="0" smtClean="0"/>
              <a:t>field</a:t>
            </a:r>
            <a:endParaRPr lang="en-CA" dirty="0" smtClean="0"/>
          </a:p>
          <a:p>
            <a:r>
              <a:rPr lang="en-CA" dirty="0" smtClean="0"/>
              <a:t>Information entered into a field is called the </a:t>
            </a:r>
            <a:r>
              <a:rPr lang="en-CA" b="1" dirty="0" smtClean="0"/>
              <a:t>field value</a:t>
            </a:r>
            <a:r>
              <a:rPr lang="en-CA" dirty="0" smtClean="0"/>
              <a:t>, or simply the </a:t>
            </a:r>
            <a:r>
              <a:rPr lang="en-CA" b="1" dirty="0" smtClean="0"/>
              <a:t>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AD505-DED5-4989-91BD-DDD803BBBA72}" type="slidenum">
              <a:rPr lang="en-CA"/>
              <a:pPr>
                <a:defRPr/>
              </a:pPr>
              <a:t>5</a:t>
            </a:fld>
            <a:endParaRPr lang="en-CA"/>
          </a:p>
        </p:txBody>
      </p:sp>
      <p:pic>
        <p:nvPicPr>
          <p:cNvPr id="50178" name="Picture 2" descr="http://www.javascript-coder.com/wp-content/uploads/2010/07/web-form-workin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402091"/>
            <a:ext cx="4706491" cy="3232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type="date"&gt; works in Chrome, Opera but not yet in Firefox or IE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50</a:t>
            </a:fld>
            <a:endParaRPr lang="en-C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2852936"/>
            <a:ext cx="3488079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996952"/>
            <a:ext cx="16287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HTML5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785395"/>
          </a:xfrm>
        </p:spPr>
        <p:txBody>
          <a:bodyPr/>
          <a:lstStyle/>
          <a:p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</a:t>
            </a:r>
            <a:r>
              <a:rPr lang="en-US" dirty="0" smtClean="0"/>
              <a:t> "range" name="skill" min="1" max= "10" value="1"&gt;</a:t>
            </a:r>
          </a:p>
          <a:p>
            <a:endParaRPr lang="en-US" dirty="0" smtClean="0"/>
          </a:p>
          <a:p>
            <a:r>
              <a:rPr lang="en-CA" dirty="0" smtClean="0"/>
              <a:t> 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&lt;form 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oninput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amount.value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rangeInput.value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&lt;input type="range" id="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rangeInput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" 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    name="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rangeInput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" min="0" max="100"&gt; 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&lt;output name="amount" for="</a:t>
            </a:r>
            <a:r>
              <a:rPr lang="en-CA" sz="2000" dirty="0" err="1" smtClean="0">
                <a:latin typeface="Courier New" pitchFamily="49" charset="0"/>
                <a:cs typeface="Courier New" pitchFamily="49" charset="0"/>
              </a:rPr>
              <a:t>rangeInput</a:t>
            </a: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"&gt;0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  &lt;/output&gt;</a:t>
            </a:r>
            <a:br>
              <a:rPr lang="en-CA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CA" sz="2000" dirty="0" smtClean="0">
                <a:latin typeface="Courier New" pitchFamily="49" charset="0"/>
                <a:cs typeface="Courier New" pitchFamily="49" charset="0"/>
              </a:rPr>
              <a:t>&lt;/form&gt;</a:t>
            </a:r>
            <a:endParaRPr lang="en-CA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51</a:t>
            </a:fld>
            <a:endParaRPr lang="en-CA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5157192"/>
            <a:ext cx="2664296" cy="52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5157192"/>
            <a:ext cx="304513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204864"/>
            <a:ext cx="2304256" cy="745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dirty="0" smtClean="0"/>
              <a:t>Other date and time variations … implemented in the Opera browser only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&lt;input type= "</a:t>
            </a:r>
            <a:r>
              <a:rPr lang="en-US" dirty="0" err="1" smtClean="0"/>
              <a:t>datetime</a:t>
            </a:r>
            <a:r>
              <a:rPr lang="en-US" dirty="0" smtClean="0"/>
              <a:t>"&gt;</a:t>
            </a:r>
          </a:p>
          <a:p>
            <a:r>
              <a:rPr lang="en-US" dirty="0" smtClean="0"/>
              <a:t>&lt;input type= "month"&gt;</a:t>
            </a:r>
          </a:p>
          <a:p>
            <a:r>
              <a:rPr lang="en-US" dirty="0" smtClean="0"/>
              <a:t>&lt;input type= "week"&gt;</a:t>
            </a:r>
          </a:p>
          <a:p>
            <a:r>
              <a:rPr lang="en-US" dirty="0" smtClean="0"/>
              <a:t>&lt;input type= "time"&gt;</a:t>
            </a:r>
          </a:p>
          <a:p>
            <a:r>
              <a:rPr lang="en-US" dirty="0" smtClean="0"/>
              <a:t>&lt;input type= "</a:t>
            </a:r>
            <a:r>
              <a:rPr lang="en-US" dirty="0" err="1" smtClean="0"/>
              <a:t>datetime</a:t>
            </a:r>
            <a:r>
              <a:rPr lang="en-US" dirty="0" smtClean="0"/>
              <a:t>-local"&gt;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52</a:t>
            </a:fld>
            <a:endParaRPr lang="en-CA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type="email"&gt;</a:t>
            </a:r>
          </a:p>
          <a:p>
            <a:pPr lvl="1"/>
            <a:r>
              <a:rPr lang="en-US" dirty="0" smtClean="0"/>
              <a:t>If attribute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multiple</a:t>
            </a:r>
            <a:r>
              <a:rPr lang="en-US" dirty="0" smtClean="0"/>
              <a:t> is specified, two or more email addresses can be entered separated by commas</a:t>
            </a:r>
          </a:p>
          <a:p>
            <a:pPr lvl="1"/>
            <a:r>
              <a:rPr lang="en-US" dirty="0" smtClean="0"/>
              <a:t>User must enter an address having an @ symbol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53</a:t>
            </a:fld>
            <a:endParaRPr lang="en-CA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 type="color"&gt;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&lt;</a:t>
            </a:r>
            <a:r>
              <a:rPr lang="en-US" sz="2400" dirty="0" smtClean="0">
                <a:solidFill>
                  <a:srgbClr val="FF0000"/>
                </a:solidFill>
              </a:rPr>
              <a:t>input</a:t>
            </a:r>
            <a:r>
              <a:rPr lang="en-US" sz="2400" dirty="0" smtClean="0"/>
              <a:t> type="range" min="-100" max="100" value="0" step="10" name="power" list="powers"&gt;</a:t>
            </a:r>
            <a:br>
              <a:rPr lang="en-US" sz="2400" dirty="0" smtClean="0"/>
            </a:br>
            <a:r>
              <a:rPr lang="en-US" sz="2400" dirty="0" smtClean="0"/>
              <a:t>&lt;</a:t>
            </a:r>
            <a:r>
              <a:rPr lang="en-US" sz="2400" dirty="0" err="1" smtClean="0"/>
              <a:t>datalist</a:t>
            </a:r>
            <a:r>
              <a:rPr lang="en-US" sz="2400" dirty="0" smtClean="0"/>
              <a:t> id="powers"&gt;</a:t>
            </a:r>
            <a:br>
              <a:rPr lang="en-US" sz="2400" dirty="0" smtClean="0"/>
            </a:br>
            <a:r>
              <a:rPr lang="en-US" sz="2400" dirty="0" smtClean="0"/>
              <a:t> &lt;option value="0"&gt; &lt;option value="-30"&gt;</a:t>
            </a:r>
            <a:br>
              <a:rPr lang="en-US" sz="2400" dirty="0" smtClean="0"/>
            </a:br>
            <a:r>
              <a:rPr lang="en-US" sz="2400" dirty="0" smtClean="0"/>
              <a:t> &lt;option value="30"&gt; &lt;option value="+50"&gt;</a:t>
            </a:r>
            <a:br>
              <a:rPr lang="en-US" sz="2400" dirty="0" smtClean="0"/>
            </a:br>
            <a:r>
              <a:rPr lang="en-US" sz="2400" dirty="0" smtClean="0"/>
              <a:t>&lt;/</a:t>
            </a:r>
            <a:r>
              <a:rPr lang="en-US" sz="2400" dirty="0" err="1" smtClean="0"/>
              <a:t>datalist</a:t>
            </a:r>
            <a:r>
              <a:rPr lang="en-US" sz="2400" dirty="0" smtClean="0"/>
              <a:t>&gt;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54</a:t>
            </a:fld>
            <a:endParaRPr lang="en-C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20888"/>
            <a:ext cx="1152128" cy="69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365104"/>
            <a:ext cx="304033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484784"/>
            <a:ext cx="2592288" cy="19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Spell Checking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Text fields can be spell checked using HTML 5 </a:t>
            </a:r>
            <a:r>
              <a:rPr lang="en-CA" dirty="0" err="1" smtClean="0">
                <a:solidFill>
                  <a:schemeClr val="tx2">
                    <a:lumMod val="75000"/>
                  </a:schemeClr>
                </a:solidFill>
              </a:rPr>
              <a:t>spellcheck</a:t>
            </a:r>
            <a:r>
              <a:rPr lang="en-CA" dirty="0" smtClean="0"/>
              <a:t> attribute</a:t>
            </a:r>
          </a:p>
          <a:p>
            <a:r>
              <a:rPr lang="en-CA" dirty="0" smtClean="0"/>
              <a:t>Based on the </a:t>
            </a:r>
            <a:r>
              <a:rPr lang="en-CA" dirty="0" err="1" smtClean="0">
                <a:solidFill>
                  <a:srgbClr val="800000"/>
                </a:solidFill>
              </a:rPr>
              <a:t>lang</a:t>
            </a:r>
            <a:r>
              <a:rPr lang="en-CA" dirty="0" smtClean="0"/>
              <a:t> attribute in &lt;html&gt;</a:t>
            </a:r>
            <a:br>
              <a:rPr lang="en-CA" dirty="0" smtClean="0"/>
            </a:br>
            <a:r>
              <a:rPr lang="en-CA" dirty="0" smtClean="0"/>
              <a:t>  &lt;html </a:t>
            </a:r>
            <a:r>
              <a:rPr lang="en-CA" dirty="0" err="1" smtClean="0">
                <a:solidFill>
                  <a:srgbClr val="800000"/>
                </a:solidFill>
              </a:rPr>
              <a:t>lang</a:t>
            </a:r>
            <a:r>
              <a:rPr lang="en-CA" dirty="0" smtClean="0"/>
              <a:t>=</a:t>
            </a:r>
            <a:r>
              <a:rPr lang="en-US" dirty="0" smtClean="0"/>
              <a:t>"en"&gt; means use English spelling</a:t>
            </a: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&lt;</a:t>
            </a:r>
            <a:r>
              <a:rPr lang="en-CA" dirty="0" err="1" smtClean="0"/>
              <a:t>textarea</a:t>
            </a:r>
            <a:r>
              <a:rPr lang="en-CA" dirty="0" smtClean="0"/>
              <a:t> </a:t>
            </a:r>
            <a:r>
              <a:rPr lang="en-CA" dirty="0" err="1" smtClean="0"/>
              <a:t>spellcheck</a:t>
            </a:r>
            <a:r>
              <a:rPr lang="en-CA" dirty="0" smtClean="0"/>
              <a:t>=</a:t>
            </a:r>
            <a:r>
              <a:rPr lang="en-US" dirty="0" smtClean="0"/>
              <a:t>"</a:t>
            </a:r>
            <a:r>
              <a:rPr lang="en-CA" dirty="0" smtClean="0"/>
              <a:t>true</a:t>
            </a:r>
            <a:r>
              <a:rPr lang="en-US" dirty="0" smtClean="0"/>
              <a:t>"</a:t>
            </a:r>
            <a:r>
              <a:rPr lang="en-CA" dirty="0" smtClean="0"/>
              <a:t>&gt; &lt;/</a:t>
            </a:r>
            <a:r>
              <a:rPr lang="en-CA" dirty="0" err="1" smtClean="0"/>
              <a:t>textarea</a:t>
            </a:r>
            <a:r>
              <a:rPr lang="en-CA" dirty="0" smtClean="0"/>
              <a:t>&gt;</a:t>
            </a:r>
          </a:p>
          <a:p>
            <a:pPr>
              <a:buNone/>
            </a:pPr>
            <a:r>
              <a:rPr lang="en-CA" dirty="0" smtClean="0"/>
              <a:t>&lt;</a:t>
            </a:r>
            <a:r>
              <a:rPr lang="en-CA" dirty="0" smtClean="0">
                <a:solidFill>
                  <a:srgbClr val="FF0000"/>
                </a:solidFill>
              </a:rPr>
              <a:t>input</a:t>
            </a:r>
            <a:r>
              <a:rPr lang="en-CA" dirty="0" smtClean="0"/>
              <a:t> type=</a:t>
            </a:r>
            <a:r>
              <a:rPr lang="en-US" dirty="0" smtClean="0"/>
              <a:t>"</a:t>
            </a:r>
            <a:r>
              <a:rPr lang="en-CA" dirty="0" smtClean="0"/>
              <a:t>text</a:t>
            </a:r>
            <a:r>
              <a:rPr lang="en-US" dirty="0" smtClean="0"/>
              <a:t>"</a:t>
            </a:r>
            <a:r>
              <a:rPr lang="en-CA" dirty="0" smtClean="0"/>
              <a:t> </a:t>
            </a:r>
            <a:r>
              <a:rPr lang="en-CA" dirty="0" err="1" smtClean="0"/>
              <a:t>spellcheck</a:t>
            </a:r>
            <a:r>
              <a:rPr lang="en-CA" dirty="0" smtClean="0"/>
              <a:t>=</a:t>
            </a:r>
            <a:r>
              <a:rPr lang="en-US" dirty="0" smtClean="0"/>
              <a:t>"</a:t>
            </a:r>
            <a:r>
              <a:rPr lang="en-CA" dirty="0" smtClean="0"/>
              <a:t>true</a:t>
            </a:r>
            <a:r>
              <a:rPr lang="en-US" dirty="0" smtClean="0"/>
              <a:t>"</a:t>
            </a:r>
            <a:r>
              <a:rPr lang="en-CA" dirty="0" smtClean="0"/>
              <a:t>&gt;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55</a:t>
            </a:fld>
            <a:endParaRPr lang="en-CA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5589240"/>
            <a:ext cx="1828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err="1" smtClean="0"/>
              <a:t>pseudoclasses</a:t>
            </a:r>
            <a:r>
              <a:rPr lang="en-US" dirty="0" smtClean="0"/>
              <a:t> :invalid and :required can be styled in CSS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:invalid  {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box-shadow:0 0 5px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rgba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(255, 0, 0, .8);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border-color: red;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}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:required {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box-shadow: 0 0 5px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rgba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(0, 0, 255, .5);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border-color: blue;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56</a:t>
            </a:fld>
            <a:endParaRPr lang="en-CA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Form design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Form field descriptions on the left, alignment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Label input boxes with clear instructions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Group related form items into a </a:t>
            </a:r>
            <a:r>
              <a:rPr lang="en-CA" dirty="0" err="1" smtClean="0"/>
              <a:t>fieldset</a:t>
            </a:r>
            <a:endParaRPr lang="en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Control user’s entries with radio buttons, checkboxes and selection lists whenever possible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Let users know the correct format to enter date fields (</a:t>
            </a:r>
            <a:r>
              <a:rPr lang="en-CA" dirty="0" err="1" smtClean="0"/>
              <a:t>yyyy</a:t>
            </a:r>
            <a:r>
              <a:rPr lang="en-CA" dirty="0" smtClean="0"/>
              <a:t>/mm/</a:t>
            </a:r>
            <a:r>
              <a:rPr lang="en-CA" dirty="0" err="1" smtClean="0"/>
              <a:t>dd</a:t>
            </a:r>
            <a:r>
              <a:rPr lang="en-CA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Use selection lists for many possible options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Use radio buttons for five or fewer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AAAE8-30B0-4242-A631-DBD967A413B6}" type="slidenum">
              <a:rPr lang="en-CA"/>
              <a:pPr>
                <a:defRPr/>
              </a:pPr>
              <a:t>57</a:t>
            </a:fld>
            <a:endParaRPr lang="en-CA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 Anomalies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 a form prevent users hitting submit twice?</a:t>
            </a:r>
          </a:p>
          <a:p>
            <a:pPr lvl="1"/>
            <a:r>
              <a:rPr lang="en-CA" dirty="0" smtClean="0"/>
              <a:t>Can’t -- unless you use cookies or use a unique ID in the form </a:t>
            </a:r>
          </a:p>
          <a:p>
            <a:r>
              <a:rPr lang="en-CA" dirty="0" smtClean="0"/>
              <a:t>Some form elements can be easily styled with CSS (form, </a:t>
            </a:r>
            <a:r>
              <a:rPr lang="en-CA" dirty="0" err="1" smtClean="0"/>
              <a:t>fieldset</a:t>
            </a:r>
            <a:r>
              <a:rPr lang="en-CA" dirty="0" smtClean="0"/>
              <a:t>, label, input, output) – other form elements not so easily (date, select, option, progress, meter, legend)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FDF98-6182-40B6-888C-ACEA5C1EFA2B}" type="slidenum">
              <a:rPr lang="en-CA"/>
              <a:pPr>
                <a:defRPr/>
              </a:pPr>
              <a:t>58</a:t>
            </a:fld>
            <a:endParaRPr lang="en-CA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 Forms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Mozilla Developer guide HTML forms </a:t>
            </a:r>
            <a:r>
              <a:rPr lang="en-CA" sz="2000" dirty="0" smtClean="0">
                <a:hlinkClick r:id="rId2"/>
              </a:rPr>
              <a:t>https://developer.mozilla.org/en-US/docs/Web/Guide/HTML/Forms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DC9D2-14CE-400D-AC2A-D02DC1427A69}" type="slidenum">
              <a:rPr lang="en-CA" smtClean="0"/>
              <a:pPr>
                <a:defRPr/>
              </a:pPr>
              <a:t>59</a:t>
            </a:fld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HTML form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CA" dirty="0" smtClean="0"/>
              <a:t>Form elements have attributes </a:t>
            </a:r>
          </a:p>
          <a:p>
            <a:pPr lvl="1"/>
            <a:r>
              <a:rPr lang="en-CA" dirty="0" smtClean="0">
                <a:solidFill>
                  <a:schemeClr val="accent5">
                    <a:lumMod val="75000"/>
                  </a:schemeClr>
                </a:solidFill>
              </a:rPr>
              <a:t>name</a:t>
            </a:r>
            <a:r>
              <a:rPr lang="en-CA" dirty="0" smtClean="0"/>
              <a:t> , used to associate the form control’s current data when it is sent to the server </a:t>
            </a:r>
          </a:p>
          <a:p>
            <a:pPr lvl="1"/>
            <a:r>
              <a:rPr lang="en-CA" dirty="0" smtClean="0">
                <a:solidFill>
                  <a:srgbClr val="FF0000"/>
                </a:solidFill>
              </a:rPr>
              <a:t>id</a:t>
            </a:r>
            <a:r>
              <a:rPr lang="en-CA" dirty="0" smtClean="0"/>
              <a:t> , used to uniquely identify a form control in the DOM and associate a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label  </a:t>
            </a:r>
            <a:r>
              <a:rPr lang="en-CA" dirty="0" smtClean="0"/>
              <a:t>(optional)</a:t>
            </a:r>
          </a:p>
          <a:p>
            <a:pPr lvl="1"/>
            <a:r>
              <a:rPr lang="en-CA" dirty="0" smtClean="0">
                <a:solidFill>
                  <a:schemeClr val="accent3">
                    <a:lumMod val="75000"/>
                  </a:schemeClr>
                </a:solidFill>
              </a:rPr>
              <a:t>value</a:t>
            </a:r>
            <a:r>
              <a:rPr lang="en-CA" dirty="0" smtClean="0"/>
              <a:t> , used to provide an initial value to a form control  (optional)</a:t>
            </a:r>
          </a:p>
          <a:p>
            <a:pPr lvl="1">
              <a:buFont typeface="Arial" charset="0"/>
              <a:buNone/>
            </a:pPr>
            <a:r>
              <a:rPr lang="en-CA" dirty="0" smtClean="0">
                <a:latin typeface="Consolas" pitchFamily="49" charset="0"/>
              </a:rPr>
              <a:t>&lt;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</a:rPr>
              <a:t>label</a:t>
            </a:r>
            <a:r>
              <a:rPr lang="en-CA" dirty="0" smtClean="0">
                <a:latin typeface="Consolas" pitchFamily="49" charset="0"/>
              </a:rPr>
              <a:t> for="</a:t>
            </a:r>
            <a:r>
              <a:rPr lang="en-CA" dirty="0" err="1" smtClean="0">
                <a:latin typeface="Consolas" pitchFamily="49" charset="0"/>
              </a:rPr>
              <a:t>fname</a:t>
            </a:r>
            <a:r>
              <a:rPr lang="en-CA" dirty="0" smtClean="0">
                <a:latin typeface="Consolas" pitchFamily="49" charset="0"/>
              </a:rPr>
              <a:t>"&gt;Enter name:&lt;/label&gt;</a:t>
            </a:r>
          </a:p>
          <a:p>
            <a:pPr lvl="1">
              <a:buFont typeface="Arial" charset="0"/>
              <a:buNone/>
            </a:pPr>
            <a:r>
              <a:rPr lang="en-CA" dirty="0" smtClean="0">
                <a:latin typeface="Consolas" pitchFamily="49" charset="0"/>
              </a:rPr>
              <a:t>&lt;input </a:t>
            </a:r>
            <a:r>
              <a:rPr lang="en-CA" dirty="0" smtClean="0">
                <a:solidFill>
                  <a:srgbClr val="7030A0"/>
                </a:solidFill>
                <a:latin typeface="Consolas" pitchFamily="49" charset="0"/>
              </a:rPr>
              <a:t>type</a:t>
            </a:r>
            <a:r>
              <a:rPr lang="en-CA" dirty="0" smtClean="0">
                <a:latin typeface="Consolas" pitchFamily="49" charset="0"/>
              </a:rPr>
              <a:t>="text" </a:t>
            </a:r>
            <a:r>
              <a:rPr lang="en-CA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nsolas" pitchFamily="49" charset="0"/>
              </a:rPr>
              <a:t>name</a:t>
            </a:r>
            <a:r>
              <a:rPr lang="en-CA" dirty="0" smtClean="0">
                <a:latin typeface="Consolas" pitchFamily="49" charset="0"/>
              </a:rPr>
              <a:t>="</a:t>
            </a:r>
            <a:r>
              <a:rPr lang="en-CA" dirty="0" err="1" smtClean="0">
                <a:latin typeface="Consolas" pitchFamily="49" charset="0"/>
              </a:rPr>
              <a:t>firstname</a:t>
            </a:r>
            <a:r>
              <a:rPr lang="en-CA" dirty="0" smtClean="0">
                <a:latin typeface="Consolas" pitchFamily="49" charset="0"/>
              </a:rPr>
              <a:t>" </a:t>
            </a:r>
            <a:r>
              <a:rPr lang="en-CA" dirty="0" smtClean="0">
                <a:solidFill>
                  <a:srgbClr val="FF0000"/>
                </a:solidFill>
                <a:latin typeface="Consolas" pitchFamily="49" charset="0"/>
              </a:rPr>
              <a:t>id</a:t>
            </a:r>
            <a:r>
              <a:rPr lang="en-CA" dirty="0" smtClean="0">
                <a:latin typeface="Consolas" pitchFamily="49" charset="0"/>
              </a:rPr>
              <a:t>="</a:t>
            </a:r>
            <a:r>
              <a:rPr lang="en-CA" dirty="0" err="1" smtClean="0">
                <a:latin typeface="Consolas" pitchFamily="49" charset="0"/>
              </a:rPr>
              <a:t>fname</a:t>
            </a:r>
            <a:r>
              <a:rPr lang="en-CA" dirty="0" smtClean="0">
                <a:latin typeface="Consolas" pitchFamily="49" charset="0"/>
              </a:rPr>
              <a:t>" </a:t>
            </a:r>
            <a:r>
              <a:rPr lang="en-CA" dirty="0" smtClean="0">
                <a:solidFill>
                  <a:schemeClr val="accent3">
                    <a:lumMod val="75000"/>
                  </a:schemeClr>
                </a:solidFill>
                <a:latin typeface="Consolas" pitchFamily="49" charset="0"/>
              </a:rPr>
              <a:t>value</a:t>
            </a:r>
            <a:r>
              <a:rPr lang="en-CA" dirty="0" smtClean="0">
                <a:latin typeface="Consolas" pitchFamily="49" charset="0"/>
              </a:rPr>
              <a:t>="Your first name"&gt;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AD505-DED5-4989-91BD-DDD803BBBA72}" type="slidenum">
              <a:rPr lang="en-CA"/>
              <a:pPr>
                <a:defRPr/>
              </a:pPr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Form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The </a:t>
            </a:r>
            <a:r>
              <a:rPr lang="en-CA" b="1" dirty="0" smtClean="0">
                <a:latin typeface="Consolas" pitchFamily="49" charset="0"/>
              </a:rPr>
              <a:t>&lt;form&gt; </a:t>
            </a:r>
            <a:r>
              <a:rPr lang="en-CA" dirty="0" smtClean="0"/>
              <a:t>element includes properties that control how the form is processed, information on which CGI script is used, how the data is transferred to the script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>
                <a:latin typeface="Consolas" pitchFamily="49" charset="0"/>
              </a:rPr>
              <a:t>&lt;form name = "</a:t>
            </a:r>
            <a:r>
              <a:rPr lang="en-CA" dirty="0" err="1" smtClean="0">
                <a:latin typeface="Consolas" pitchFamily="49" charset="0"/>
              </a:rPr>
              <a:t>myForm</a:t>
            </a:r>
            <a:r>
              <a:rPr lang="en-CA" dirty="0" smtClean="0">
                <a:latin typeface="Consolas" pitchFamily="49" charset="0"/>
              </a:rPr>
              <a:t>"</a:t>
            </a:r>
            <a:br>
              <a:rPr lang="en-CA" dirty="0" smtClean="0">
                <a:latin typeface="Consolas" pitchFamily="49" charset="0"/>
              </a:rPr>
            </a:br>
            <a:r>
              <a:rPr lang="en-CA" dirty="0" smtClean="0">
                <a:latin typeface="Consolas" pitchFamily="49" charset="0"/>
              </a:rPr>
              <a:t>            action = "</a:t>
            </a:r>
            <a:r>
              <a:rPr lang="en-CA" i="1" dirty="0" smtClean="0">
                <a:latin typeface="Consolas" pitchFamily="49" charset="0"/>
              </a:rPr>
              <a:t>script name"</a:t>
            </a:r>
            <a:br>
              <a:rPr lang="en-CA" i="1" dirty="0" smtClean="0">
                <a:latin typeface="Consolas" pitchFamily="49" charset="0"/>
              </a:rPr>
            </a:br>
            <a:r>
              <a:rPr lang="en-CA" i="1" dirty="0" smtClean="0">
                <a:latin typeface="Consolas" pitchFamily="49" charset="0"/>
              </a:rPr>
              <a:t>            </a:t>
            </a:r>
            <a:r>
              <a:rPr lang="en-CA" dirty="0" smtClean="0">
                <a:latin typeface="Consolas" pitchFamily="49" charset="0"/>
              </a:rPr>
              <a:t>method = "</a:t>
            </a:r>
            <a:r>
              <a:rPr lang="en-CA" i="1" dirty="0" smtClean="0">
                <a:latin typeface="Consolas" pitchFamily="49" charset="0"/>
              </a:rPr>
              <a:t>method name</a:t>
            </a:r>
            <a:r>
              <a:rPr lang="en-CA" dirty="0" smtClean="0">
                <a:latin typeface="Consolas" pitchFamily="49" charset="0"/>
              </a:rPr>
              <a:t>" &gt;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   ... form elements</a:t>
            </a:r>
            <a:br>
              <a:rPr lang="en-CA" dirty="0" smtClean="0"/>
            </a:br>
            <a:r>
              <a:rPr lang="en-CA" dirty="0" smtClean="0">
                <a:latin typeface="Consolas" pitchFamily="49" charset="0"/>
              </a:rPr>
              <a:t>&lt;/form&gt;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C6691-EACE-4E3A-B807-91176F138727}" type="slidenum">
              <a:rPr lang="en-CA"/>
              <a:pPr>
                <a:defRPr/>
              </a:pPr>
              <a:t>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Form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8539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A form structure may not be defined inside an existing form structure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Multiple forms may be defined in a page but each form should have a unique </a:t>
            </a:r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name</a:t>
            </a:r>
            <a:r>
              <a:rPr lang="en-CA" dirty="0" smtClean="0"/>
              <a:t> attribute value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Form names should </a:t>
            </a:r>
            <a:r>
              <a:rPr lang="en-CA" u="sng" dirty="0" smtClean="0"/>
              <a:t>not contain spaces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Omitting the form tag’s action attribute will not break the form but will mean nothing happens when user clicks on the Submit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Form controls must be defined inside the </a:t>
            </a:r>
            <a:r>
              <a:rPr lang="en-CA" dirty="0" smtClean="0">
                <a:latin typeface="Consolas" pitchFamily="49" charset="0"/>
              </a:rPr>
              <a:t>&lt;form&gt; </a:t>
            </a:r>
            <a:r>
              <a:rPr lang="en-CA" dirty="0" smtClean="0"/>
              <a:t>element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93948-C767-4714-92EC-52DFCC32C6DF}" type="slidenum">
              <a:rPr lang="en-CA"/>
              <a:pPr>
                <a:defRPr/>
              </a:pPr>
              <a:t>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TextArea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A field for entering multiple lines of information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By default, the shape is a blank field of four lines and 40 characters wide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>
                <a:solidFill>
                  <a:schemeClr val="accent3">
                    <a:lumMod val="50000"/>
                  </a:schemeClr>
                </a:solidFill>
              </a:rPr>
              <a:t>Name</a:t>
            </a:r>
            <a:r>
              <a:rPr lang="en-CA" dirty="0" smtClean="0"/>
              <a:t> attribute required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To control how the text is wrapped in a text area, use the </a:t>
            </a:r>
            <a:r>
              <a:rPr lang="en-CA" b="1" dirty="0" smtClean="0"/>
              <a:t>wrap</a:t>
            </a:r>
            <a:r>
              <a:rPr lang="en-CA" dirty="0" smtClean="0"/>
              <a:t> attribute  (soft is the default)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wrap="off" turns off text wrapping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wrap="soft" or "virtual" turns text wrapping on but does not send text wrapping data to web server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wrap="hard" or "physical" turns text wrapping on and also sends text wrapping data to web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FD894-8D98-4EA1-920A-41D81AC3CEF2}" type="slidenum">
              <a:rPr lang="en-CA"/>
              <a:pPr>
                <a:defRPr/>
              </a:pPr>
              <a:t>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8557</TotalTime>
  <Words>2724</Words>
  <Application>Microsoft Office PowerPoint</Application>
  <PresentationFormat>On-screen Show (4:3)</PresentationFormat>
  <Paragraphs>353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HTML Form Structure</vt:lpstr>
      <vt:lpstr>HTML Form</vt:lpstr>
      <vt:lpstr>ISP Script</vt:lpstr>
      <vt:lpstr>HTML v4 form elements</vt:lpstr>
      <vt:lpstr>HTML form</vt:lpstr>
      <vt:lpstr>HTML form</vt:lpstr>
      <vt:lpstr>Form tag</vt:lpstr>
      <vt:lpstr>Form tag</vt:lpstr>
      <vt:lpstr>TextArea</vt:lpstr>
      <vt:lpstr>TextArea Form Element</vt:lpstr>
      <vt:lpstr>HTML Textarea example</vt:lpstr>
      <vt:lpstr>Select Form Element</vt:lpstr>
      <vt:lpstr>Select</vt:lpstr>
      <vt:lpstr>Select optgroup</vt:lpstr>
      <vt:lpstr>HTML Select example</vt:lpstr>
      <vt:lpstr>Input Form Element</vt:lpstr>
      <vt:lpstr>Input Form Element</vt:lpstr>
      <vt:lpstr>Input Element – text type</vt:lpstr>
      <vt:lpstr>HTML Input text example</vt:lpstr>
      <vt:lpstr>Input Element – password type</vt:lpstr>
      <vt:lpstr>Input Element – checkbox type</vt:lpstr>
      <vt:lpstr>Checkbox example</vt:lpstr>
      <vt:lpstr>Input Element – radio button type</vt:lpstr>
      <vt:lpstr>Input Element – hidden type</vt:lpstr>
      <vt:lpstr>Input Element – reset type</vt:lpstr>
      <vt:lpstr>Input Element – submit type</vt:lpstr>
      <vt:lpstr>Input Element – image type</vt:lpstr>
      <vt:lpstr>Input Element – file type</vt:lpstr>
      <vt:lpstr>Form Action Attribute</vt:lpstr>
      <vt:lpstr>Form Method Attribute</vt:lpstr>
      <vt:lpstr>Form Enctype Attribute</vt:lpstr>
      <vt:lpstr>Organizing Form Elements</vt:lpstr>
      <vt:lpstr>Form Label</vt:lpstr>
      <vt:lpstr>Tab Order</vt:lpstr>
      <vt:lpstr>Disabling Form Elements</vt:lpstr>
      <vt:lpstr>Accesskey Attribute</vt:lpstr>
      <vt:lpstr>Readonly Attribute</vt:lpstr>
      <vt:lpstr>Title Attribute</vt:lpstr>
      <vt:lpstr>Button tag</vt:lpstr>
      <vt:lpstr>HTML5</vt:lpstr>
      <vt:lpstr>HTML5</vt:lpstr>
      <vt:lpstr>HTML5 - progress</vt:lpstr>
      <vt:lpstr>HTML5 - meter</vt:lpstr>
      <vt:lpstr>HTML5 - datalist</vt:lpstr>
      <vt:lpstr>HTML5 - keygen</vt:lpstr>
      <vt:lpstr>HTML5 - output</vt:lpstr>
      <vt:lpstr>HTML5</vt:lpstr>
      <vt:lpstr>HTML5</vt:lpstr>
      <vt:lpstr>HTML5</vt:lpstr>
      <vt:lpstr>HTML5</vt:lpstr>
      <vt:lpstr>HTML5</vt:lpstr>
      <vt:lpstr>HTML5</vt:lpstr>
      <vt:lpstr>HTML5</vt:lpstr>
      <vt:lpstr>HTML5</vt:lpstr>
      <vt:lpstr>Spell Checking</vt:lpstr>
      <vt:lpstr>CSS3</vt:lpstr>
      <vt:lpstr>Form design guidelines</vt:lpstr>
      <vt:lpstr>Form Anomalies</vt:lpstr>
      <vt:lpstr>HTML Forms</vt:lpstr>
    </vt:vector>
  </TitlesOfParts>
  <Company>Camosun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</dc:title>
  <dc:creator>SteveUser</dc:creator>
  <cp:lastModifiedBy>SteveUser</cp:lastModifiedBy>
  <cp:revision>47</cp:revision>
  <dcterms:created xsi:type="dcterms:W3CDTF">2008-10-27T07:03:59Z</dcterms:created>
  <dcterms:modified xsi:type="dcterms:W3CDTF">2013-10-21T03:02:01Z</dcterms:modified>
</cp:coreProperties>
</file>