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268" r:id="rId3"/>
    <p:sldId id="269" r:id="rId4"/>
    <p:sldId id="271" r:id="rId5"/>
    <p:sldId id="272" r:id="rId6"/>
    <p:sldId id="279" r:id="rId7"/>
    <p:sldId id="280" r:id="rId8"/>
    <p:sldId id="259" r:id="rId9"/>
    <p:sldId id="260" r:id="rId10"/>
    <p:sldId id="261" r:id="rId11"/>
    <p:sldId id="273" r:id="rId12"/>
    <p:sldId id="274" r:id="rId13"/>
    <p:sldId id="275" r:id="rId14"/>
    <p:sldId id="262" r:id="rId15"/>
    <p:sldId id="282" r:id="rId16"/>
    <p:sldId id="283" r:id="rId17"/>
    <p:sldId id="284" r:id="rId18"/>
    <p:sldId id="286" r:id="rId19"/>
    <p:sldId id="287" r:id="rId20"/>
    <p:sldId id="288" r:id="rId21"/>
    <p:sldId id="277" r:id="rId22"/>
    <p:sldId id="263" r:id="rId23"/>
    <p:sldId id="281" r:id="rId24"/>
    <p:sldId id="266" r:id="rId25"/>
    <p:sldId id="267" r:id="rId26"/>
    <p:sldId id="265" r:id="rId27"/>
    <p:sldId id="264" r:id="rId28"/>
    <p:sldId id="276" r:id="rId29"/>
    <p:sldId id="278" r:id="rId30"/>
    <p:sldId id="27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9A8F7-EADB-4D4F-A783-9C2E61C1B2EA}" type="datetimeFigureOut">
              <a:rPr lang="en-CA" smtClean="0"/>
              <a:pPr/>
              <a:t>12/10/2010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586BE-681A-4F1E-ACCB-090E6809989C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C7C3-FEB6-4878-AC25-4ACDCEB2A1F1}" type="datetime1">
              <a:rPr lang="en-CA" smtClean="0"/>
              <a:pPr/>
              <a:t>12/10/2010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Comp 140 - Image formats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5248-4B2B-4EFD-98C5-90C9FCCA427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8F45A-7F3E-4740-B366-1020D52A9774}" type="datetime1">
              <a:rPr lang="en-CA" smtClean="0"/>
              <a:pPr/>
              <a:t>12/10/2010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Comp 140 - Image formats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5248-4B2B-4EFD-98C5-90C9FCCA427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C9EF-8C9E-45BD-9DF7-130AC1520DE6}" type="datetime1">
              <a:rPr lang="en-CA" smtClean="0"/>
              <a:pPr/>
              <a:t>12/10/2010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Comp 140 - Image formats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5248-4B2B-4EFD-98C5-90C9FCCA427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6F8DB-B620-41AC-A0C4-0B6C71C772C8}" type="datetime1">
              <a:rPr lang="en-CA" smtClean="0"/>
              <a:pPr/>
              <a:t>12/10/2010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Comp 140 - Image formats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5248-4B2B-4EFD-98C5-90C9FCCA427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014A-8F43-4656-8EE1-21B9F1DE2240}" type="datetime1">
              <a:rPr lang="en-CA" smtClean="0"/>
              <a:pPr/>
              <a:t>12/10/2010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Comp 140 - Image formats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5248-4B2B-4EFD-98C5-90C9FCCA427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A475-52BC-49DD-A6EB-7D6B3132908C}" type="datetime1">
              <a:rPr lang="en-CA" smtClean="0"/>
              <a:pPr/>
              <a:t>12/10/2010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Comp 140 - Image formats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5248-4B2B-4EFD-98C5-90C9FCCA427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A1E8-9E9F-4BF3-A6B9-2C8959C718A7}" type="datetime1">
              <a:rPr lang="en-CA" smtClean="0"/>
              <a:pPr/>
              <a:t>12/10/2010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Comp 140 - Image formats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5248-4B2B-4EFD-98C5-90C9FCCA427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8694-E1BD-40E2-B8E2-7ADAE077A5FC}" type="datetime1">
              <a:rPr lang="en-CA" smtClean="0"/>
              <a:pPr/>
              <a:t>12/10/2010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Comp 140 - Image formats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5248-4B2B-4EFD-98C5-90C9FCCA427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AA1EF-A24B-4A74-9BB4-E9851AA1E2C1}" type="datetime1">
              <a:rPr lang="en-CA" smtClean="0"/>
              <a:pPr/>
              <a:t>12/10/2010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Comp 140 - Image formats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5248-4B2B-4EFD-98C5-90C9FCCA427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B794-F125-4755-90F3-5AE880FAA022}" type="datetime1">
              <a:rPr lang="en-CA" smtClean="0"/>
              <a:pPr/>
              <a:t>12/10/2010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Comp 140 - Image formats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5248-4B2B-4EFD-98C5-90C9FCCA427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0AA3-5D91-4F80-936E-C343AF5DD074}" type="datetime1">
              <a:rPr lang="en-CA" smtClean="0"/>
              <a:pPr/>
              <a:t>12/10/2010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Comp 140 - Image formats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5248-4B2B-4EFD-98C5-90C9FCCA427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C1931-F113-45EA-BC2A-9EA77E2C2AF2}" type="datetime1">
              <a:rPr lang="en-CA" smtClean="0"/>
              <a:pPr/>
              <a:t>12/10/2010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smtClean="0"/>
              <a:t>Comp 140 - Image formats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C5248-4B2B-4EFD-98C5-90C9FCCA427A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raphic_display_resolutions" TargetMode="External"/><Relationship Id="rId2" Type="http://schemas.openxmlformats.org/officeDocument/2006/relationships/hyperlink" Target="http://www.infobyip.com/detectscreenresolution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tmlgoodies.com/tutorials/web_graphics/article.php/3479931" TargetMode="External"/><Relationship Id="rId4" Type="http://schemas.openxmlformats.org/officeDocument/2006/relationships/hyperlink" Target="http://www.michaelbach.de/ot/fcs_mosaic/index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Image File Formats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Bitmap-colour depth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Truecolor</a:t>
            </a:r>
            <a:r>
              <a:rPr lang="en-CA" dirty="0" smtClean="0"/>
              <a:t> is the term for photo-realistic images having 24 bits (3 bytes per red/green/blue combination) per dot</a:t>
            </a:r>
          </a:p>
          <a:p>
            <a:r>
              <a:rPr lang="en-CA" dirty="0" smtClean="0"/>
              <a:t>16.7 million colours possible</a:t>
            </a:r>
            <a:br>
              <a:rPr lang="en-CA" dirty="0" smtClean="0"/>
            </a:br>
            <a:r>
              <a:rPr lang="en-CA" dirty="0" smtClean="0"/>
              <a:t>256 levels of red x </a:t>
            </a:r>
            <a:br>
              <a:rPr lang="en-CA" dirty="0" smtClean="0"/>
            </a:br>
            <a:r>
              <a:rPr lang="en-CA" dirty="0" smtClean="0"/>
              <a:t>256 levels of green x </a:t>
            </a:r>
            <a:br>
              <a:rPr lang="en-CA" dirty="0" smtClean="0"/>
            </a:br>
            <a:r>
              <a:rPr lang="en-CA" dirty="0" smtClean="0"/>
              <a:t>256 levels of blue</a:t>
            </a:r>
            <a:endParaRPr lang="en-CA" dirty="0"/>
          </a:p>
        </p:txBody>
      </p:sp>
      <p:pic>
        <p:nvPicPr>
          <p:cNvPr id="18434" name="Picture 2" descr="File:Truecol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212976"/>
            <a:ext cx="2857500" cy="2143125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7902-48B9-4722-859D-522669E2E9BF}" type="datetime1">
              <a:rPr lang="en-CA" smtClean="0"/>
              <a:pPr/>
              <a:t>12/10/2010</a:t>
            </a:fld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5248-4B2B-4EFD-98C5-90C9FCCA427A}" type="slidenum">
              <a:rPr lang="en-CA" smtClean="0"/>
              <a:pPr/>
              <a:t>10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Comp 140 - Image formats</a:t>
            </a:r>
            <a:endParaRPr lang="en-CA"/>
          </a:p>
        </p:txBody>
      </p:sp>
      <p:pic>
        <p:nvPicPr>
          <p:cNvPr id="16386" name="Picture 2" descr="http://local.wasp.uwa.edu.au/~pbourke/dataformats/bitmaps/colourdepthfig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5157192"/>
            <a:ext cx="3261388" cy="1140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Grayscale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Grayscale</a:t>
            </a:r>
            <a:r>
              <a:rPr lang="en-CA" dirty="0" smtClean="0"/>
              <a:t> images have not just white and black but many shades of gray in between</a:t>
            </a:r>
          </a:p>
          <a:p>
            <a:r>
              <a:rPr lang="en-CA" dirty="0" smtClean="0"/>
              <a:t>Also called monochromatic</a:t>
            </a:r>
          </a:p>
          <a:p>
            <a:endParaRPr lang="en-CA" dirty="0"/>
          </a:p>
        </p:txBody>
      </p:sp>
      <p:pic>
        <p:nvPicPr>
          <p:cNvPr id="4" name="Picture 3" descr="mo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356992"/>
            <a:ext cx="2880320" cy="2933722"/>
          </a:xfrm>
          <a:prstGeom prst="rect">
            <a:avLst/>
          </a:prstGeom>
        </p:spPr>
      </p:pic>
      <p:pic>
        <p:nvPicPr>
          <p:cNvPr id="27650" name="Picture 2" descr="http://reviews.cnet.com/i/rev/ft/hwt_lcd/grayscale_tunnel_s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386944"/>
            <a:ext cx="3960440" cy="2988333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FB26-356B-4BD4-8420-98423A285DA7}" type="datetime1">
              <a:rPr lang="en-CA" smtClean="0"/>
              <a:pPr/>
              <a:t>12/10/2010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5248-4B2B-4EFD-98C5-90C9FCCA427A}" type="slidenum">
              <a:rPr lang="en-CA" smtClean="0"/>
              <a:pPr/>
              <a:t>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Comp 140 - Image formats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Dithering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CA" dirty="0" smtClean="0"/>
              <a:t>Where a colour palette is limited, </a:t>
            </a:r>
            <a:br>
              <a:rPr lang="en-CA" dirty="0" smtClean="0"/>
            </a:br>
            <a:r>
              <a:rPr lang="en-CA" dirty="0" smtClean="0"/>
              <a:t>dithering is a technique for creating </a:t>
            </a:r>
            <a:br>
              <a:rPr lang="en-CA" dirty="0" smtClean="0"/>
            </a:br>
            <a:r>
              <a:rPr lang="en-CA" dirty="0" smtClean="0"/>
              <a:t>the illusion of colour depth</a:t>
            </a:r>
          </a:p>
          <a:p>
            <a:r>
              <a:rPr lang="en-CA" dirty="0" smtClean="0"/>
              <a:t>Human eyes tend to combine two </a:t>
            </a:r>
            <a:br>
              <a:rPr lang="en-CA" dirty="0" smtClean="0"/>
            </a:br>
            <a:r>
              <a:rPr lang="en-CA" dirty="0" smtClean="0"/>
              <a:t>colours</a:t>
            </a:r>
            <a:r>
              <a:rPr lang="en-CA" dirty="0"/>
              <a:t> </a:t>
            </a:r>
            <a:r>
              <a:rPr lang="en-CA" dirty="0" smtClean="0"/>
              <a:t>that are close together</a:t>
            </a:r>
          </a:p>
          <a:p>
            <a:r>
              <a:rPr lang="en-CA" dirty="0" smtClean="0"/>
              <a:t>Reducing the colour depth of a </a:t>
            </a:r>
            <a:br>
              <a:rPr lang="en-CA" dirty="0" smtClean="0"/>
            </a:br>
            <a:r>
              <a:rPr lang="en-CA" dirty="0" smtClean="0"/>
              <a:t>photograph will lose detail</a:t>
            </a:r>
          </a:p>
          <a:p>
            <a:endParaRPr lang="en-CA" dirty="0"/>
          </a:p>
        </p:txBody>
      </p:sp>
      <p:pic>
        <p:nvPicPr>
          <p:cNvPr id="31746" name="Picture 2" descr="http://upload.wikimedia.org/wikipedia/commons/6/6d/Dithering_example_red_blu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556792"/>
            <a:ext cx="1257300" cy="1905000"/>
          </a:xfrm>
          <a:prstGeom prst="rect">
            <a:avLst/>
          </a:prstGeom>
          <a:noFill/>
        </p:spPr>
      </p:pic>
      <p:pic>
        <p:nvPicPr>
          <p:cNvPr id="31749" name="Picture 5" descr="http://www.michaelbach.de/ot/fcs_mosaic/HarmonJulesz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293096"/>
            <a:ext cx="1390650" cy="1914525"/>
          </a:xfrm>
          <a:prstGeom prst="rect">
            <a:avLst/>
          </a:prstGeom>
          <a:noFill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8AAD-C649-41F0-BA5C-E76D4029CD45}" type="datetime1">
              <a:rPr lang="en-CA" smtClean="0"/>
              <a:pPr/>
              <a:t>12/10/2010</a:t>
            </a:fld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5248-4B2B-4EFD-98C5-90C9FCCA427A}" type="slidenum">
              <a:rPr lang="en-CA" smtClean="0"/>
              <a:pPr/>
              <a:t>12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Comp 140 - Image formats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Dithering</a:t>
            </a:r>
            <a:endParaRPr lang="en-CA" dirty="0"/>
          </a:p>
        </p:txBody>
      </p:sp>
      <p:pic>
        <p:nvPicPr>
          <p:cNvPr id="5" name="Picture 4" descr="spla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5325876" cy="3528392"/>
          </a:xfrm>
          <a:prstGeom prst="rect">
            <a:avLst/>
          </a:prstGeom>
        </p:spPr>
      </p:pic>
      <p:pic>
        <p:nvPicPr>
          <p:cNvPr id="6" name="Picture 5" descr="splas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5" y="2708920"/>
            <a:ext cx="5217184" cy="3456384"/>
          </a:xfrm>
          <a:prstGeom prst="rect">
            <a:avLst/>
          </a:prstGeom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196752"/>
            <a:ext cx="266230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581128"/>
            <a:ext cx="2895248" cy="174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187624" y="1700808"/>
            <a:ext cx="1080120" cy="792088"/>
          </a:xfrm>
          <a:prstGeom prst="rect">
            <a:avLst/>
          </a:prstGeom>
          <a:noFill/>
          <a:ln w="222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4355976" y="3212976"/>
            <a:ext cx="1080120" cy="792088"/>
          </a:xfrm>
          <a:prstGeom prst="rect">
            <a:avLst/>
          </a:prstGeom>
          <a:noFill/>
          <a:ln w="222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508104" y="2564904"/>
            <a:ext cx="648072" cy="504056"/>
          </a:xfrm>
          <a:prstGeom prst="straightConnector1">
            <a:avLst/>
          </a:pr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971600" y="3284984"/>
            <a:ext cx="1944216" cy="504056"/>
          </a:xfrm>
          <a:prstGeom prst="straightConnector1">
            <a:avLst/>
          </a:prstGeom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3568" y="1196752"/>
            <a:ext cx="141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Original JPEG</a:t>
            </a:r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>
            <a:off x="5508104" y="6093296"/>
            <a:ext cx="1624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Dithered as GIF</a:t>
            </a:r>
            <a:endParaRPr lang="en-CA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065C-E7B2-42E5-8311-2FB018AA96AA}" type="datetime1">
              <a:rPr lang="en-CA" smtClean="0"/>
              <a:pPr/>
              <a:t>12/10/2010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5248-4B2B-4EFD-98C5-90C9FCCA427A}" type="slidenum">
              <a:rPr lang="en-CA" smtClean="0"/>
              <a:pPr/>
              <a:t>13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Comp 140 - Image formats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Bitmap file size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CA" dirty="0" smtClean="0"/>
              <a:t>Photo-realistic images are much larger in digital storage size because of the greater number of bits or bytes needed per dot in the image</a:t>
            </a:r>
          </a:p>
          <a:p>
            <a:r>
              <a:rPr lang="en-CA" dirty="0" smtClean="0"/>
              <a:t>Downloading large files can be slow and tie up network resources</a:t>
            </a:r>
          </a:p>
          <a:p>
            <a:r>
              <a:rPr lang="en-CA" dirty="0" smtClean="0"/>
              <a:t>Compression technologies</a:t>
            </a:r>
            <a:br>
              <a:rPr lang="en-CA" dirty="0" smtClean="0"/>
            </a:br>
            <a:r>
              <a:rPr lang="en-CA" dirty="0" smtClean="0"/>
              <a:t>reduce the size of the image </a:t>
            </a:r>
            <a:br>
              <a:rPr lang="en-CA" dirty="0" smtClean="0"/>
            </a:br>
            <a:r>
              <a:rPr lang="en-CA" dirty="0" smtClean="0"/>
              <a:t>file in some cases by 90%</a:t>
            </a:r>
            <a:endParaRPr lang="en-CA" dirty="0"/>
          </a:p>
        </p:txBody>
      </p:sp>
      <p:pic>
        <p:nvPicPr>
          <p:cNvPr id="22530" name="Picture 2" descr="n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933056"/>
            <a:ext cx="2133600" cy="2438400"/>
          </a:xfrm>
          <a:prstGeom prst="rect">
            <a:avLst/>
          </a:prstGeom>
          <a:noFill/>
        </p:spPr>
      </p:pic>
      <p:pic>
        <p:nvPicPr>
          <p:cNvPr id="22532" name="Picture 4" descr="n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933056"/>
            <a:ext cx="2133600" cy="2438400"/>
          </a:xfrm>
          <a:prstGeom prst="rect">
            <a:avLst/>
          </a:prstGeom>
          <a:noFill/>
        </p:spPr>
      </p:pic>
      <p:pic>
        <p:nvPicPr>
          <p:cNvPr id="22534" name="Picture 6" descr="n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933056"/>
            <a:ext cx="2133600" cy="2438400"/>
          </a:xfrm>
          <a:prstGeom prst="rect">
            <a:avLst/>
          </a:prstGeom>
          <a:noFill/>
        </p:spPr>
      </p:pic>
      <p:pic>
        <p:nvPicPr>
          <p:cNvPr id="22536" name="Picture 8" descr="n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933056"/>
            <a:ext cx="2133600" cy="2438400"/>
          </a:xfrm>
          <a:prstGeom prst="rect">
            <a:avLst/>
          </a:prstGeom>
          <a:noFill/>
        </p:spPr>
      </p:pic>
      <p:pic>
        <p:nvPicPr>
          <p:cNvPr id="22538" name="Picture 10" descr="n3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3933056"/>
            <a:ext cx="2133600" cy="2438400"/>
          </a:xfrm>
          <a:prstGeom prst="rect">
            <a:avLst/>
          </a:prstGeom>
          <a:noFill/>
        </p:spPr>
      </p:pic>
      <p:pic>
        <p:nvPicPr>
          <p:cNvPr id="22540" name="Picture 12" descr="n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3933056"/>
            <a:ext cx="2133600" cy="2438400"/>
          </a:xfrm>
          <a:prstGeom prst="rect">
            <a:avLst/>
          </a:prstGeom>
          <a:noFill/>
        </p:spPr>
      </p:pic>
      <p:pic>
        <p:nvPicPr>
          <p:cNvPr id="22542" name="Picture 14" descr="n3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3933056"/>
            <a:ext cx="2133600" cy="2438400"/>
          </a:xfrm>
          <a:prstGeom prst="rect">
            <a:avLst/>
          </a:prstGeom>
          <a:noFill/>
        </p:spPr>
      </p:pic>
      <p:pic>
        <p:nvPicPr>
          <p:cNvPr id="22544" name="Picture 16" descr="n3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3933056"/>
            <a:ext cx="2133600" cy="2438400"/>
          </a:xfrm>
          <a:prstGeom prst="rect">
            <a:avLst/>
          </a:prstGeom>
          <a:noFill/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9F7D-24EF-4B78-B9F3-9ED83F03DF46}" type="datetime1">
              <a:rPr lang="en-CA" smtClean="0"/>
              <a:pPr/>
              <a:t>12/10/2010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5248-4B2B-4EFD-98C5-90C9FCCA427A}" type="slidenum">
              <a:rPr lang="en-CA" smtClean="0"/>
              <a:pPr/>
              <a:t>14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Comp 140 - Image formats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6F8DB-B620-41AC-A0C4-0B6C71C772C8}" type="datetime1">
              <a:rPr lang="en-CA" smtClean="0"/>
              <a:pPr/>
              <a:t>12/10/2010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Comp 140 - Image formats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5248-4B2B-4EFD-98C5-90C9FCCA427A}" type="slidenum">
              <a:rPr lang="en-CA" smtClean="0"/>
              <a:pPr/>
              <a:t>15</a:t>
            </a:fld>
            <a:endParaRPr lang="en-CA"/>
          </a:p>
        </p:txBody>
      </p:sp>
      <p:pic>
        <p:nvPicPr>
          <p:cNvPr id="7" name="Picture 6" descr="2419861757_a6ac34ec29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8460432" cy="5650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JPEG image size 1.6 Mb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6165304"/>
            <a:ext cx="2453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1400 x 935 pixels 96 dpi</a:t>
            </a:r>
            <a:endParaRPr lang="en-CA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6021288"/>
            <a:ext cx="1723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No compression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6F8DB-B620-41AC-A0C4-0B6C71C772C8}" type="datetime1">
              <a:rPr lang="en-CA" smtClean="0"/>
              <a:pPr/>
              <a:t>12/10/2010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Comp 140 - Image formats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5248-4B2B-4EFD-98C5-90C9FCCA427A}" type="slidenum">
              <a:rPr lang="en-CA" smtClean="0"/>
              <a:pPr/>
              <a:t>16</a:t>
            </a:fld>
            <a:endParaRPr lang="en-CA"/>
          </a:p>
        </p:txBody>
      </p:sp>
      <p:pic>
        <p:nvPicPr>
          <p:cNvPr id="7" name="Picture 6" descr="cany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8460432" cy="5650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JPEG image size 378 Kb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6165304"/>
            <a:ext cx="2453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1400 x 935 pixels 72 dpi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6F8DB-B620-41AC-A0C4-0B6C71C772C8}" type="datetime1">
              <a:rPr lang="en-CA" smtClean="0"/>
              <a:pPr/>
              <a:t>12/10/2010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Comp 140 - Image formats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5248-4B2B-4EFD-98C5-90C9FCCA427A}" type="slidenum">
              <a:rPr lang="en-CA" smtClean="0"/>
              <a:pPr/>
              <a:t>17</a:t>
            </a:fld>
            <a:endParaRPr lang="en-CA"/>
          </a:p>
        </p:txBody>
      </p:sp>
      <p:pic>
        <p:nvPicPr>
          <p:cNvPr id="7" name="Picture 6" descr="cany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764704"/>
            <a:ext cx="8453500" cy="5645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JPEG image size 252 Kb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6F8DB-B620-41AC-A0C4-0B6C71C772C8}" type="datetime1">
              <a:rPr lang="en-CA" smtClean="0"/>
              <a:pPr/>
              <a:t>12/10/2010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Comp 140 - Image formats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5248-4B2B-4EFD-98C5-90C9FCCA427A}" type="slidenum">
              <a:rPr lang="en-CA" smtClean="0"/>
              <a:pPr/>
              <a:t>18</a:t>
            </a:fld>
            <a:endParaRPr lang="en-CA"/>
          </a:p>
        </p:txBody>
      </p:sp>
      <p:pic>
        <p:nvPicPr>
          <p:cNvPr id="8" name="Picture 7" descr="canyon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8460432" cy="5650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JPEG image size 171 Kb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6F8DB-B620-41AC-A0C4-0B6C71C772C8}" type="datetime1">
              <a:rPr lang="en-CA" smtClean="0"/>
              <a:pPr/>
              <a:t>12/10/2010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Comp 140 - Image formats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5248-4B2B-4EFD-98C5-90C9FCCA427A}" type="slidenum">
              <a:rPr lang="en-CA" smtClean="0"/>
              <a:pPr/>
              <a:t>19</a:t>
            </a:fld>
            <a:endParaRPr lang="en-CA"/>
          </a:p>
        </p:txBody>
      </p:sp>
      <p:pic>
        <p:nvPicPr>
          <p:cNvPr id="7" name="Picture 6" descr="canyon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8460432" cy="56503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JPEG image size 104 Kb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Monitor Resolution Measure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For monitors using red, green, blue </a:t>
            </a:r>
            <a:r>
              <a:rPr lang="en-CA" dirty="0" err="1" smtClean="0"/>
              <a:t>subpixels</a:t>
            </a:r>
            <a:r>
              <a:rPr lang="en-CA" dirty="0" smtClean="0"/>
              <a:t>, the </a:t>
            </a:r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DPI</a:t>
            </a:r>
            <a:r>
              <a:rPr lang="en-CA" dirty="0" smtClean="0"/>
              <a:t> (dots per inch) should measure the pixel resolution (not the </a:t>
            </a:r>
            <a:r>
              <a:rPr lang="en-CA" dirty="0" err="1" smtClean="0"/>
              <a:t>subpixels</a:t>
            </a:r>
            <a:r>
              <a:rPr lang="en-CA" dirty="0" smtClean="0"/>
              <a:t>)</a:t>
            </a:r>
          </a:p>
          <a:p>
            <a:r>
              <a:rPr lang="en-CA" dirty="0" smtClean="0"/>
              <a:t>Less misleading is the term </a:t>
            </a:r>
            <a:r>
              <a:rPr lang="en-CA" dirty="0" smtClean="0">
                <a:solidFill>
                  <a:schemeClr val="accent5">
                    <a:lumMod val="50000"/>
                  </a:schemeClr>
                </a:solidFill>
              </a:rPr>
              <a:t>pixels per inch </a:t>
            </a:r>
            <a:r>
              <a:rPr lang="en-CA" dirty="0" smtClean="0"/>
              <a:t>(PPI)</a:t>
            </a:r>
          </a:p>
          <a:p>
            <a:r>
              <a:rPr lang="en-CA" dirty="0" smtClean="0">
                <a:solidFill>
                  <a:schemeClr val="accent6">
                    <a:lumMod val="50000"/>
                  </a:schemeClr>
                </a:solidFill>
              </a:rPr>
              <a:t>Dot pitch </a:t>
            </a:r>
            <a:r>
              <a:rPr lang="en-CA" dirty="0" smtClean="0"/>
              <a:t>is a measure of the distance between the </a:t>
            </a:r>
            <a:r>
              <a:rPr lang="en-CA" dirty="0" err="1" smtClean="0"/>
              <a:t>subpixels</a:t>
            </a:r>
            <a:endParaRPr lang="en-CA" dirty="0" smtClean="0"/>
          </a:p>
          <a:p>
            <a:r>
              <a:rPr lang="en-CA" dirty="0" smtClean="0"/>
              <a:t>A lower dot pitch is good,</a:t>
            </a:r>
            <a:br>
              <a:rPr lang="en-CA" dirty="0" smtClean="0"/>
            </a:br>
            <a:r>
              <a:rPr lang="en-CA" dirty="0" smtClean="0"/>
              <a:t>higher PPI is good</a:t>
            </a:r>
          </a:p>
          <a:p>
            <a:r>
              <a:rPr lang="en-CA" dirty="0" smtClean="0"/>
              <a:t>Good LCD monitors display </a:t>
            </a:r>
            <a:br>
              <a:rPr lang="en-CA" dirty="0" smtClean="0"/>
            </a:br>
            <a:r>
              <a:rPr lang="en-CA" dirty="0" smtClean="0"/>
              <a:t>.27mm dot pitch with 94 PPI</a:t>
            </a:r>
          </a:p>
          <a:p>
            <a:endParaRPr lang="en-CA" dirty="0"/>
          </a:p>
        </p:txBody>
      </p:sp>
      <p:pic>
        <p:nvPicPr>
          <p:cNvPr id="26626" name="Picture 2" descr="http://upload.wikimedia.org/wikipedia/commons/thumb/a/a5/Dot_pitch.png/300px-Dot_pit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05064"/>
            <a:ext cx="2857500" cy="1981201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1D92-7EB8-490B-885A-10943463F2C1}" type="datetime1">
              <a:rPr lang="en-CA" smtClean="0"/>
              <a:pPr/>
              <a:t>12/10/2010</a:t>
            </a:fld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5248-4B2B-4EFD-98C5-90C9FCCA427A}" type="slidenum">
              <a:rPr lang="en-CA" smtClean="0"/>
              <a:pPr/>
              <a:t>2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Comp 140 - Image formats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6F8DB-B620-41AC-A0C4-0B6C71C772C8}" type="datetime1">
              <a:rPr lang="en-CA" smtClean="0"/>
              <a:pPr/>
              <a:t>12/10/2010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Comp 140 - Image formats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5248-4B2B-4EFD-98C5-90C9FCCA427A}" type="slidenum">
              <a:rPr lang="en-CA" smtClean="0"/>
              <a:pPr/>
              <a:t>20</a:t>
            </a:fld>
            <a:endParaRPr lang="en-CA"/>
          </a:p>
        </p:txBody>
      </p:sp>
      <p:pic>
        <p:nvPicPr>
          <p:cNvPr id="8" name="Picture 7" descr="canyon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8460432" cy="5650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JPEG image size 61 Kb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Anti-Aliasing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CA" dirty="0" smtClean="0"/>
              <a:t>Bitmap images, when scaled up in size, may appear to have jagged edges</a:t>
            </a:r>
          </a:p>
          <a:p>
            <a:r>
              <a:rPr lang="en-CA" dirty="0" smtClean="0"/>
              <a:t>Anti-aliasing is the technique of minimizing the effect of these blocky appearances</a:t>
            </a:r>
          </a:p>
          <a:p>
            <a:r>
              <a:rPr lang="en-CA" dirty="0" smtClean="0"/>
              <a:t>Video processor may use subtle changes in colour around the curve or edge</a:t>
            </a:r>
            <a:endParaRPr lang="en-CA" dirty="0"/>
          </a:p>
        </p:txBody>
      </p:sp>
      <p:pic>
        <p:nvPicPr>
          <p:cNvPr id="34818" name="Picture 2" descr="bit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581128"/>
            <a:ext cx="1352550" cy="1419226"/>
          </a:xfrm>
          <a:prstGeom prst="rect">
            <a:avLst/>
          </a:prstGeom>
          <a:noFill/>
        </p:spPr>
      </p:pic>
      <p:pic>
        <p:nvPicPr>
          <p:cNvPr id="34820" name="Picture 4" descr="antialia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581128"/>
            <a:ext cx="1352550" cy="1419226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6A08-B98F-43C4-9DDB-A7FAC030A8C1}" type="datetime1">
              <a:rPr lang="en-CA" smtClean="0"/>
              <a:pPr/>
              <a:t>12/10/2010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5248-4B2B-4EFD-98C5-90C9FCCA427A}" type="slidenum">
              <a:rPr lang="en-CA" smtClean="0"/>
              <a:pPr/>
              <a:t>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Comp 140 - Image formats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Bitmap compression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4857403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Some common bitmap formats:</a:t>
            </a:r>
          </a:p>
          <a:p>
            <a:pPr lvl="1"/>
            <a:r>
              <a:rPr lang="en-CA" b="1" dirty="0" smtClean="0"/>
              <a:t>Bmp</a:t>
            </a:r>
            <a:r>
              <a:rPr lang="en-CA" dirty="0" smtClean="0"/>
              <a:t> – Windows Bitmap (best quality, large file)</a:t>
            </a:r>
          </a:p>
          <a:p>
            <a:pPr lvl="1"/>
            <a:r>
              <a:rPr lang="en-CA" b="1" dirty="0" smtClean="0"/>
              <a:t>Gif</a:t>
            </a:r>
            <a:r>
              <a:rPr lang="en-CA" dirty="0" smtClean="0"/>
              <a:t> – </a:t>
            </a:r>
            <a:r>
              <a:rPr lang="en-CA" dirty="0" err="1" smtClean="0"/>
              <a:t>Compuserve</a:t>
            </a:r>
            <a:r>
              <a:rPr lang="en-CA" dirty="0" smtClean="0"/>
              <a:t> Graphic Interchange Format (max 256 colour palette, lossless format, small file, animation, proprietary, pronounced “jiff”)</a:t>
            </a:r>
          </a:p>
          <a:p>
            <a:pPr lvl="1"/>
            <a:r>
              <a:rPr lang="en-CA" b="1" dirty="0" smtClean="0"/>
              <a:t>Jpeg</a:t>
            </a:r>
            <a:r>
              <a:rPr lang="en-CA" dirty="0" smtClean="0"/>
              <a:t> – Joint Photographic Experts Group (</a:t>
            </a:r>
            <a:r>
              <a:rPr lang="en-CA" dirty="0" err="1" smtClean="0"/>
              <a:t>lossy</a:t>
            </a:r>
            <a:r>
              <a:rPr lang="en-CA" dirty="0" smtClean="0"/>
              <a:t> format, large file, no transparency)– </a:t>
            </a:r>
            <a:r>
              <a:rPr lang="en-CA" b="1" dirty="0" smtClean="0"/>
              <a:t>Jpeg 2000 </a:t>
            </a:r>
            <a:r>
              <a:rPr lang="en-CA" dirty="0" smtClean="0"/>
              <a:t>supports lossless and </a:t>
            </a:r>
            <a:r>
              <a:rPr lang="en-CA" dirty="0" err="1" smtClean="0"/>
              <a:t>lossy</a:t>
            </a:r>
            <a:endParaRPr lang="en-CA" dirty="0" smtClean="0"/>
          </a:p>
          <a:p>
            <a:pPr lvl="1"/>
            <a:r>
              <a:rPr lang="en-CA" b="1" dirty="0" err="1" smtClean="0"/>
              <a:t>Png</a:t>
            </a:r>
            <a:r>
              <a:rPr lang="en-CA" dirty="0" smtClean="0"/>
              <a:t> – Portable Network Graphic (open source, true colour, small file, lossless)</a:t>
            </a:r>
          </a:p>
          <a:p>
            <a:pPr lvl="1"/>
            <a:r>
              <a:rPr lang="en-CA" b="1" dirty="0" err="1" smtClean="0"/>
              <a:t>WebP</a:t>
            </a:r>
            <a:r>
              <a:rPr lang="en-CA" dirty="0" smtClean="0"/>
              <a:t> – Google’s image format to supersede JPG (</a:t>
            </a:r>
            <a:r>
              <a:rPr lang="en-CA" dirty="0" err="1" smtClean="0"/>
              <a:t>lossy</a:t>
            </a:r>
            <a:r>
              <a:rPr lang="en-CA" dirty="0" smtClean="0"/>
              <a:t> format, open standard, true colour)</a:t>
            </a:r>
          </a:p>
          <a:p>
            <a:pPr lvl="1"/>
            <a:r>
              <a:rPr lang="en-CA" b="1" dirty="0" err="1" smtClean="0"/>
              <a:t>Pcx</a:t>
            </a:r>
            <a:r>
              <a:rPr lang="en-CA" dirty="0" smtClean="0"/>
              <a:t> – Personal Computer </a:t>
            </a:r>
            <a:r>
              <a:rPr lang="en-CA" dirty="0" err="1" smtClean="0"/>
              <a:t>eXchange</a:t>
            </a:r>
            <a:r>
              <a:rPr lang="en-CA" dirty="0" smtClean="0"/>
              <a:t> (uses RLE)</a:t>
            </a:r>
          </a:p>
          <a:p>
            <a:pPr lvl="1"/>
            <a:r>
              <a:rPr lang="en-CA" b="1" dirty="0" err="1" smtClean="0"/>
              <a:t>Psd</a:t>
            </a:r>
            <a:r>
              <a:rPr lang="en-CA" dirty="0" smtClean="0"/>
              <a:t> – Photoshop Document</a:t>
            </a:r>
          </a:p>
          <a:p>
            <a:pPr lvl="1"/>
            <a:r>
              <a:rPr lang="en-CA" b="1" dirty="0" smtClean="0"/>
              <a:t>Tiff</a:t>
            </a:r>
            <a:r>
              <a:rPr lang="en-CA" dirty="0" smtClean="0"/>
              <a:t> – Tagged Image File Format (printing industry, uses RLE)</a:t>
            </a:r>
          </a:p>
          <a:p>
            <a:pPr lvl="1">
              <a:buNone/>
            </a:pP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DE6BA-16D6-4006-8D96-CE3B9DF80ACB}" type="datetime1">
              <a:rPr lang="en-CA" smtClean="0"/>
              <a:pPr/>
              <a:t>12/10/2010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5248-4B2B-4EFD-98C5-90C9FCCA427A}" type="slidenum">
              <a:rPr lang="en-CA" smtClean="0"/>
              <a:pPr/>
              <a:t>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Comp 140 - Image formats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Compression - RLE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Run length encoding (RLE) is a </a:t>
            </a:r>
            <a:r>
              <a:rPr lang="en-CA" dirty="0" smtClean="0">
                <a:solidFill>
                  <a:schemeClr val="accent5">
                    <a:lumMod val="75000"/>
                  </a:schemeClr>
                </a:solidFill>
              </a:rPr>
              <a:t>lossless</a:t>
            </a:r>
            <a:r>
              <a:rPr lang="en-CA" dirty="0" smtClean="0"/>
              <a:t> compression technique</a:t>
            </a:r>
          </a:p>
          <a:p>
            <a:r>
              <a:rPr lang="en-CA" dirty="0" smtClean="0"/>
              <a:t>Rather than store a long sequence of the same colour on a row, store the count of that colour instead</a:t>
            </a:r>
          </a:p>
          <a:p>
            <a:r>
              <a:rPr lang="en-CA" dirty="0" smtClean="0"/>
              <a:t>E.g.                              becomes 7B</a:t>
            </a:r>
            <a:br>
              <a:rPr lang="en-CA" dirty="0" smtClean="0"/>
            </a:br>
            <a:r>
              <a:rPr lang="en-CA" dirty="0" smtClean="0"/>
              <a:t>                                                      1B5W1B</a:t>
            </a:r>
            <a:br>
              <a:rPr lang="en-CA" dirty="0" smtClean="0"/>
            </a:br>
            <a:r>
              <a:rPr lang="en-CA" dirty="0" smtClean="0"/>
              <a:t>                                                      1B5W1B</a:t>
            </a:r>
            <a:br>
              <a:rPr lang="en-CA" dirty="0" smtClean="0"/>
            </a:br>
            <a:r>
              <a:rPr lang="en-CA" dirty="0" smtClean="0"/>
              <a:t>                                                      1B5W1B</a:t>
            </a:r>
            <a:br>
              <a:rPr lang="en-CA" dirty="0" smtClean="0"/>
            </a:br>
            <a:r>
              <a:rPr lang="en-CA" dirty="0" smtClean="0"/>
              <a:t>                                                      7B</a:t>
            </a:r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6F8DB-B620-41AC-A0C4-0B6C71C772C8}" type="datetime1">
              <a:rPr lang="en-CA" smtClean="0"/>
              <a:pPr/>
              <a:t>12/10/2010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Comp 140 - Image formats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5248-4B2B-4EFD-98C5-90C9FCCA427A}" type="slidenum">
              <a:rPr lang="en-CA" smtClean="0"/>
              <a:pPr/>
              <a:t>23</a:t>
            </a:fld>
            <a:endParaRPr lang="en-CA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789040"/>
            <a:ext cx="2344532" cy="212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Lossless and </a:t>
            </a:r>
            <a:r>
              <a:rPr lang="en-CA" dirty="0" err="1" smtClean="0"/>
              <a:t>Lossy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Jpeg performs compression through interpolation of adjacent pixels’ colours (e.g. substitute image </a:t>
            </a:r>
            <a:r>
              <a:rPr lang="en-CA" dirty="0" err="1" smtClean="0"/>
              <a:t>subgrids</a:t>
            </a:r>
            <a:r>
              <a:rPr lang="en-CA" dirty="0" smtClean="0"/>
              <a:t> with a single colour block)</a:t>
            </a:r>
          </a:p>
          <a:p>
            <a:r>
              <a:rPr lang="en-CA" dirty="0" smtClean="0"/>
              <a:t>Can create visual artefacts / blurring in images having a long straight edge (e.g. building against sky) – noticeable when zooming or scaling</a:t>
            </a:r>
          </a:p>
          <a:p>
            <a:r>
              <a:rPr lang="en-CA" dirty="0" smtClean="0"/>
              <a:t>Typically 10:1 </a:t>
            </a:r>
            <a:br>
              <a:rPr lang="en-CA" dirty="0" smtClean="0"/>
            </a:br>
            <a:r>
              <a:rPr lang="en-CA" dirty="0" smtClean="0"/>
              <a:t>compression with little </a:t>
            </a:r>
            <a:br>
              <a:rPr lang="en-CA" dirty="0" smtClean="0"/>
            </a:br>
            <a:r>
              <a:rPr lang="en-CA" dirty="0" smtClean="0"/>
              <a:t>loss in quality</a:t>
            </a:r>
          </a:p>
          <a:p>
            <a:endParaRPr lang="en-CA" dirty="0"/>
          </a:p>
        </p:txBody>
      </p:sp>
      <p:pic>
        <p:nvPicPr>
          <p:cNvPr id="23554" name="Picture 2" descr="http://upload.wikimedia.org/wikipedia/commons/6/6d/Sego_lily_cm-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437112"/>
            <a:ext cx="1428750" cy="1714500"/>
          </a:xfrm>
          <a:prstGeom prst="rect">
            <a:avLst/>
          </a:prstGeom>
          <a:noFill/>
        </p:spPr>
      </p:pic>
      <p:pic>
        <p:nvPicPr>
          <p:cNvPr id="23556" name="Picture 4" descr="http://upload.wikimedia.org/wikipedia/commons/thumb/0/01/Sego_lily_cm.jpg/150px-Sego_lily_c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437112"/>
            <a:ext cx="1428750" cy="1524001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984A-9CAE-4C68-A7E5-BB36A51AABE4}" type="datetime1">
              <a:rPr lang="en-CA" smtClean="0"/>
              <a:pPr/>
              <a:t>12/10/2010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5248-4B2B-4EFD-98C5-90C9FCCA427A}" type="slidenum">
              <a:rPr lang="en-CA" smtClean="0"/>
              <a:pPr/>
              <a:t>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Comp 140 - Image formats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When to use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CA" dirty="0" smtClean="0"/>
              <a:t>Use </a:t>
            </a:r>
            <a:r>
              <a:rPr lang="en-CA" dirty="0" err="1" smtClean="0"/>
              <a:t>Png</a:t>
            </a:r>
            <a:r>
              <a:rPr lang="en-CA" dirty="0" smtClean="0"/>
              <a:t> for images having transparent backgrounds and smooth or blending </a:t>
            </a:r>
            <a:r>
              <a:rPr lang="en-CA" dirty="0" smtClean="0"/>
              <a:t>edges</a:t>
            </a:r>
          </a:p>
          <a:p>
            <a:r>
              <a:rPr lang="en-CA" dirty="0" smtClean="0"/>
              <a:t>Use </a:t>
            </a:r>
            <a:r>
              <a:rPr lang="en-CA" strike="sngStrike" dirty="0" smtClean="0"/>
              <a:t>Gif</a:t>
            </a:r>
            <a:r>
              <a:rPr lang="en-CA" dirty="0" smtClean="0"/>
              <a:t> JavaScript for small, animated images </a:t>
            </a:r>
            <a:endParaRPr lang="en-CA" dirty="0" smtClean="0"/>
          </a:p>
          <a:p>
            <a:r>
              <a:rPr lang="en-CA" dirty="0" smtClean="0"/>
              <a:t>Use Jpeg for large, photorealistic images</a:t>
            </a:r>
          </a:p>
          <a:p>
            <a:r>
              <a:rPr lang="en-CA" dirty="0" smtClean="0"/>
              <a:t>Google’s </a:t>
            </a:r>
            <a:r>
              <a:rPr lang="en-CA" dirty="0" err="1" smtClean="0"/>
              <a:t>Webp</a:t>
            </a:r>
            <a:r>
              <a:rPr lang="en-CA" dirty="0" smtClean="0"/>
              <a:t> (webby) may supplant Jpeg at some point</a:t>
            </a:r>
            <a:endParaRPr lang="en-CA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933056"/>
            <a:ext cx="4364254" cy="249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8DAD-2C54-48B8-8EC8-C8AB45237CF8}" type="datetime1">
              <a:rPr lang="en-CA" smtClean="0"/>
              <a:pPr/>
              <a:t>12/10/2010</a:t>
            </a:fld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5248-4B2B-4EFD-98C5-90C9FCCA427A}" type="slidenum">
              <a:rPr lang="en-CA" smtClean="0"/>
              <a:pPr/>
              <a:t>25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Comp 140 - Image formats</a:t>
            </a:r>
            <a:endParaRPr lang="en-CA"/>
          </a:p>
        </p:txBody>
      </p:sp>
      <p:pic>
        <p:nvPicPr>
          <p:cNvPr id="9" name="Picture 8" descr="time_an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4653136"/>
            <a:ext cx="828675" cy="8572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1640" y="5373216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chemeClr val="accent3">
                    <a:lumMod val="75000"/>
                  </a:schemeClr>
                </a:solidFill>
              </a:rPr>
              <a:t>GIF89</a:t>
            </a:r>
            <a:endParaRPr lang="en-CA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Bitmap </a:t>
            </a:r>
            <a:r>
              <a:rPr lang="en-CA" dirty="0" err="1" smtClean="0"/>
              <a:t>vs</a:t>
            </a:r>
            <a:r>
              <a:rPr lang="en-CA" dirty="0" smtClean="0"/>
              <a:t> Vector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When scaled, bitmapped</a:t>
            </a:r>
            <a:br>
              <a:rPr lang="en-CA" dirty="0" smtClean="0"/>
            </a:br>
            <a:r>
              <a:rPr lang="en-CA" dirty="0" smtClean="0"/>
              <a:t>images lose clarity while</a:t>
            </a:r>
            <a:br>
              <a:rPr lang="en-CA" dirty="0" smtClean="0"/>
            </a:br>
            <a:r>
              <a:rPr lang="en-CA" dirty="0" smtClean="0"/>
              <a:t>vector images can be scaled</a:t>
            </a:r>
            <a:br>
              <a:rPr lang="en-CA" dirty="0" smtClean="0"/>
            </a:br>
            <a:r>
              <a:rPr lang="en-CA" dirty="0" smtClean="0"/>
              <a:t>without any loss of quality</a:t>
            </a:r>
          </a:p>
          <a:p>
            <a:r>
              <a:rPr lang="en-CA" dirty="0" smtClean="0"/>
              <a:t>It is easier to convert</a:t>
            </a:r>
            <a:br>
              <a:rPr lang="en-CA" dirty="0" smtClean="0"/>
            </a:br>
            <a:r>
              <a:rPr lang="en-CA" dirty="0" smtClean="0"/>
              <a:t>a vector image into a bitmap</a:t>
            </a:r>
            <a:br>
              <a:rPr lang="en-CA" dirty="0" smtClean="0"/>
            </a:br>
            <a:r>
              <a:rPr lang="en-CA" dirty="0" smtClean="0"/>
              <a:t>equivalent – more difficult</a:t>
            </a:r>
            <a:br>
              <a:rPr lang="en-CA" dirty="0" smtClean="0"/>
            </a:br>
            <a:r>
              <a:rPr lang="en-CA" dirty="0" smtClean="0"/>
              <a:t>to convert a bitmap to a </a:t>
            </a:r>
            <a:br>
              <a:rPr lang="en-CA" dirty="0" smtClean="0"/>
            </a:br>
            <a:r>
              <a:rPr lang="en-CA" dirty="0" smtClean="0"/>
              <a:t>vector image.</a:t>
            </a:r>
            <a:endParaRPr lang="en-CA" dirty="0"/>
          </a:p>
        </p:txBody>
      </p:sp>
      <p:pic>
        <p:nvPicPr>
          <p:cNvPr id="19460" name="Picture 4" descr="http://upload.wikimedia.org/wikipedia/en/thumb/a/aa/VectorBitmapExample.svg/220px-VectorBitmapExampl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204864"/>
            <a:ext cx="2808312" cy="3612512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C3A0-BB8A-4841-9683-F9E36E0B0E07}" type="datetime1">
              <a:rPr lang="en-CA" smtClean="0"/>
              <a:pPr/>
              <a:t>12/10/2010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5248-4B2B-4EFD-98C5-90C9FCCA427A}" type="slidenum">
              <a:rPr lang="en-CA" smtClean="0"/>
              <a:pPr/>
              <a:t>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Comp 140 - Image formats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Vector format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Vector image formats describe the image as geometric lines, curves and formulas</a:t>
            </a:r>
          </a:p>
          <a:p>
            <a:r>
              <a:rPr lang="en-CA" dirty="0" smtClean="0"/>
              <a:t>Significant space saving compared to bitmap especially if the image is large</a:t>
            </a:r>
          </a:p>
          <a:p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SVG</a:t>
            </a:r>
            <a:r>
              <a:rPr lang="en-CA" dirty="0" smtClean="0"/>
              <a:t> (Scalable</a:t>
            </a:r>
            <a:br>
              <a:rPr lang="en-CA" dirty="0" smtClean="0"/>
            </a:br>
            <a:r>
              <a:rPr lang="en-CA" dirty="0" smtClean="0"/>
              <a:t>Vector Graphics) is</a:t>
            </a:r>
            <a:br>
              <a:rPr lang="en-CA" dirty="0" smtClean="0"/>
            </a:br>
            <a:r>
              <a:rPr lang="en-CA" dirty="0" smtClean="0"/>
              <a:t>an image format</a:t>
            </a:r>
            <a:br>
              <a:rPr lang="en-CA" dirty="0" smtClean="0"/>
            </a:br>
            <a:r>
              <a:rPr lang="en-CA" dirty="0" smtClean="0"/>
              <a:t>that supports both</a:t>
            </a:r>
            <a:br>
              <a:rPr lang="en-CA" dirty="0" smtClean="0"/>
            </a:br>
            <a:r>
              <a:rPr lang="en-CA" dirty="0" smtClean="0"/>
              <a:t>vector and raster</a:t>
            </a:r>
          </a:p>
          <a:p>
            <a:endParaRPr lang="en-CA" dirty="0"/>
          </a:p>
        </p:txBody>
      </p:sp>
      <p:pic>
        <p:nvPicPr>
          <p:cNvPr id="20482" name="Picture 2" descr="File:Bitmap VS SVG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5" y="3645024"/>
            <a:ext cx="4320479" cy="2592288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AA9C-858E-4B33-B03B-45F18DB45DFF}" type="datetime1">
              <a:rPr lang="en-CA" smtClean="0"/>
              <a:pPr/>
              <a:t>12/10/2010</a:t>
            </a:fld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5248-4B2B-4EFD-98C5-90C9FCCA427A}" type="slidenum">
              <a:rPr lang="en-CA" smtClean="0"/>
              <a:pPr/>
              <a:t>27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Comp 140 - Image formats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Vector format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SVG</a:t>
            </a:r>
            <a:r>
              <a:rPr lang="en-CA" dirty="0" smtClean="0"/>
              <a:t> is an open standard by W3C (1999)</a:t>
            </a:r>
          </a:p>
          <a:p>
            <a:r>
              <a:rPr lang="en-CA" dirty="0" smtClean="0"/>
              <a:t>Images are expressed as XML text</a:t>
            </a:r>
          </a:p>
          <a:p>
            <a:r>
              <a:rPr lang="en-CA" dirty="0" smtClean="0"/>
              <a:t>Other vector type images</a:t>
            </a:r>
          </a:p>
          <a:p>
            <a:pPr lvl="1"/>
            <a:r>
              <a:rPr lang="en-CA" dirty="0" smtClean="0"/>
              <a:t>Adobe Illustrator</a:t>
            </a:r>
          </a:p>
          <a:p>
            <a:pPr lvl="1"/>
            <a:r>
              <a:rPr lang="en-CA" dirty="0" err="1" smtClean="0"/>
              <a:t>CorelDRAW</a:t>
            </a:r>
            <a:endParaRPr lang="en-CA" dirty="0" smtClean="0"/>
          </a:p>
          <a:p>
            <a:pPr lvl="1"/>
            <a:r>
              <a:rPr lang="en-CA" dirty="0" smtClean="0"/>
              <a:t>Encapsulated PostScript</a:t>
            </a:r>
          </a:p>
          <a:p>
            <a:pPr lvl="1"/>
            <a:r>
              <a:rPr lang="en-CA" dirty="0" err="1" smtClean="0"/>
              <a:t>OpenDocument</a:t>
            </a:r>
            <a:r>
              <a:rPr lang="en-CA" dirty="0" smtClean="0"/>
              <a:t> Graphics</a:t>
            </a:r>
          </a:p>
          <a:p>
            <a:pPr lvl="1"/>
            <a:r>
              <a:rPr lang="en-CA" dirty="0" smtClean="0"/>
              <a:t>Portable Document Format (PDF)</a:t>
            </a:r>
          </a:p>
          <a:p>
            <a:pPr lvl="1"/>
            <a:r>
              <a:rPr lang="en-CA" dirty="0" smtClean="0"/>
              <a:t>Shockwave Flash</a:t>
            </a:r>
            <a:endParaRPr lang="en-CA" dirty="0"/>
          </a:p>
        </p:txBody>
      </p:sp>
      <p:pic>
        <p:nvPicPr>
          <p:cNvPr id="5" name="Picture 2" descr="http://dx.sheridan.com/images/vector_3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204864"/>
            <a:ext cx="2057411" cy="2036837"/>
          </a:xfrm>
          <a:prstGeom prst="rect">
            <a:avLst/>
          </a:prstGeom>
          <a:noFill/>
        </p:spPr>
      </p:pic>
      <p:pic>
        <p:nvPicPr>
          <p:cNvPr id="33796" name="Picture 4" descr="http://dx.sheridan.com/images/raster_3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293096"/>
            <a:ext cx="2065412" cy="2058528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1DB0-F0E7-44ED-9708-2CBBEABA5DA6}" type="datetime1">
              <a:rPr lang="en-CA" smtClean="0"/>
              <a:pPr/>
              <a:t>12/10/2010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5248-4B2B-4EFD-98C5-90C9FCCA427A}" type="slidenum">
              <a:rPr lang="en-CA" smtClean="0"/>
              <a:pPr/>
              <a:t>28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Comp 140 - Image formats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AE93-07E4-4E30-BB69-13EA4CACC5C4}" type="datetime1">
              <a:rPr lang="en-CA" smtClean="0"/>
              <a:pPr/>
              <a:t>12/10/2010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5248-4B2B-4EFD-98C5-90C9FCCA427A}" type="slidenum">
              <a:rPr lang="en-CA" smtClean="0"/>
              <a:pPr/>
              <a:t>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Comp 140 - Image formats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Video Card Resolution Measure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n-CA" dirty="0" smtClean="0"/>
              <a:t>Not the same as monitor resolution</a:t>
            </a:r>
          </a:p>
          <a:p>
            <a:r>
              <a:rPr lang="en-CA" dirty="0" smtClean="0"/>
              <a:t>PPI is influenced by the monitor’s display dimension (the diagonal) and the video card display resolution (video standard used)</a:t>
            </a:r>
          </a:p>
          <a:p>
            <a:endParaRPr lang="en-CA" dirty="0" smtClean="0"/>
          </a:p>
          <a:p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9552" y="3356993"/>
          <a:ext cx="8064896" cy="2992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2664296"/>
                <a:gridCol w="3024336"/>
              </a:tblGrid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Video display standard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Video card</a:t>
                      </a:r>
                      <a:r>
                        <a:rPr lang="en-CA" baseline="0" dirty="0" smtClean="0"/>
                        <a:t> resolution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Usual</a:t>
                      </a:r>
                      <a:r>
                        <a:rPr lang="en-CA" baseline="0" dirty="0" smtClean="0"/>
                        <a:t> monitor size (diagonal)</a:t>
                      </a:r>
                      <a:endParaRPr lang="en-CA" dirty="0"/>
                    </a:p>
                  </a:txBody>
                  <a:tcPr/>
                </a:tc>
              </a:tr>
              <a:tr h="362097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XGA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1024 x 768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14”-15”</a:t>
                      </a:r>
                      <a:endParaRPr lang="en-CA" dirty="0"/>
                    </a:p>
                  </a:txBody>
                  <a:tcPr/>
                </a:tc>
              </a:tr>
              <a:tr h="362097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SXGA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1280 x 1024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17”, 19”</a:t>
                      </a:r>
                      <a:endParaRPr lang="en-CA" dirty="0"/>
                    </a:p>
                  </a:txBody>
                  <a:tcPr/>
                </a:tc>
              </a:tr>
              <a:tr h="362097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UXGA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1600 x 1200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20”, 21.3” </a:t>
                      </a:r>
                      <a:endParaRPr lang="en-CA" dirty="0"/>
                    </a:p>
                  </a:txBody>
                  <a:tcPr/>
                </a:tc>
              </a:tr>
              <a:tr h="362097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WSXGA+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1680</a:t>
                      </a:r>
                      <a:r>
                        <a:rPr lang="en-CA" baseline="0" dirty="0" smtClean="0"/>
                        <a:t> x 1050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20”-22”</a:t>
                      </a:r>
                      <a:endParaRPr lang="en-CA" dirty="0"/>
                    </a:p>
                  </a:txBody>
                  <a:tcPr/>
                </a:tc>
              </a:tr>
              <a:tr h="362097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WUXGA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1920 x 1200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23”-28”</a:t>
                      </a:r>
                      <a:endParaRPr lang="en-CA" dirty="0"/>
                    </a:p>
                  </a:txBody>
                  <a:tcPr/>
                </a:tc>
              </a:tr>
              <a:tr h="362097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WQXGA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2560 x 1600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27”-30”</a:t>
                      </a:r>
                      <a:endParaRPr lang="en-CA" dirty="0"/>
                    </a:p>
                  </a:txBody>
                  <a:tcPr/>
                </a:tc>
              </a:tr>
              <a:tr h="362097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WQUXGA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3850</a:t>
                      </a:r>
                      <a:r>
                        <a:rPr lang="en-CA" baseline="0" dirty="0" smtClean="0"/>
                        <a:t> x2400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56”-64”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E89F-71B8-4541-B917-C66963252564}" type="datetime1">
              <a:rPr lang="en-CA" smtClean="0"/>
              <a:pPr/>
              <a:t>12/10/2010</a:t>
            </a:fld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5248-4B2B-4EFD-98C5-90C9FCCA427A}" type="slidenum">
              <a:rPr lang="en-CA" smtClean="0"/>
              <a:pPr/>
              <a:t>3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Comp 140 - Image formats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References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>
                <a:hlinkClick r:id="rId2"/>
              </a:rPr>
              <a:t>http://www.infobyip.com/detectscreenresolution.php</a:t>
            </a:r>
            <a:endParaRPr lang="en-CA" sz="2400" dirty="0" smtClean="0"/>
          </a:p>
          <a:p>
            <a:r>
              <a:rPr lang="en-CA" sz="2400" dirty="0" smtClean="0">
                <a:hlinkClick r:id="rId3"/>
              </a:rPr>
              <a:t>http://en.wikipedia.org/wiki/Graphic_display_resolutions</a:t>
            </a:r>
            <a:endParaRPr lang="en-CA" sz="2400" dirty="0" smtClean="0"/>
          </a:p>
          <a:p>
            <a:r>
              <a:rPr lang="en-CA" sz="2400" dirty="0" smtClean="0">
                <a:hlinkClick r:id="rId4"/>
              </a:rPr>
              <a:t>http://</a:t>
            </a:r>
            <a:r>
              <a:rPr lang="en-CA" sz="2400" dirty="0" smtClean="0">
                <a:hlinkClick r:id="rId4"/>
              </a:rPr>
              <a:t>www.michaelbach.de/ot/fcs_mosaic/index.html</a:t>
            </a:r>
            <a:endParaRPr lang="en-CA" sz="2400" dirty="0" smtClean="0"/>
          </a:p>
          <a:p>
            <a:r>
              <a:rPr lang="en-CA" sz="1800" dirty="0" smtClean="0">
                <a:hlinkClick r:id="rId5"/>
              </a:rPr>
              <a:t>http://</a:t>
            </a:r>
            <a:r>
              <a:rPr lang="en-CA" sz="1800" dirty="0" smtClean="0">
                <a:hlinkClick r:id="rId5"/>
              </a:rPr>
              <a:t>www.htmlgoodies.com/tutorials/web_graphics/article.php/3479931</a:t>
            </a:r>
            <a:endParaRPr lang="en-CA" sz="1800" dirty="0" smtClean="0"/>
          </a:p>
          <a:p>
            <a:pPr>
              <a:buNone/>
            </a:pPr>
            <a:endParaRPr lang="en-CA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B7E0-51B3-4A1C-8B4B-A50118961B61}" type="datetime1">
              <a:rPr lang="en-CA" smtClean="0"/>
              <a:pPr/>
              <a:t>12/10/2010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5248-4B2B-4EFD-98C5-90C9FCCA427A}" type="slidenum">
              <a:rPr lang="en-CA" smtClean="0"/>
              <a:pPr/>
              <a:t>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Comp 140 - Image formats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Human Vision Resolution Measure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human eye can handle roughly 576 megapixels of image data (conservative estimate because our eyes are constantly flicking around to cover a larger view area)</a:t>
            </a:r>
          </a:p>
          <a:p>
            <a:r>
              <a:rPr lang="en-CA" dirty="0" smtClean="0"/>
              <a:t>120 degrees horizontal and 60 degrees vertical</a:t>
            </a:r>
            <a:endParaRPr lang="en-CA" dirty="0"/>
          </a:p>
        </p:txBody>
      </p:sp>
      <p:pic>
        <p:nvPicPr>
          <p:cNvPr id="29700" name="Picture 4" descr="http://puritextiles.in/yahoo_site_admin/assets/images/horizon_vision.145123732_st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365104"/>
            <a:ext cx="3600400" cy="1823280"/>
          </a:xfrm>
          <a:prstGeom prst="rect">
            <a:avLst/>
          </a:prstGeom>
          <a:noFill/>
        </p:spPr>
      </p:pic>
      <p:pic>
        <p:nvPicPr>
          <p:cNvPr id="29702" name="Picture 6" descr="http://vcg.isti.cnr.it/~corsini/research/eyemo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221088"/>
            <a:ext cx="2727623" cy="2049023"/>
          </a:xfrm>
          <a:prstGeom prst="rect">
            <a:avLst/>
          </a:prstGeom>
          <a:noFill/>
        </p:spPr>
      </p:pic>
      <p:pic>
        <p:nvPicPr>
          <p:cNvPr id="29704" name="Picture 8" descr="http://t2.gstatic.com/images?q=tbn:ANd9GcQ5uw486zBsBMyQMdVj14Hul7HzElcyaasGgaYzr_DIgWShat0&amp;t=1&amp;usg=__Mozkhf2B6e_Mh4_6K_Cso9_A54o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1556792"/>
            <a:ext cx="1224136" cy="1114839"/>
          </a:xfrm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B11C-9F20-4288-AC8C-EA4C4100FAB8}" type="datetime1">
              <a:rPr lang="en-CA" smtClean="0"/>
              <a:pPr/>
              <a:t>12/10/2010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5248-4B2B-4EFD-98C5-90C9FCCA427A}" type="slidenum">
              <a:rPr lang="en-CA" smtClean="0"/>
              <a:pPr/>
              <a:t>4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Comp 140 - Image formats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Print Resolution Measure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Printers have a much higher resolution than screens</a:t>
            </a:r>
          </a:p>
          <a:p>
            <a:r>
              <a:rPr lang="en-CA" dirty="0" smtClean="0"/>
              <a:t>Printers can manage 300 dpi – 9600 dpi</a:t>
            </a:r>
          </a:p>
          <a:p>
            <a:r>
              <a:rPr lang="en-CA" dirty="0" smtClean="0"/>
              <a:t>People hold paper closer and expect more text information reading paper</a:t>
            </a:r>
          </a:p>
          <a:p>
            <a:r>
              <a:rPr lang="en-CA" dirty="0" smtClean="0"/>
              <a:t>Print 5” x 7” picture, recommend minimum of 575 x 805 pixels</a:t>
            </a:r>
          </a:p>
          <a:p>
            <a:r>
              <a:rPr lang="en-CA" dirty="0" smtClean="0"/>
              <a:t>For 8.5” x 11”, minimum </a:t>
            </a:r>
            <a:br>
              <a:rPr lang="en-CA" dirty="0" smtClean="0"/>
            </a:br>
            <a:r>
              <a:rPr lang="en-CA" dirty="0" smtClean="0"/>
              <a:t>775 x 1000 pixels</a:t>
            </a:r>
          </a:p>
          <a:p>
            <a:endParaRPr lang="en-CA" dirty="0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653136"/>
            <a:ext cx="2448272" cy="158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4777-E875-4096-88BC-3E12E3C71B09}" type="datetime1">
              <a:rPr lang="en-CA" smtClean="0"/>
              <a:pPr/>
              <a:t>12/10/2010</a:t>
            </a:fld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5248-4B2B-4EFD-98C5-90C9FCCA427A}" type="slidenum">
              <a:rPr lang="en-CA" smtClean="0"/>
              <a:pPr/>
              <a:t>5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Comp 140 - Image formats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Images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Pictures are stored on computer in either of two ways: bitmap or vector</a:t>
            </a:r>
          </a:p>
          <a:p>
            <a:r>
              <a:rPr lang="en-CA" dirty="0" smtClean="0"/>
              <a:t>Bitmap format stores information about the pixels (dot) in the image</a:t>
            </a:r>
          </a:p>
          <a:p>
            <a:r>
              <a:rPr lang="en-CA" dirty="0" smtClean="0"/>
              <a:t>Vector format use </a:t>
            </a:r>
            <a:br>
              <a:rPr lang="en-CA" dirty="0" smtClean="0"/>
            </a:br>
            <a:r>
              <a:rPr lang="en-CA" dirty="0" smtClean="0"/>
              <a:t>formulas to show the </a:t>
            </a:r>
            <a:br>
              <a:rPr lang="en-CA" dirty="0" smtClean="0"/>
            </a:br>
            <a:r>
              <a:rPr lang="en-CA" dirty="0" smtClean="0"/>
              <a:t>lines and edges within </a:t>
            </a:r>
            <a:br>
              <a:rPr lang="en-CA" dirty="0" smtClean="0"/>
            </a:br>
            <a:r>
              <a:rPr lang="en-CA" dirty="0" smtClean="0"/>
              <a:t>the image</a:t>
            </a:r>
            <a:endParaRPr lang="en-CA" dirty="0"/>
          </a:p>
        </p:txBody>
      </p:sp>
      <p:pic>
        <p:nvPicPr>
          <p:cNvPr id="12292" name="Picture 4" descr="File:Bitmap vs vector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501008"/>
            <a:ext cx="3888432" cy="306175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788024" y="5805264"/>
            <a:ext cx="381642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90E4-0C5B-4330-8623-F44958022632}" type="datetime1">
              <a:rPr lang="en-CA" smtClean="0"/>
              <a:pPr/>
              <a:t>12/10/2010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5248-4B2B-4EFD-98C5-90C9FCCA427A}" type="slidenum">
              <a:rPr lang="en-CA" smtClean="0"/>
              <a:pPr/>
              <a:t>6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Comp 140 - Image formats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924944"/>
            <a:ext cx="440606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Bitmap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Also called raster</a:t>
            </a:r>
          </a:p>
          <a:p>
            <a:r>
              <a:rPr lang="en-CA" dirty="0" smtClean="0"/>
              <a:t>The image is represented as a grid of dots – each dot is one colour</a:t>
            </a:r>
          </a:p>
          <a:p>
            <a:r>
              <a:rPr lang="en-CA" dirty="0" smtClean="0"/>
              <a:t>More dots = </a:t>
            </a:r>
            <a:br>
              <a:rPr lang="en-CA" dirty="0" smtClean="0"/>
            </a:br>
            <a:r>
              <a:rPr lang="en-CA" dirty="0" smtClean="0"/>
              <a:t>bigger image size</a:t>
            </a:r>
          </a:p>
          <a:p>
            <a:r>
              <a:rPr lang="en-CA" dirty="0" smtClean="0"/>
              <a:t>Windows 7 desktop </a:t>
            </a:r>
            <a:br>
              <a:rPr lang="en-CA" dirty="0" smtClean="0"/>
            </a:br>
            <a:r>
              <a:rPr lang="en-CA" dirty="0" smtClean="0"/>
              <a:t>icons are typically </a:t>
            </a:r>
            <a:br>
              <a:rPr lang="en-CA" dirty="0" smtClean="0"/>
            </a:br>
            <a:r>
              <a:rPr lang="en-CA" dirty="0" smtClean="0"/>
              <a:t>48 pixels x 48 pixels</a:t>
            </a:r>
          </a:p>
          <a:p>
            <a:endParaRPr lang="en-CA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4283968" y="3284984"/>
            <a:ext cx="136815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4319972" y="5265204"/>
            <a:ext cx="136815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14B6-29CB-4367-9857-0AAF84F3B4FC}" type="datetime1">
              <a:rPr lang="en-CA" smtClean="0"/>
              <a:pPr/>
              <a:t>12/10/2010</a:t>
            </a:fld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5248-4B2B-4EFD-98C5-90C9FCCA427A}" type="slidenum">
              <a:rPr lang="en-CA" smtClean="0"/>
              <a:pPr/>
              <a:t>7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Comp 140 - Image formats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Bitmap – colour depth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Each dot in the image can be represented by one of several colours</a:t>
            </a:r>
          </a:p>
          <a:p>
            <a:r>
              <a:rPr lang="en-CA" dirty="0" smtClean="0"/>
              <a:t>The number of different colours in the image determines the size of the image file</a:t>
            </a:r>
          </a:p>
          <a:p>
            <a:r>
              <a:rPr lang="en-CA" dirty="0" smtClean="0"/>
              <a:t>If the image consists of only</a:t>
            </a:r>
            <a:br>
              <a:rPr lang="en-CA" dirty="0" smtClean="0"/>
            </a:br>
            <a:r>
              <a:rPr lang="en-CA" dirty="0" smtClean="0"/>
              <a:t>black and white (two </a:t>
            </a:r>
            <a:br>
              <a:rPr lang="en-CA" dirty="0" smtClean="0"/>
            </a:br>
            <a:r>
              <a:rPr lang="en-CA" dirty="0" smtClean="0"/>
              <a:t>different colours), then </a:t>
            </a:r>
            <a:br>
              <a:rPr lang="en-CA" dirty="0" smtClean="0"/>
            </a:br>
            <a:r>
              <a:rPr lang="en-CA" dirty="0" smtClean="0"/>
              <a:t>each dot can be a zero for </a:t>
            </a:r>
            <a:br>
              <a:rPr lang="en-CA" dirty="0" smtClean="0"/>
            </a:br>
            <a:r>
              <a:rPr lang="en-CA" dirty="0" smtClean="0"/>
              <a:t>white and one for black </a:t>
            </a:r>
            <a:br>
              <a:rPr lang="en-CA" dirty="0" smtClean="0"/>
            </a:br>
            <a:r>
              <a:rPr lang="en-CA" dirty="0" smtClean="0"/>
              <a:t>(one bit)</a:t>
            </a:r>
            <a:endParaRPr lang="en-C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573016"/>
            <a:ext cx="27765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70C9-BB04-4226-AA41-AE69F7E8C143}" type="datetime1">
              <a:rPr lang="en-CA" smtClean="0"/>
              <a:pPr/>
              <a:t>12/10/2010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5248-4B2B-4EFD-98C5-90C9FCCA427A}" type="slidenum">
              <a:rPr lang="en-CA" smtClean="0"/>
              <a:pPr/>
              <a:t>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Comp 140 - Image formats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Bitmap – colour depth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If the image contains 16 </a:t>
            </a:r>
            <a:br>
              <a:rPr lang="en-CA" dirty="0" smtClean="0"/>
            </a:br>
            <a:r>
              <a:rPr lang="en-CA" dirty="0" smtClean="0"/>
              <a:t>unique colours, then each dot </a:t>
            </a:r>
            <a:br>
              <a:rPr lang="en-CA" dirty="0" smtClean="0"/>
            </a:br>
            <a:r>
              <a:rPr lang="en-CA" dirty="0" smtClean="0"/>
              <a:t>can be one of 16 values or </a:t>
            </a:r>
            <a:br>
              <a:rPr lang="en-CA" dirty="0" smtClean="0"/>
            </a:br>
            <a:r>
              <a:rPr lang="en-CA" dirty="0" smtClean="0"/>
              <a:t>some code between 0000 and </a:t>
            </a:r>
            <a:br>
              <a:rPr lang="en-CA" dirty="0" smtClean="0"/>
            </a:br>
            <a:r>
              <a:rPr lang="en-CA" dirty="0" smtClean="0"/>
              <a:t>1111 (16 combinations) – need 4 bits per dot</a:t>
            </a:r>
          </a:p>
          <a:p>
            <a:r>
              <a:rPr lang="en-CA" dirty="0" smtClean="0"/>
              <a:t>If the image contains 256</a:t>
            </a:r>
            <a:br>
              <a:rPr lang="en-CA" dirty="0" smtClean="0"/>
            </a:br>
            <a:r>
              <a:rPr lang="en-CA" dirty="0" smtClean="0"/>
              <a:t>unique colours, then 8 bits</a:t>
            </a:r>
            <a:br>
              <a:rPr lang="en-CA" dirty="0" smtClean="0"/>
            </a:br>
            <a:r>
              <a:rPr lang="en-CA" dirty="0" smtClean="0"/>
              <a:t>(1 byte) per dot are needed</a:t>
            </a:r>
          </a:p>
        </p:txBody>
      </p:sp>
      <p:pic>
        <p:nvPicPr>
          <p:cNvPr id="17410" name="Picture 2" descr="http://upload.wikimedia.org/wikipedia/commons/0/0d/4_bi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340768"/>
            <a:ext cx="2857500" cy="2143125"/>
          </a:xfrm>
          <a:prstGeom prst="rect">
            <a:avLst/>
          </a:prstGeom>
          <a:noFill/>
        </p:spPr>
      </p:pic>
      <p:pic>
        <p:nvPicPr>
          <p:cNvPr id="17412" name="Picture 4" descr="http://upload.wikimedia.org/wikipedia/commons/f/ff/8_bi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365104"/>
            <a:ext cx="2857500" cy="2143125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F7B3-269D-46E8-A175-7187E50038A7}" type="datetime1">
              <a:rPr lang="en-CA" smtClean="0"/>
              <a:pPr/>
              <a:t>12/10/2010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5248-4B2B-4EFD-98C5-90C9FCCA427A}" type="slidenum">
              <a:rPr lang="en-CA" smtClean="0"/>
              <a:pPr/>
              <a:t>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Comp 140 - Image formats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</TotalTime>
  <Words>1090</Words>
  <Application>Microsoft Office PowerPoint</Application>
  <PresentationFormat>On-screen Show (4:3)</PresentationFormat>
  <Paragraphs>223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Image File Formats</vt:lpstr>
      <vt:lpstr>Monitor Resolution Measure</vt:lpstr>
      <vt:lpstr>Video Card Resolution Measure</vt:lpstr>
      <vt:lpstr>Human Vision Resolution Measure</vt:lpstr>
      <vt:lpstr>Print Resolution Measure</vt:lpstr>
      <vt:lpstr>Images</vt:lpstr>
      <vt:lpstr>Bitmap</vt:lpstr>
      <vt:lpstr>Bitmap – colour depth</vt:lpstr>
      <vt:lpstr>Bitmap – colour depth</vt:lpstr>
      <vt:lpstr>Bitmap-colour depth</vt:lpstr>
      <vt:lpstr>Grayscale</vt:lpstr>
      <vt:lpstr>Dithering</vt:lpstr>
      <vt:lpstr>Dithering</vt:lpstr>
      <vt:lpstr>Bitmap file size</vt:lpstr>
      <vt:lpstr>JPEG image size 1.6 Mb</vt:lpstr>
      <vt:lpstr>JPEG image size 378 Kb</vt:lpstr>
      <vt:lpstr>JPEG image size 252 Kb</vt:lpstr>
      <vt:lpstr>JPEG image size 171 Kb</vt:lpstr>
      <vt:lpstr>JPEG image size 104 Kb</vt:lpstr>
      <vt:lpstr>JPEG image size 61 Kb</vt:lpstr>
      <vt:lpstr>Anti-Aliasing</vt:lpstr>
      <vt:lpstr>Bitmap compression</vt:lpstr>
      <vt:lpstr>Compression - RLE</vt:lpstr>
      <vt:lpstr>Lossless and Lossy</vt:lpstr>
      <vt:lpstr>When to use</vt:lpstr>
      <vt:lpstr>Bitmap vs Vector</vt:lpstr>
      <vt:lpstr>Vector format</vt:lpstr>
      <vt:lpstr>Vector format</vt:lpstr>
      <vt:lpstr>Questions?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File Formats</dc:title>
  <dc:creator>SteveUser</dc:creator>
  <cp:lastModifiedBy>SteveUser</cp:lastModifiedBy>
  <cp:revision>51</cp:revision>
  <dcterms:created xsi:type="dcterms:W3CDTF">2010-10-11T03:48:15Z</dcterms:created>
  <dcterms:modified xsi:type="dcterms:W3CDTF">2010-10-13T04:37:43Z</dcterms:modified>
</cp:coreProperties>
</file>