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0"/>
  </p:notesMasterIdLst>
  <p:sldIdLst>
    <p:sldId id="257" r:id="rId2"/>
    <p:sldId id="258" r:id="rId3"/>
    <p:sldId id="292" r:id="rId4"/>
    <p:sldId id="291" r:id="rId5"/>
    <p:sldId id="389" r:id="rId6"/>
    <p:sldId id="390" r:id="rId7"/>
    <p:sldId id="259" r:id="rId8"/>
    <p:sldId id="260" r:id="rId9"/>
    <p:sldId id="264" r:id="rId10"/>
    <p:sldId id="265" r:id="rId11"/>
    <p:sldId id="267" r:id="rId12"/>
    <p:sldId id="347" r:id="rId13"/>
    <p:sldId id="348" r:id="rId14"/>
    <p:sldId id="349" r:id="rId15"/>
    <p:sldId id="268" r:id="rId16"/>
    <p:sldId id="269" r:id="rId17"/>
    <p:sldId id="404" r:id="rId18"/>
    <p:sldId id="405" r:id="rId19"/>
    <p:sldId id="295" r:id="rId20"/>
    <p:sldId id="293" r:id="rId21"/>
    <p:sldId id="270" r:id="rId22"/>
    <p:sldId id="272" r:id="rId23"/>
    <p:sldId id="394" r:id="rId24"/>
    <p:sldId id="273" r:id="rId25"/>
    <p:sldId id="274" r:id="rId26"/>
    <p:sldId id="275" r:id="rId27"/>
    <p:sldId id="393" r:id="rId28"/>
    <p:sldId id="276" r:id="rId29"/>
    <p:sldId id="277" r:id="rId30"/>
    <p:sldId id="296" r:id="rId31"/>
    <p:sldId id="303" r:id="rId32"/>
    <p:sldId id="304" r:id="rId33"/>
    <p:sldId id="305" r:id="rId34"/>
    <p:sldId id="306" r:id="rId35"/>
    <p:sldId id="395" r:id="rId36"/>
    <p:sldId id="297" r:id="rId37"/>
    <p:sldId id="396" r:id="rId38"/>
    <p:sldId id="298" r:id="rId39"/>
    <p:sldId id="279" r:id="rId40"/>
    <p:sldId id="402" r:id="rId41"/>
    <p:sldId id="299" r:id="rId42"/>
    <p:sldId id="300" r:id="rId43"/>
    <p:sldId id="301" r:id="rId44"/>
    <p:sldId id="280" r:id="rId45"/>
    <p:sldId id="281" r:id="rId46"/>
    <p:sldId id="282" r:id="rId47"/>
    <p:sldId id="283" r:id="rId48"/>
    <p:sldId id="399" r:id="rId49"/>
    <p:sldId id="311" r:id="rId50"/>
    <p:sldId id="350" r:id="rId51"/>
    <p:sldId id="307" r:id="rId52"/>
    <p:sldId id="308" r:id="rId53"/>
    <p:sldId id="309" r:id="rId54"/>
    <p:sldId id="310" r:id="rId55"/>
    <p:sldId id="314" r:id="rId56"/>
    <p:sldId id="315" r:id="rId57"/>
    <p:sldId id="398" r:id="rId58"/>
    <p:sldId id="351" r:id="rId59"/>
    <p:sldId id="316" r:id="rId60"/>
    <p:sldId id="317" r:id="rId61"/>
    <p:sldId id="318" r:id="rId62"/>
    <p:sldId id="319" r:id="rId63"/>
    <p:sldId id="320" r:id="rId64"/>
    <p:sldId id="321" r:id="rId65"/>
    <p:sldId id="323" r:id="rId66"/>
    <p:sldId id="324" r:id="rId67"/>
    <p:sldId id="325" r:id="rId68"/>
    <p:sldId id="312" r:id="rId69"/>
    <p:sldId id="313" r:id="rId70"/>
    <p:sldId id="326" r:id="rId71"/>
    <p:sldId id="391" r:id="rId72"/>
    <p:sldId id="392" r:id="rId73"/>
    <p:sldId id="327" r:id="rId74"/>
    <p:sldId id="328" r:id="rId75"/>
    <p:sldId id="329" r:id="rId76"/>
    <p:sldId id="331" r:id="rId77"/>
    <p:sldId id="332" r:id="rId78"/>
    <p:sldId id="333" r:id="rId79"/>
    <p:sldId id="334" r:id="rId80"/>
    <p:sldId id="335" r:id="rId81"/>
    <p:sldId id="403" r:id="rId82"/>
    <p:sldId id="406" r:id="rId83"/>
    <p:sldId id="407" r:id="rId84"/>
    <p:sldId id="409" r:id="rId85"/>
    <p:sldId id="410" r:id="rId86"/>
    <p:sldId id="411" r:id="rId87"/>
    <p:sldId id="336" r:id="rId88"/>
    <p:sldId id="337" r:id="rId89"/>
    <p:sldId id="338" r:id="rId90"/>
    <p:sldId id="339" r:id="rId91"/>
    <p:sldId id="340" r:id="rId92"/>
    <p:sldId id="341" r:id="rId93"/>
    <p:sldId id="342" r:id="rId94"/>
    <p:sldId id="343" r:id="rId95"/>
    <p:sldId id="344" r:id="rId96"/>
    <p:sldId id="345" r:id="rId97"/>
    <p:sldId id="346" r:id="rId98"/>
    <p:sldId id="353" r:id="rId99"/>
    <p:sldId id="354" r:id="rId100"/>
    <p:sldId id="400" r:id="rId101"/>
    <p:sldId id="401" r:id="rId102"/>
    <p:sldId id="355" r:id="rId103"/>
    <p:sldId id="356" r:id="rId104"/>
    <p:sldId id="357" r:id="rId105"/>
    <p:sldId id="358" r:id="rId106"/>
    <p:sldId id="359" r:id="rId107"/>
    <p:sldId id="360" r:id="rId108"/>
    <p:sldId id="361" r:id="rId109"/>
    <p:sldId id="362" r:id="rId110"/>
    <p:sldId id="363" r:id="rId111"/>
    <p:sldId id="364" r:id="rId112"/>
    <p:sldId id="365" r:id="rId113"/>
    <p:sldId id="366" r:id="rId114"/>
    <p:sldId id="367" r:id="rId115"/>
    <p:sldId id="368" r:id="rId116"/>
    <p:sldId id="369" r:id="rId117"/>
    <p:sldId id="370" r:id="rId118"/>
    <p:sldId id="371" r:id="rId119"/>
    <p:sldId id="372" r:id="rId120"/>
    <p:sldId id="373" r:id="rId121"/>
    <p:sldId id="374" r:id="rId122"/>
    <p:sldId id="375" r:id="rId123"/>
    <p:sldId id="376" r:id="rId124"/>
    <p:sldId id="377" r:id="rId125"/>
    <p:sldId id="378" r:id="rId126"/>
    <p:sldId id="379" r:id="rId127"/>
    <p:sldId id="380" r:id="rId128"/>
    <p:sldId id="385" r:id="rId129"/>
    <p:sldId id="381" r:id="rId130"/>
    <p:sldId id="382" r:id="rId131"/>
    <p:sldId id="386" r:id="rId132"/>
    <p:sldId id="383" r:id="rId133"/>
    <p:sldId id="387" r:id="rId134"/>
    <p:sldId id="388" r:id="rId135"/>
    <p:sldId id="397" r:id="rId136"/>
    <p:sldId id="384" r:id="rId137"/>
    <p:sldId id="290" r:id="rId138"/>
    <p:sldId id="322" r:id="rId1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5D2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07" d="100"/>
          <a:sy n="107" d="100"/>
        </p:scale>
        <p:origin x="-9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1931B-9409-4341-AB9D-CCCBC4A5595E}" type="datetimeFigureOut">
              <a:rPr lang="en-US" smtClean="0"/>
              <a:pPr/>
              <a:t>10/2/2013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E5AC3-EF85-44B7-BE43-FDC55356EC12}"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6651721-A0CB-40CA-9441-731FFB363D40}" type="datetime1">
              <a:rPr lang="en-US" smtClean="0"/>
              <a:pPr/>
              <a:t>10/2/2013</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
        <p:nvSpPr>
          <p:cNvPr id="6" name="Slide Number Placeholder 5"/>
          <p:cNvSpPr>
            <a:spLocks noGrp="1"/>
          </p:cNvSpPr>
          <p:nvPr>
            <p:ph type="sldNum" sz="quarter" idx="12"/>
          </p:nvPr>
        </p:nvSpPr>
        <p:spPr/>
        <p:txBody>
          <a:bodyPr/>
          <a:lstStyle/>
          <a:p>
            <a:fld id="{B8D94587-55A8-424D-AACA-CE80AFC6F8F2}"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093106C-F784-4266-9664-8B5371AB8EBF}" type="datetime1">
              <a:rPr lang="en-US" smtClean="0"/>
              <a:pPr/>
              <a:t>10/2/2013</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
        <p:nvSpPr>
          <p:cNvPr id="6" name="Slide Number Placeholder 5"/>
          <p:cNvSpPr>
            <a:spLocks noGrp="1"/>
          </p:cNvSpPr>
          <p:nvPr>
            <p:ph type="sldNum" sz="quarter" idx="12"/>
          </p:nvPr>
        </p:nvSpPr>
        <p:spPr/>
        <p:txBody>
          <a:bodyPr/>
          <a:lstStyle/>
          <a:p>
            <a:fld id="{B8D94587-55A8-424D-AACA-CE80AFC6F8F2}"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0D29BD3-190A-4667-86A6-379146ED7F87}" type="datetime1">
              <a:rPr lang="en-US" smtClean="0"/>
              <a:pPr/>
              <a:t>10/2/2013</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
        <p:nvSpPr>
          <p:cNvPr id="6" name="Slide Number Placeholder 5"/>
          <p:cNvSpPr>
            <a:spLocks noGrp="1"/>
          </p:cNvSpPr>
          <p:nvPr>
            <p:ph type="sldNum" sz="quarter" idx="12"/>
          </p:nvPr>
        </p:nvSpPr>
        <p:spPr/>
        <p:txBody>
          <a:bodyPr/>
          <a:lstStyle/>
          <a:p>
            <a:fld id="{B8D94587-55A8-424D-AACA-CE80AFC6F8F2}"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lgn="l">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440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3B6B586-1E63-4C2C-8452-5CA0BD7A537E}" type="datetime1">
              <a:rPr lang="en-US" smtClean="0"/>
              <a:pPr/>
              <a:t>10/2/2013</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
        <p:nvSpPr>
          <p:cNvPr id="6" name="Slide Number Placeholder 5"/>
          <p:cNvSpPr>
            <a:spLocks noGrp="1"/>
          </p:cNvSpPr>
          <p:nvPr>
            <p:ph type="sldNum" sz="quarter" idx="12"/>
          </p:nvPr>
        </p:nvSpPr>
        <p:spPr/>
        <p:txBody>
          <a:bodyPr/>
          <a:lstStyle/>
          <a:p>
            <a:fld id="{B8D94587-55A8-424D-AACA-CE80AFC6F8F2}"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5EFBD3-3C80-4CEB-955C-0923062618E2}" type="datetime1">
              <a:rPr lang="en-US" smtClean="0"/>
              <a:pPr/>
              <a:t>10/2/2013</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
        <p:nvSpPr>
          <p:cNvPr id="6" name="Slide Number Placeholder 5"/>
          <p:cNvSpPr>
            <a:spLocks noGrp="1"/>
          </p:cNvSpPr>
          <p:nvPr>
            <p:ph type="sldNum" sz="quarter" idx="12"/>
          </p:nvPr>
        </p:nvSpPr>
        <p:spPr/>
        <p:txBody>
          <a:bodyPr/>
          <a:lstStyle/>
          <a:p>
            <a:fld id="{B8D94587-55A8-424D-AACA-CE80AFC6F8F2}"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901BC4B-76A7-4C52-B92C-47DBF0E97A36}" type="datetime1">
              <a:rPr lang="en-US" smtClean="0"/>
              <a:pPr/>
              <a:t>10/2/2013</a:t>
            </a:fld>
            <a:endParaRPr lang="en-CA"/>
          </a:p>
        </p:txBody>
      </p:sp>
      <p:sp>
        <p:nvSpPr>
          <p:cNvPr id="6" name="Footer Placeholder 5"/>
          <p:cNvSpPr>
            <a:spLocks noGrp="1"/>
          </p:cNvSpPr>
          <p:nvPr>
            <p:ph type="ftr" sz="quarter" idx="11"/>
          </p:nvPr>
        </p:nvSpPr>
        <p:spPr/>
        <p:txBody>
          <a:bodyPr/>
          <a:lstStyle/>
          <a:p>
            <a:r>
              <a:rPr lang="en-CA" smtClean="0"/>
              <a:t>HTML Basics</a:t>
            </a:r>
            <a:endParaRPr lang="en-CA"/>
          </a:p>
        </p:txBody>
      </p:sp>
      <p:sp>
        <p:nvSpPr>
          <p:cNvPr id="7" name="Slide Number Placeholder 6"/>
          <p:cNvSpPr>
            <a:spLocks noGrp="1"/>
          </p:cNvSpPr>
          <p:nvPr>
            <p:ph type="sldNum" sz="quarter" idx="12"/>
          </p:nvPr>
        </p:nvSpPr>
        <p:spPr/>
        <p:txBody>
          <a:bodyPr/>
          <a:lstStyle/>
          <a:p>
            <a:fld id="{B8D94587-55A8-424D-AACA-CE80AFC6F8F2}"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0B07223-DF30-4C25-82A2-3007303EC2AF}" type="datetime1">
              <a:rPr lang="en-US" smtClean="0"/>
              <a:pPr/>
              <a:t>10/2/2013</a:t>
            </a:fld>
            <a:endParaRPr lang="en-CA"/>
          </a:p>
        </p:txBody>
      </p:sp>
      <p:sp>
        <p:nvSpPr>
          <p:cNvPr id="8" name="Footer Placeholder 7"/>
          <p:cNvSpPr>
            <a:spLocks noGrp="1"/>
          </p:cNvSpPr>
          <p:nvPr>
            <p:ph type="ftr" sz="quarter" idx="11"/>
          </p:nvPr>
        </p:nvSpPr>
        <p:spPr/>
        <p:txBody>
          <a:bodyPr/>
          <a:lstStyle/>
          <a:p>
            <a:r>
              <a:rPr lang="en-CA" smtClean="0"/>
              <a:t>HTML Basics</a:t>
            </a:r>
            <a:endParaRPr lang="en-CA"/>
          </a:p>
        </p:txBody>
      </p:sp>
      <p:sp>
        <p:nvSpPr>
          <p:cNvPr id="9" name="Slide Number Placeholder 8"/>
          <p:cNvSpPr>
            <a:spLocks noGrp="1"/>
          </p:cNvSpPr>
          <p:nvPr>
            <p:ph type="sldNum" sz="quarter" idx="12"/>
          </p:nvPr>
        </p:nvSpPr>
        <p:spPr/>
        <p:txBody>
          <a:bodyPr/>
          <a:lstStyle/>
          <a:p>
            <a:fld id="{B8D94587-55A8-424D-AACA-CE80AFC6F8F2}"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02609B1-5C92-4E69-BE83-F1B12B903803}" type="datetime1">
              <a:rPr lang="en-US" smtClean="0"/>
              <a:pPr/>
              <a:t>10/2/2013</a:t>
            </a:fld>
            <a:endParaRPr lang="en-CA"/>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FDE07-F83A-4CA6-B0D0-094D3C851C77}" type="datetime1">
              <a:rPr lang="en-US" smtClean="0"/>
              <a:pPr/>
              <a:t>10/2/2013</a:t>
            </a:fld>
            <a:endParaRPr lang="en-CA"/>
          </a:p>
        </p:txBody>
      </p:sp>
      <p:sp>
        <p:nvSpPr>
          <p:cNvPr id="3" name="Footer Placeholder 2"/>
          <p:cNvSpPr>
            <a:spLocks noGrp="1"/>
          </p:cNvSpPr>
          <p:nvPr>
            <p:ph type="ftr" sz="quarter" idx="11"/>
          </p:nvPr>
        </p:nvSpPr>
        <p:spPr/>
        <p:txBody>
          <a:bodyPr/>
          <a:lstStyle/>
          <a:p>
            <a:r>
              <a:rPr lang="en-CA" smtClean="0"/>
              <a:t>HTML Basics</a:t>
            </a:r>
            <a:endParaRPr lang="en-CA"/>
          </a:p>
        </p:txBody>
      </p:sp>
      <p:sp>
        <p:nvSpPr>
          <p:cNvPr id="4" name="Slide Number Placeholder 3"/>
          <p:cNvSpPr>
            <a:spLocks noGrp="1"/>
          </p:cNvSpPr>
          <p:nvPr>
            <p:ph type="sldNum" sz="quarter" idx="12"/>
          </p:nvPr>
        </p:nvSpPr>
        <p:spPr/>
        <p:txBody>
          <a:bodyPr/>
          <a:lstStyle/>
          <a:p>
            <a:fld id="{B8D94587-55A8-424D-AACA-CE80AFC6F8F2}"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10E48-2EED-4DF1-BDFB-E92F6C861258}" type="datetime1">
              <a:rPr lang="en-US" smtClean="0"/>
              <a:pPr/>
              <a:t>10/2/2013</a:t>
            </a:fld>
            <a:endParaRPr lang="en-CA"/>
          </a:p>
        </p:txBody>
      </p:sp>
      <p:sp>
        <p:nvSpPr>
          <p:cNvPr id="6" name="Footer Placeholder 5"/>
          <p:cNvSpPr>
            <a:spLocks noGrp="1"/>
          </p:cNvSpPr>
          <p:nvPr>
            <p:ph type="ftr" sz="quarter" idx="11"/>
          </p:nvPr>
        </p:nvSpPr>
        <p:spPr/>
        <p:txBody>
          <a:bodyPr/>
          <a:lstStyle/>
          <a:p>
            <a:r>
              <a:rPr lang="en-CA" smtClean="0"/>
              <a:t>HTML Basics</a:t>
            </a:r>
            <a:endParaRPr lang="en-CA"/>
          </a:p>
        </p:txBody>
      </p:sp>
      <p:sp>
        <p:nvSpPr>
          <p:cNvPr id="7" name="Slide Number Placeholder 6"/>
          <p:cNvSpPr>
            <a:spLocks noGrp="1"/>
          </p:cNvSpPr>
          <p:nvPr>
            <p:ph type="sldNum" sz="quarter" idx="12"/>
          </p:nvPr>
        </p:nvSpPr>
        <p:spPr/>
        <p:txBody>
          <a:bodyPr/>
          <a:lstStyle/>
          <a:p>
            <a:fld id="{B8D94587-55A8-424D-AACA-CE80AFC6F8F2}"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A4D0C-BDA3-4348-8EC6-675188138D02}" type="datetime1">
              <a:rPr lang="en-US" smtClean="0"/>
              <a:pPr/>
              <a:t>10/2/2013</a:t>
            </a:fld>
            <a:endParaRPr lang="en-CA"/>
          </a:p>
        </p:txBody>
      </p:sp>
      <p:sp>
        <p:nvSpPr>
          <p:cNvPr id="6" name="Footer Placeholder 5"/>
          <p:cNvSpPr>
            <a:spLocks noGrp="1"/>
          </p:cNvSpPr>
          <p:nvPr>
            <p:ph type="ftr" sz="quarter" idx="11"/>
          </p:nvPr>
        </p:nvSpPr>
        <p:spPr/>
        <p:txBody>
          <a:bodyPr/>
          <a:lstStyle/>
          <a:p>
            <a:r>
              <a:rPr lang="en-CA" smtClean="0"/>
              <a:t>HTML Basics</a:t>
            </a:r>
            <a:endParaRPr lang="en-CA"/>
          </a:p>
        </p:txBody>
      </p:sp>
      <p:sp>
        <p:nvSpPr>
          <p:cNvPr id="7" name="Slide Number Placeholder 6"/>
          <p:cNvSpPr>
            <a:spLocks noGrp="1"/>
          </p:cNvSpPr>
          <p:nvPr>
            <p:ph type="sldNum" sz="quarter" idx="12"/>
          </p:nvPr>
        </p:nvSpPr>
        <p:spPr/>
        <p:txBody>
          <a:bodyPr/>
          <a:lstStyle/>
          <a:p>
            <a:fld id="{B8D94587-55A8-424D-AACA-CE80AFC6F8F2}"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E311C-7311-49E6-A614-7629F240FA12}" type="datetime1">
              <a:rPr lang="en-US" smtClean="0"/>
              <a:pPr/>
              <a:t>10/2/2013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smtClean="0"/>
              <a:t>HTML Basics</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94587-55A8-424D-AACA-CE80AFC6F8F2}"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warc.calpoly.edu/accessibility/508indepth/clientside.html" TargetMode="External"/><Relationship Id="rId2" Type="http://schemas.openxmlformats.org/officeDocument/2006/relationships/hyperlink" Target="http://www.kstrom.net/isk/maps/cantreat.html" TargetMode="External"/><Relationship Id="rId1" Type="http://schemas.openxmlformats.org/officeDocument/2006/relationships/slideLayout" Target="../slideLayouts/slideLayout2.xml"/><Relationship Id="rId6" Type="http://schemas.openxmlformats.org/officeDocument/2006/relationships/hyperlink" Target="http://webpagesthatsuck.smugmug.com/Web-Design/Videos/6872802_HL8qNX" TargetMode="External"/><Relationship Id="rId5" Type="http://schemas.openxmlformats.org/officeDocument/2006/relationships/hyperlink" Target="http://en.wikipedia.org/wiki/Mystery_meat_navigation" TargetMode="External"/><Relationship Id="rId4" Type="http://schemas.openxmlformats.org/officeDocument/2006/relationships/hyperlink" Target="http://html.cita.illinois.edu/text/map/map-example.php" TargetMode="External"/></Relationships>
</file>

<file path=ppt/slides/_rels/slide13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www.blogspottutorial.com/2008/12/photoshop-tutorial-basic-technique-of.html" TargetMode="External"/><Relationship Id="rId2" Type="http://schemas.openxmlformats.org/officeDocument/2006/relationships/hyperlink" Target="http://www.webrichtlijnen.nl/english/manual/development/production/link-navigation/writing-good-link-tex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sitepoint.com/do-you-know-your-character-encoding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gi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hangingPunct="1"/>
            <a:r>
              <a:rPr lang="en-US" sz="4500" dirty="0" smtClean="0">
                <a:latin typeface="Tahoma" pitchFamily="34" charset="0"/>
              </a:rPr>
              <a:t>HTML Basics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HTML Documents</a:t>
            </a:r>
          </a:p>
        </p:txBody>
      </p:sp>
      <p:sp>
        <p:nvSpPr>
          <p:cNvPr id="15363" name="Rectangle 3"/>
          <p:cNvSpPr>
            <a:spLocks noGrp="1" noChangeArrowheads="1"/>
          </p:cNvSpPr>
          <p:nvPr>
            <p:ph idx="1"/>
          </p:nvPr>
        </p:nvSpPr>
        <p:spPr>
          <a:xfrm>
            <a:off x="457200" y="1340768"/>
            <a:ext cx="8229600" cy="4785395"/>
          </a:xfrm>
        </p:spPr>
        <p:txBody>
          <a:bodyPr>
            <a:normAutofit/>
          </a:bodyPr>
          <a:lstStyle/>
          <a:p>
            <a:pPr eaLnBrk="1" hangingPunct="1"/>
            <a:r>
              <a:rPr lang="en-US" dirty="0" smtClean="0"/>
              <a:t>A </a:t>
            </a:r>
            <a:r>
              <a:rPr lang="en-US" b="1" dirty="0" smtClean="0">
                <a:solidFill>
                  <a:schemeClr val="folHlink"/>
                </a:solidFill>
              </a:rPr>
              <a:t>markup language</a:t>
            </a:r>
            <a:r>
              <a:rPr lang="en-US" dirty="0" smtClean="0"/>
              <a:t> is a set of characters or symbols which define a document</a:t>
            </a:r>
            <a:r>
              <a:rPr lang="en-US" dirty="0" smtClean="0">
                <a:latin typeface="Constantia"/>
              </a:rPr>
              <a:t>’</a:t>
            </a:r>
            <a:r>
              <a:rPr lang="en-US" dirty="0" smtClean="0"/>
              <a:t>s logical structure.</a:t>
            </a:r>
            <a:br>
              <a:rPr lang="en-US" dirty="0" smtClean="0"/>
            </a:br>
            <a:endParaRPr lang="en-US" dirty="0" smtClean="0"/>
          </a:p>
          <a:p>
            <a:pPr eaLnBrk="1" hangingPunct="1">
              <a:buNone/>
            </a:pPr>
            <a:r>
              <a:rPr lang="en-US" b="1" dirty="0" smtClean="0">
                <a:solidFill>
                  <a:srgbClr val="7030A0"/>
                </a:solidFill>
              </a:rPr>
              <a:t>  &lt;title&gt; </a:t>
            </a:r>
            <a:r>
              <a:rPr lang="en-US" dirty="0" smtClean="0"/>
              <a:t>A Tale of Two Cities </a:t>
            </a:r>
            <a:r>
              <a:rPr lang="en-US" b="1" dirty="0" smtClean="0">
                <a:solidFill>
                  <a:srgbClr val="7030A0"/>
                </a:solidFill>
              </a:rPr>
              <a:t>&lt;/title&gt;</a:t>
            </a:r>
          </a:p>
          <a:p>
            <a:pPr>
              <a:buNone/>
            </a:pPr>
            <a:r>
              <a:rPr lang="en-US" dirty="0" smtClean="0"/>
              <a:t>  </a:t>
            </a:r>
            <a:r>
              <a:rPr lang="en-US" b="1" dirty="0" smtClean="0">
                <a:solidFill>
                  <a:srgbClr val="7030A0"/>
                </a:solidFill>
              </a:rPr>
              <a:t>&lt;quote&gt; </a:t>
            </a:r>
            <a:r>
              <a:rPr lang="en-US" dirty="0" smtClean="0"/>
              <a:t>It was the best of times. It was the worst of times. </a:t>
            </a:r>
            <a:r>
              <a:rPr lang="en-US" b="1" dirty="0" smtClean="0">
                <a:solidFill>
                  <a:srgbClr val="7030A0"/>
                </a:solidFill>
              </a:rPr>
              <a:t>&lt;/quote&gt;</a:t>
            </a:r>
            <a:br>
              <a:rPr lang="en-US" b="1" dirty="0" smtClean="0">
                <a:solidFill>
                  <a:srgbClr val="7030A0"/>
                </a:solidFill>
              </a:rPr>
            </a:br>
            <a:r>
              <a:rPr lang="en-US" b="1" dirty="0" smtClean="0">
                <a:solidFill>
                  <a:srgbClr val="7030A0"/>
                </a:solidFill>
              </a:rPr>
              <a:t>&lt;address&gt;</a:t>
            </a:r>
            <a:r>
              <a:rPr lang="en-CA" dirty="0" smtClean="0"/>
              <a:t> 48 Doughty Street London WC1N 2LX</a:t>
            </a:r>
            <a:r>
              <a:rPr lang="en-US" b="1" dirty="0" smtClean="0">
                <a:solidFill>
                  <a:srgbClr val="7030A0"/>
                </a:solidFill>
              </a:rPr>
              <a:t> &lt;/address&gt;</a:t>
            </a:r>
          </a:p>
        </p:txBody>
      </p:sp>
      <p:sp>
        <p:nvSpPr>
          <p:cNvPr id="4" name="Slide Number Placeholder 3"/>
          <p:cNvSpPr>
            <a:spLocks noGrp="1"/>
          </p:cNvSpPr>
          <p:nvPr>
            <p:ph type="sldNum" sz="quarter" idx="12"/>
          </p:nvPr>
        </p:nvSpPr>
        <p:spPr/>
        <p:txBody>
          <a:bodyPr/>
          <a:lstStyle/>
          <a:p>
            <a:fld id="{B8D94587-55A8-424D-AACA-CE80AFC6F8F2}" type="slidenum">
              <a:rPr lang="en-CA" smtClean="0"/>
              <a:pPr/>
              <a:t>10</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
        <p:nvSpPr>
          <p:cNvPr id="6" name="TextBox 5"/>
          <p:cNvSpPr txBox="1"/>
          <p:nvPr/>
        </p:nvSpPr>
        <p:spPr>
          <a:xfrm>
            <a:off x="2915816" y="2924944"/>
            <a:ext cx="2362378" cy="369332"/>
          </a:xfrm>
          <a:prstGeom prst="rect">
            <a:avLst/>
          </a:prstGeom>
          <a:noFill/>
        </p:spPr>
        <p:txBody>
          <a:bodyPr wrap="none" rtlCol="0">
            <a:spAutoFit/>
          </a:bodyPr>
          <a:lstStyle/>
          <a:p>
            <a:r>
              <a:rPr lang="en-CA" dirty="0" smtClean="0"/>
              <a:t>These are markup tags.</a:t>
            </a:r>
            <a:endParaRPr lang="en-CA" dirty="0"/>
          </a:p>
        </p:txBody>
      </p:sp>
      <p:cxnSp>
        <p:nvCxnSpPr>
          <p:cNvPr id="8" name="Straight Arrow Connector 7"/>
          <p:cNvCxnSpPr/>
          <p:nvPr/>
        </p:nvCxnSpPr>
        <p:spPr>
          <a:xfrm flipH="1">
            <a:off x="1763688" y="3212976"/>
            <a:ext cx="12241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076056" y="3284984"/>
            <a:ext cx="28803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HTML Table Example 1</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100</a:t>
            </a:fld>
            <a:endParaRPr lang="en-CA"/>
          </a:p>
        </p:txBody>
      </p:sp>
      <p:pic>
        <p:nvPicPr>
          <p:cNvPr id="151555" name="Picture 3"/>
          <p:cNvPicPr>
            <a:picLocks noChangeAspect="1" noChangeArrowheads="1"/>
          </p:cNvPicPr>
          <p:nvPr/>
        </p:nvPicPr>
        <p:blipFill>
          <a:blip r:embed="rId2" cstate="print"/>
          <a:srcRect/>
          <a:stretch>
            <a:fillRect/>
          </a:stretch>
        </p:blipFill>
        <p:spPr bwMode="auto">
          <a:xfrm>
            <a:off x="539552" y="1340768"/>
            <a:ext cx="4331400" cy="5001997"/>
          </a:xfrm>
          <a:prstGeom prst="rect">
            <a:avLst/>
          </a:prstGeom>
          <a:noFill/>
          <a:ln w="9525">
            <a:noFill/>
            <a:miter lim="800000"/>
            <a:headEnd/>
            <a:tailEnd/>
          </a:ln>
        </p:spPr>
      </p:pic>
      <p:pic>
        <p:nvPicPr>
          <p:cNvPr id="151556" name="Picture 4"/>
          <p:cNvPicPr>
            <a:picLocks noChangeAspect="1" noChangeArrowheads="1"/>
          </p:cNvPicPr>
          <p:nvPr/>
        </p:nvPicPr>
        <p:blipFill>
          <a:blip r:embed="rId3" cstate="print"/>
          <a:srcRect/>
          <a:stretch>
            <a:fillRect/>
          </a:stretch>
        </p:blipFill>
        <p:spPr bwMode="auto">
          <a:xfrm>
            <a:off x="3851920" y="2387076"/>
            <a:ext cx="4805074" cy="1545980"/>
          </a:xfrm>
          <a:prstGeom prst="rect">
            <a:avLst/>
          </a:prstGeom>
          <a:noFill/>
          <a:ln w="9525">
            <a:noFill/>
            <a:miter lim="800000"/>
            <a:headEnd/>
            <a:tailEnd/>
          </a:ln>
        </p:spPr>
      </p:pic>
      <p:sp>
        <p:nvSpPr>
          <p:cNvPr id="9" name="TextBox 8"/>
          <p:cNvSpPr txBox="1"/>
          <p:nvPr/>
        </p:nvSpPr>
        <p:spPr>
          <a:xfrm>
            <a:off x="3923928" y="4149080"/>
            <a:ext cx="4718664" cy="1477328"/>
          </a:xfrm>
          <a:prstGeom prst="rect">
            <a:avLst/>
          </a:prstGeom>
          <a:noFill/>
        </p:spPr>
        <p:txBody>
          <a:bodyPr wrap="none" rtlCol="0">
            <a:spAutoFit/>
          </a:bodyPr>
          <a:lstStyle/>
          <a:p>
            <a:r>
              <a:rPr lang="en-CA" dirty="0" smtClean="0"/>
              <a:t>The column widths are not the same.</a:t>
            </a:r>
          </a:p>
          <a:p>
            <a:r>
              <a:rPr lang="en-CA" dirty="0" smtClean="0"/>
              <a:t>The text in the cells is aligned left by default.</a:t>
            </a:r>
          </a:p>
          <a:p>
            <a:r>
              <a:rPr lang="en-CA" dirty="0" smtClean="0"/>
              <a:t>The table does not span the entire screen</a:t>
            </a:r>
            <a:br>
              <a:rPr lang="en-CA" dirty="0" smtClean="0"/>
            </a:br>
            <a:r>
              <a:rPr lang="en-CA" dirty="0" smtClean="0"/>
              <a:t>  within the browser window.</a:t>
            </a:r>
            <a:br>
              <a:rPr lang="en-CA" dirty="0" smtClean="0"/>
            </a:br>
            <a:r>
              <a:rPr lang="en-CA" dirty="0" smtClean="0"/>
              <a:t>The </a:t>
            </a:r>
            <a:r>
              <a:rPr lang="en-CA" b="1" dirty="0" smtClean="0"/>
              <a:t>&lt;</a:t>
            </a:r>
            <a:r>
              <a:rPr lang="en-CA" b="1" dirty="0" err="1" smtClean="0"/>
              <a:t>th</a:t>
            </a:r>
            <a:r>
              <a:rPr lang="en-CA" b="1" dirty="0" smtClean="0"/>
              <a:t>&gt; </a:t>
            </a:r>
            <a:r>
              <a:rPr lang="en-CA" dirty="0" smtClean="0"/>
              <a:t>elements are shown in bold by default.</a:t>
            </a:r>
            <a:endParaRPr lang="en-CA" dirty="0"/>
          </a:p>
        </p:txBody>
      </p:sp>
      <p:cxnSp>
        <p:nvCxnSpPr>
          <p:cNvPr id="11" name="Elbow Connector 10"/>
          <p:cNvCxnSpPr/>
          <p:nvPr/>
        </p:nvCxnSpPr>
        <p:spPr>
          <a:xfrm>
            <a:off x="2483768" y="1412776"/>
            <a:ext cx="5688632" cy="1224136"/>
          </a:xfrm>
          <a:prstGeom prst="bentConnector3">
            <a:avLst>
              <a:gd name="adj1" fmla="val 99939"/>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44208" y="1412776"/>
            <a:ext cx="1370568" cy="369332"/>
          </a:xfrm>
          <a:prstGeom prst="rect">
            <a:avLst/>
          </a:prstGeom>
          <a:noFill/>
        </p:spPr>
        <p:txBody>
          <a:bodyPr wrap="none" rtlCol="0">
            <a:spAutoFit/>
          </a:bodyPr>
          <a:lstStyle/>
          <a:p>
            <a:r>
              <a:rPr lang="en-CA" dirty="0" smtClean="0"/>
              <a:t>Table border</a:t>
            </a:r>
            <a:endParaRPr lang="en-CA"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srcRect/>
          <a:stretch>
            <a:fillRect/>
          </a:stretch>
        </p:blipFill>
        <p:spPr bwMode="auto">
          <a:xfrm>
            <a:off x="323528" y="332656"/>
            <a:ext cx="3867150" cy="5467350"/>
          </a:xfrm>
          <a:prstGeom prst="rect">
            <a:avLst/>
          </a:prstGeom>
          <a:noFill/>
          <a:ln w="9525">
            <a:noFill/>
            <a:miter lim="800000"/>
            <a:headEnd/>
            <a:tailEnd/>
          </a:ln>
        </p:spPr>
      </p:pic>
      <p:sp>
        <p:nvSpPr>
          <p:cNvPr id="50" name="Rounded Rectangle 49"/>
          <p:cNvSpPr/>
          <p:nvPr/>
        </p:nvSpPr>
        <p:spPr>
          <a:xfrm>
            <a:off x="899592" y="1556792"/>
            <a:ext cx="288032" cy="216024"/>
          </a:xfrm>
          <a:prstGeom prst="roundRect">
            <a:avLst/>
          </a:prstGeom>
          <a:solidFill>
            <a:schemeClr val="accent1">
              <a:lumMod val="20000"/>
              <a:lumOff val="8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101</a:t>
            </a:fld>
            <a:endParaRPr lang="en-CA"/>
          </a:p>
        </p:txBody>
      </p:sp>
      <p:pic>
        <p:nvPicPr>
          <p:cNvPr id="152579" name="Picture 3"/>
          <p:cNvPicPr>
            <a:picLocks noChangeAspect="1" noChangeArrowheads="1"/>
          </p:cNvPicPr>
          <p:nvPr/>
        </p:nvPicPr>
        <p:blipFill>
          <a:blip r:embed="rId3" cstate="print"/>
          <a:srcRect/>
          <a:stretch>
            <a:fillRect/>
          </a:stretch>
        </p:blipFill>
        <p:spPr bwMode="auto">
          <a:xfrm>
            <a:off x="2771800" y="3140968"/>
            <a:ext cx="2657475" cy="3152775"/>
          </a:xfrm>
          <a:prstGeom prst="rect">
            <a:avLst/>
          </a:prstGeom>
          <a:noFill/>
          <a:ln w="9525">
            <a:noFill/>
            <a:miter lim="800000"/>
            <a:headEnd/>
            <a:tailEnd/>
          </a:ln>
        </p:spPr>
      </p:pic>
      <p:cxnSp>
        <p:nvCxnSpPr>
          <p:cNvPr id="16" name="Elbow Connector 15"/>
          <p:cNvCxnSpPr/>
          <p:nvPr/>
        </p:nvCxnSpPr>
        <p:spPr>
          <a:xfrm rot="5400000" flipH="1" flipV="1">
            <a:off x="575556" y="3537012"/>
            <a:ext cx="2880320" cy="1800200"/>
          </a:xfrm>
          <a:prstGeom prst="bentConnector3">
            <a:avLst>
              <a:gd name="adj1" fmla="val -3938"/>
            </a:avLst>
          </a:prstGeom>
          <a:ln>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915816" y="2996952"/>
            <a:ext cx="432048"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347864" y="299695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2580" name="Picture 4"/>
          <p:cNvPicPr>
            <a:picLocks noChangeAspect="1" noChangeArrowheads="1"/>
          </p:cNvPicPr>
          <p:nvPr/>
        </p:nvPicPr>
        <p:blipFill>
          <a:blip r:embed="rId4" cstate="print"/>
          <a:srcRect/>
          <a:stretch>
            <a:fillRect/>
          </a:stretch>
        </p:blipFill>
        <p:spPr bwMode="auto">
          <a:xfrm>
            <a:off x="3563888" y="1772816"/>
            <a:ext cx="5192389" cy="1007368"/>
          </a:xfrm>
          <a:prstGeom prst="rect">
            <a:avLst/>
          </a:prstGeom>
          <a:noFill/>
          <a:ln w="9525">
            <a:noFill/>
            <a:miter lim="800000"/>
            <a:headEnd/>
            <a:tailEnd/>
          </a:ln>
        </p:spPr>
      </p:pic>
      <p:sp>
        <p:nvSpPr>
          <p:cNvPr id="39" name="Right Brace 38"/>
          <p:cNvSpPr/>
          <p:nvPr/>
        </p:nvSpPr>
        <p:spPr>
          <a:xfrm rot="16200000">
            <a:off x="4175956" y="944724"/>
            <a:ext cx="288032"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0" name="TextBox 39"/>
          <p:cNvSpPr txBox="1"/>
          <p:nvPr/>
        </p:nvSpPr>
        <p:spPr>
          <a:xfrm>
            <a:off x="3275856" y="692696"/>
            <a:ext cx="3077958" cy="369332"/>
          </a:xfrm>
          <a:prstGeom prst="rect">
            <a:avLst/>
          </a:prstGeom>
          <a:solidFill>
            <a:schemeClr val="accent1">
              <a:lumMod val="20000"/>
              <a:lumOff val="80000"/>
            </a:schemeClr>
          </a:solidFill>
        </p:spPr>
        <p:txBody>
          <a:bodyPr wrap="none" rtlCol="0">
            <a:spAutoFit/>
          </a:bodyPr>
          <a:lstStyle/>
          <a:p>
            <a:r>
              <a:rPr lang="en-CA" dirty="0" smtClean="0"/>
              <a:t>First column width = 200 pixels</a:t>
            </a:r>
            <a:endParaRPr lang="en-CA" dirty="0"/>
          </a:p>
        </p:txBody>
      </p:sp>
      <p:sp>
        <p:nvSpPr>
          <p:cNvPr id="41" name="Right Brace 40"/>
          <p:cNvSpPr/>
          <p:nvPr/>
        </p:nvSpPr>
        <p:spPr>
          <a:xfrm rot="16200000">
            <a:off x="8100392" y="1196752"/>
            <a:ext cx="288032"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2" name="Right Brace 41"/>
          <p:cNvSpPr/>
          <p:nvPr/>
        </p:nvSpPr>
        <p:spPr>
          <a:xfrm rot="16200000">
            <a:off x="7236296" y="1196752"/>
            <a:ext cx="288032"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Right Brace 42"/>
          <p:cNvSpPr/>
          <p:nvPr/>
        </p:nvSpPr>
        <p:spPr>
          <a:xfrm rot="16200000">
            <a:off x="6336196" y="1160748"/>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4" name="Right Brace 43"/>
          <p:cNvSpPr/>
          <p:nvPr/>
        </p:nvSpPr>
        <p:spPr>
          <a:xfrm rot="16200000">
            <a:off x="5400092" y="1160748"/>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6" name="TextBox 45"/>
          <p:cNvSpPr txBox="1"/>
          <p:nvPr/>
        </p:nvSpPr>
        <p:spPr>
          <a:xfrm>
            <a:off x="5076056" y="1124744"/>
            <a:ext cx="3643883" cy="369332"/>
          </a:xfrm>
          <a:prstGeom prst="rect">
            <a:avLst/>
          </a:prstGeom>
          <a:solidFill>
            <a:schemeClr val="accent1">
              <a:lumMod val="20000"/>
              <a:lumOff val="80000"/>
            </a:schemeClr>
          </a:solidFill>
        </p:spPr>
        <p:txBody>
          <a:bodyPr wrap="none" rtlCol="0">
            <a:spAutoFit/>
          </a:bodyPr>
          <a:lstStyle/>
          <a:p>
            <a:r>
              <a:rPr lang="en-CA" dirty="0" smtClean="0"/>
              <a:t>four column widths = 120 pixels each</a:t>
            </a:r>
            <a:endParaRPr lang="en-CA" dirty="0"/>
          </a:p>
        </p:txBody>
      </p:sp>
      <p:sp>
        <p:nvSpPr>
          <p:cNvPr id="47" name="TextBox 46"/>
          <p:cNvSpPr txBox="1"/>
          <p:nvPr/>
        </p:nvSpPr>
        <p:spPr>
          <a:xfrm>
            <a:off x="5220072" y="2852936"/>
            <a:ext cx="3129959" cy="369332"/>
          </a:xfrm>
          <a:prstGeom prst="rect">
            <a:avLst/>
          </a:prstGeom>
          <a:solidFill>
            <a:schemeClr val="accent1">
              <a:lumMod val="20000"/>
              <a:lumOff val="80000"/>
            </a:schemeClr>
          </a:solidFill>
        </p:spPr>
        <p:txBody>
          <a:bodyPr wrap="none" rtlCol="0">
            <a:spAutoFit/>
          </a:bodyPr>
          <a:lstStyle/>
          <a:p>
            <a:r>
              <a:rPr lang="en-CA" dirty="0" smtClean="0"/>
              <a:t>Each td element is aligned right</a:t>
            </a:r>
            <a:endParaRPr lang="en-CA" dirty="0"/>
          </a:p>
        </p:txBody>
      </p:sp>
      <p:cxnSp>
        <p:nvCxnSpPr>
          <p:cNvPr id="49" name="Straight Arrow Connector 48"/>
          <p:cNvCxnSpPr>
            <a:stCxn id="47" idx="3"/>
          </p:cNvCxnSpPr>
          <p:nvPr/>
        </p:nvCxnSpPr>
        <p:spPr>
          <a:xfrm flipH="1" flipV="1">
            <a:off x="8316416" y="2420888"/>
            <a:ext cx="33615" cy="616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40" idx="1"/>
          </p:cNvCxnSpPr>
          <p:nvPr/>
        </p:nvCxnSpPr>
        <p:spPr>
          <a:xfrm flipV="1">
            <a:off x="2339752" y="877362"/>
            <a:ext cx="936104" cy="247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9" idx="1"/>
          </p:cNvCxnSpPr>
          <p:nvPr/>
        </p:nvCxnSpPr>
        <p:spPr>
          <a:xfrm flipH="1" flipV="1">
            <a:off x="4283968" y="1052736"/>
            <a:ext cx="36004"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868144" y="4293096"/>
            <a:ext cx="2491516" cy="1477328"/>
          </a:xfrm>
          <a:prstGeom prst="rect">
            <a:avLst/>
          </a:prstGeom>
          <a:noFill/>
        </p:spPr>
        <p:txBody>
          <a:bodyPr wrap="none" rtlCol="0">
            <a:spAutoFit/>
          </a:bodyPr>
          <a:lstStyle/>
          <a:p>
            <a:r>
              <a:rPr lang="en-CA" dirty="0" smtClean="0"/>
              <a:t>HTML5 attributes do not</a:t>
            </a:r>
            <a:br>
              <a:rPr lang="en-CA" dirty="0" smtClean="0"/>
            </a:br>
            <a:r>
              <a:rPr lang="en-CA" dirty="0" smtClean="0"/>
              <a:t>support text alignment</a:t>
            </a:r>
            <a:br>
              <a:rPr lang="en-CA" dirty="0" smtClean="0"/>
            </a:br>
            <a:r>
              <a:rPr lang="en-CA" dirty="0" smtClean="0"/>
              <a:t>or width to format</a:t>
            </a:r>
            <a:br>
              <a:rPr lang="en-CA" dirty="0" smtClean="0"/>
            </a:br>
            <a:r>
              <a:rPr lang="en-CA" dirty="0" smtClean="0"/>
              <a:t> </a:t>
            </a:r>
            <a:r>
              <a:rPr lang="en-CA" dirty="0" err="1" smtClean="0">
                <a:solidFill>
                  <a:srgbClr val="0070C0"/>
                </a:solidFill>
                <a:latin typeface="Consolas" pitchFamily="49" charset="0"/>
                <a:cs typeface="Consolas" pitchFamily="49" charset="0"/>
              </a:rPr>
              <a:t>col</a:t>
            </a:r>
            <a:r>
              <a:rPr lang="en-CA" dirty="0" smtClean="0"/>
              <a:t> elements – use </a:t>
            </a:r>
          </a:p>
          <a:p>
            <a:r>
              <a:rPr lang="en-CA" dirty="0" smtClean="0"/>
              <a:t>CSS style instead.</a:t>
            </a:r>
            <a:endParaRPr lang="en-CA"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A table can be defined within a cell of a table</a:t>
            </a:r>
          </a:p>
          <a:p>
            <a:r>
              <a:rPr lang="en-CA" dirty="0" smtClean="0"/>
              <a:t>For example, a page can be defined as a large table and the cells used to contain tables for articles or pictures</a:t>
            </a:r>
          </a:p>
          <a:p>
            <a:pPr>
              <a:buNone/>
            </a:pPr>
            <a:endParaRPr lang="en-CA" dirty="0"/>
          </a:p>
        </p:txBody>
      </p:sp>
      <p:sp>
        <p:nvSpPr>
          <p:cNvPr id="2" name="Title 1"/>
          <p:cNvSpPr>
            <a:spLocks noGrp="1"/>
          </p:cNvSpPr>
          <p:nvPr>
            <p:ph type="title"/>
          </p:nvPr>
        </p:nvSpPr>
        <p:spPr/>
        <p:txBody>
          <a:bodyPr/>
          <a:lstStyle/>
          <a:p>
            <a:r>
              <a:rPr lang="en-CA" dirty="0" smtClean="0"/>
              <a:t>HTML Tables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102</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Basic table structure:</a:t>
            </a:r>
          </a:p>
          <a:p>
            <a:r>
              <a:rPr lang="en-CA" dirty="0" smtClean="0"/>
              <a:t>Within the </a:t>
            </a:r>
            <a:r>
              <a:rPr lang="en-CA" dirty="0" smtClean="0">
                <a:solidFill>
                  <a:schemeClr val="accent2">
                    <a:lumMod val="75000"/>
                  </a:schemeClr>
                </a:solidFill>
                <a:latin typeface="Consolas" pitchFamily="49" charset="0"/>
                <a:cs typeface="Consolas" pitchFamily="49" charset="0"/>
              </a:rPr>
              <a:t>&lt;table&gt;  &lt;/table&gt; </a:t>
            </a:r>
            <a:r>
              <a:rPr lang="en-CA" dirty="0" smtClean="0"/>
              <a:t>tags are the table row </a:t>
            </a:r>
            <a:r>
              <a:rPr lang="en-CA" dirty="0" smtClean="0">
                <a:solidFill>
                  <a:srgbClr val="2D5D2E"/>
                </a:solidFill>
                <a:latin typeface="Consolas" pitchFamily="49" charset="0"/>
                <a:cs typeface="Consolas" pitchFamily="49" charset="0"/>
              </a:rPr>
              <a:t>&lt;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  &lt;/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 </a:t>
            </a:r>
            <a:r>
              <a:rPr lang="en-CA" dirty="0" smtClean="0"/>
              <a:t>tags – one for each row in the table</a:t>
            </a:r>
          </a:p>
          <a:p>
            <a:r>
              <a:rPr lang="en-CA" dirty="0" smtClean="0"/>
              <a:t>Within the </a:t>
            </a:r>
            <a:r>
              <a:rPr lang="en-CA" dirty="0" smtClean="0">
                <a:solidFill>
                  <a:srgbClr val="2D5D2E"/>
                </a:solidFill>
                <a:latin typeface="Consolas" pitchFamily="49" charset="0"/>
                <a:cs typeface="Consolas" pitchFamily="49" charset="0"/>
              </a:rPr>
              <a:t>&lt;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  &lt;/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 </a:t>
            </a:r>
            <a:r>
              <a:rPr lang="en-CA" dirty="0" smtClean="0"/>
              <a:t>tags are the table data </a:t>
            </a:r>
            <a:r>
              <a:rPr lang="en-CA" dirty="0" smtClean="0">
                <a:solidFill>
                  <a:schemeClr val="accent1">
                    <a:lumMod val="50000"/>
                  </a:schemeClr>
                </a:solidFill>
                <a:latin typeface="Consolas" pitchFamily="49" charset="0"/>
                <a:cs typeface="Consolas" pitchFamily="49" charset="0"/>
              </a:rPr>
              <a:t>&lt;td&gt;  &lt;/td&gt;</a:t>
            </a:r>
            <a:r>
              <a:rPr lang="en-CA" dirty="0" smtClean="0">
                <a:solidFill>
                  <a:schemeClr val="accent1">
                    <a:lumMod val="50000"/>
                  </a:schemeClr>
                </a:solidFill>
              </a:rPr>
              <a:t> </a:t>
            </a:r>
            <a:r>
              <a:rPr lang="en-CA" dirty="0" smtClean="0"/>
              <a:t>tags – one for each cell in the row</a:t>
            </a:r>
          </a:p>
          <a:p>
            <a:r>
              <a:rPr lang="en-CA" dirty="0" smtClean="0"/>
              <a:t>Usually each row has the same number of </a:t>
            </a:r>
            <a:r>
              <a:rPr lang="en-CA" dirty="0" smtClean="0">
                <a:solidFill>
                  <a:schemeClr val="accent1">
                    <a:lumMod val="50000"/>
                  </a:schemeClr>
                </a:solidFill>
                <a:latin typeface="Consolas" pitchFamily="49" charset="0"/>
                <a:cs typeface="Consolas" pitchFamily="49" charset="0"/>
              </a:rPr>
              <a:t>&lt;td&gt;  &lt;/td&gt; </a:t>
            </a:r>
            <a:r>
              <a:rPr lang="en-CA" dirty="0" smtClean="0"/>
              <a:t>tags defined</a:t>
            </a:r>
            <a:endParaRPr lang="en-CA" dirty="0"/>
          </a:p>
        </p:txBody>
      </p:sp>
      <p:sp>
        <p:nvSpPr>
          <p:cNvPr id="2" name="Title 1"/>
          <p:cNvSpPr>
            <a:spLocks noGrp="1"/>
          </p:cNvSpPr>
          <p:nvPr>
            <p:ph type="title"/>
          </p:nvPr>
        </p:nvSpPr>
        <p:spPr/>
        <p:txBody>
          <a:bodyPr/>
          <a:lstStyle/>
          <a:p>
            <a:r>
              <a:rPr lang="en-CA" dirty="0" smtClean="0"/>
              <a:t>HTML Tables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103</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CA" dirty="0" smtClean="0"/>
              <a:t>What goes between the </a:t>
            </a:r>
            <a:r>
              <a:rPr lang="en-CA" dirty="0" smtClean="0">
                <a:solidFill>
                  <a:schemeClr val="accent1">
                    <a:lumMod val="50000"/>
                  </a:schemeClr>
                </a:solidFill>
                <a:latin typeface="Consolas" pitchFamily="49" charset="0"/>
                <a:cs typeface="Consolas" pitchFamily="49" charset="0"/>
              </a:rPr>
              <a:t>&lt;td&gt;  &lt;/td&gt; </a:t>
            </a:r>
            <a:r>
              <a:rPr lang="en-CA" dirty="0" smtClean="0"/>
              <a:t>tags?</a:t>
            </a:r>
          </a:p>
          <a:p>
            <a:r>
              <a:rPr lang="en-CA" dirty="0" smtClean="0"/>
              <a:t>Anything:  Text.  Pictures.  HTML.  Lists.  Headers. Table.</a:t>
            </a:r>
          </a:p>
          <a:p>
            <a:pPr>
              <a:buNone/>
            </a:pPr>
            <a:r>
              <a:rPr lang="en-CA" sz="2400" dirty="0" smtClean="0">
                <a:solidFill>
                  <a:schemeClr val="accent2">
                    <a:lumMod val="75000"/>
                  </a:schemeClr>
                </a:solidFill>
                <a:latin typeface="Consolas" pitchFamily="49" charset="0"/>
                <a:cs typeface="Consolas" pitchFamily="49" charset="0"/>
              </a:rPr>
              <a:t>&lt;table&gt;</a:t>
            </a:r>
            <a:r>
              <a:rPr lang="en-CA" sz="2400" dirty="0" smtClean="0">
                <a:latin typeface="Consolas" pitchFamily="49" charset="0"/>
                <a:cs typeface="Consolas" pitchFamily="49" charset="0"/>
              </a:rPr>
              <a:t/>
            </a:r>
            <a:br>
              <a:rPr lang="en-CA" sz="2400" dirty="0" smtClean="0">
                <a:latin typeface="Consolas" pitchFamily="49" charset="0"/>
                <a:cs typeface="Consolas" pitchFamily="49" charset="0"/>
              </a:rPr>
            </a:br>
            <a:r>
              <a:rPr lang="en-CA" sz="2400" dirty="0" smtClean="0">
                <a:latin typeface="Consolas" pitchFamily="49" charset="0"/>
                <a:cs typeface="Consolas" pitchFamily="49" charset="0"/>
              </a:rPr>
              <a:t>  </a:t>
            </a:r>
            <a:r>
              <a:rPr lang="en-CA" sz="2400" dirty="0" smtClean="0">
                <a:solidFill>
                  <a:schemeClr val="accent3">
                    <a:lumMod val="50000"/>
                  </a:schemeClr>
                </a:solidFill>
                <a:latin typeface="Consolas" pitchFamily="49" charset="0"/>
                <a:cs typeface="Consolas" pitchFamily="49" charset="0"/>
              </a:rPr>
              <a:t>&lt;</a:t>
            </a:r>
            <a:r>
              <a:rPr lang="en-CA" sz="2400" dirty="0" err="1" smtClean="0">
                <a:solidFill>
                  <a:schemeClr val="accent3">
                    <a:lumMod val="50000"/>
                  </a:schemeClr>
                </a:solidFill>
                <a:latin typeface="Consolas" pitchFamily="49" charset="0"/>
                <a:cs typeface="Consolas" pitchFamily="49" charset="0"/>
              </a:rPr>
              <a:t>tr</a:t>
            </a:r>
            <a:r>
              <a:rPr lang="en-CA" sz="2400" dirty="0" smtClean="0">
                <a:solidFill>
                  <a:schemeClr val="accent3">
                    <a:lumMod val="50000"/>
                  </a:schemeClr>
                </a:solidFill>
                <a:latin typeface="Consolas" pitchFamily="49" charset="0"/>
                <a:cs typeface="Consolas" pitchFamily="49" charset="0"/>
              </a:rPr>
              <a:t>&gt;  </a:t>
            </a:r>
            <a:r>
              <a:rPr lang="en-CA" sz="2400" dirty="0" smtClean="0">
                <a:latin typeface="Consolas" pitchFamily="49" charset="0"/>
                <a:cs typeface="Consolas" pitchFamily="49" charset="0"/>
              </a:rPr>
              <a:t/>
            </a:r>
            <a:br>
              <a:rPr lang="en-CA" sz="2400" dirty="0" smtClean="0">
                <a:latin typeface="Consolas" pitchFamily="49" charset="0"/>
                <a:cs typeface="Consolas" pitchFamily="49" charset="0"/>
              </a:rPr>
            </a:br>
            <a:r>
              <a:rPr lang="en-CA" sz="2400" dirty="0" smtClean="0">
                <a:latin typeface="Consolas" pitchFamily="49" charset="0"/>
                <a:cs typeface="Consolas" pitchFamily="49" charset="0"/>
              </a:rPr>
              <a:t>      </a:t>
            </a:r>
            <a:r>
              <a:rPr lang="en-CA" sz="2400" dirty="0" smtClean="0">
                <a:solidFill>
                  <a:schemeClr val="accent1">
                    <a:lumMod val="50000"/>
                  </a:schemeClr>
                </a:solidFill>
                <a:latin typeface="Consolas" pitchFamily="49" charset="0"/>
                <a:cs typeface="Consolas" pitchFamily="49" charset="0"/>
              </a:rPr>
              <a:t>&lt;td&gt;</a:t>
            </a:r>
            <a:r>
              <a:rPr lang="en-CA" sz="2400" dirty="0" smtClean="0">
                <a:latin typeface="Consolas" pitchFamily="49" charset="0"/>
                <a:cs typeface="Consolas" pitchFamily="49" charset="0"/>
              </a:rPr>
              <a:t>This is row one, first cell. </a:t>
            </a:r>
            <a:r>
              <a:rPr lang="en-CA" sz="2400" dirty="0" smtClean="0">
                <a:solidFill>
                  <a:schemeClr val="accent1">
                    <a:lumMod val="50000"/>
                  </a:schemeClr>
                </a:solidFill>
                <a:latin typeface="Consolas" pitchFamily="49" charset="0"/>
                <a:cs typeface="Consolas" pitchFamily="49" charset="0"/>
              </a:rPr>
              <a:t>&lt;/td&gt;</a:t>
            </a:r>
            <a:r>
              <a:rPr lang="en-CA" sz="2400" dirty="0" smtClean="0">
                <a:latin typeface="Consolas" pitchFamily="49" charset="0"/>
                <a:cs typeface="Consolas" pitchFamily="49" charset="0"/>
              </a:rPr>
              <a:t/>
            </a:r>
            <a:br>
              <a:rPr lang="en-CA" sz="2400" dirty="0" smtClean="0">
                <a:latin typeface="Consolas" pitchFamily="49" charset="0"/>
                <a:cs typeface="Consolas" pitchFamily="49" charset="0"/>
              </a:rPr>
            </a:br>
            <a:r>
              <a:rPr lang="en-CA" sz="2400" dirty="0" smtClean="0">
                <a:latin typeface="Consolas" pitchFamily="49" charset="0"/>
                <a:cs typeface="Consolas" pitchFamily="49" charset="0"/>
              </a:rPr>
              <a:t>      </a:t>
            </a:r>
            <a:r>
              <a:rPr lang="en-CA" sz="2400" dirty="0" smtClean="0">
                <a:solidFill>
                  <a:schemeClr val="accent1">
                    <a:lumMod val="50000"/>
                  </a:schemeClr>
                </a:solidFill>
                <a:latin typeface="Consolas" pitchFamily="49" charset="0"/>
                <a:cs typeface="Consolas" pitchFamily="49" charset="0"/>
              </a:rPr>
              <a:t>&lt;td&gt;</a:t>
            </a:r>
            <a:r>
              <a:rPr lang="en-CA" sz="2400" dirty="0" smtClean="0">
                <a:latin typeface="Consolas" pitchFamily="49" charset="0"/>
                <a:cs typeface="Consolas" pitchFamily="49" charset="0"/>
              </a:rPr>
              <a:t>This is row one, second cell</a:t>
            </a:r>
            <a:r>
              <a:rPr lang="en-CA" sz="2400" dirty="0" smtClean="0">
                <a:solidFill>
                  <a:schemeClr val="accent1">
                    <a:lumMod val="50000"/>
                  </a:schemeClr>
                </a:solidFill>
                <a:latin typeface="Consolas" pitchFamily="49" charset="0"/>
                <a:cs typeface="Consolas" pitchFamily="49" charset="0"/>
              </a:rPr>
              <a:t>.&lt;/td&gt;</a:t>
            </a:r>
            <a:r>
              <a:rPr lang="en-CA" sz="2400" dirty="0" smtClean="0">
                <a:latin typeface="Consolas" pitchFamily="49" charset="0"/>
                <a:cs typeface="Consolas" pitchFamily="49" charset="0"/>
              </a:rPr>
              <a:t/>
            </a:r>
            <a:br>
              <a:rPr lang="en-CA" sz="2400" dirty="0" smtClean="0">
                <a:latin typeface="Consolas" pitchFamily="49" charset="0"/>
                <a:cs typeface="Consolas" pitchFamily="49" charset="0"/>
              </a:rPr>
            </a:br>
            <a:r>
              <a:rPr lang="en-CA" sz="2400" dirty="0" smtClean="0">
                <a:latin typeface="Consolas" pitchFamily="49" charset="0"/>
                <a:cs typeface="Consolas" pitchFamily="49" charset="0"/>
              </a:rPr>
              <a:t>  </a:t>
            </a:r>
            <a:r>
              <a:rPr lang="en-CA" sz="2400" dirty="0" smtClean="0">
                <a:solidFill>
                  <a:schemeClr val="accent3">
                    <a:lumMod val="50000"/>
                  </a:schemeClr>
                </a:solidFill>
                <a:latin typeface="Consolas" pitchFamily="49" charset="0"/>
                <a:cs typeface="Consolas" pitchFamily="49" charset="0"/>
              </a:rPr>
              <a:t>&lt;/</a:t>
            </a:r>
            <a:r>
              <a:rPr lang="en-CA" sz="2400" dirty="0" err="1" smtClean="0">
                <a:solidFill>
                  <a:schemeClr val="accent3">
                    <a:lumMod val="50000"/>
                  </a:schemeClr>
                </a:solidFill>
                <a:latin typeface="Consolas" pitchFamily="49" charset="0"/>
                <a:cs typeface="Consolas" pitchFamily="49" charset="0"/>
              </a:rPr>
              <a:t>tr</a:t>
            </a:r>
            <a:r>
              <a:rPr lang="en-CA" sz="2400" dirty="0" smtClean="0">
                <a:solidFill>
                  <a:schemeClr val="accent3">
                    <a:lumMod val="50000"/>
                  </a:schemeClr>
                </a:solidFill>
                <a:latin typeface="Consolas" pitchFamily="49" charset="0"/>
                <a:cs typeface="Consolas" pitchFamily="49" charset="0"/>
              </a:rPr>
              <a:t>&gt;</a:t>
            </a:r>
          </a:p>
          <a:p>
            <a:pPr>
              <a:buNone/>
            </a:pPr>
            <a:r>
              <a:rPr lang="en-CA" sz="2400" dirty="0" smtClean="0">
                <a:latin typeface="Consolas" pitchFamily="49" charset="0"/>
                <a:cs typeface="Consolas" pitchFamily="49" charset="0"/>
              </a:rPr>
              <a:t>    </a:t>
            </a:r>
            <a:r>
              <a:rPr lang="en-CA" sz="2400" dirty="0" smtClean="0">
                <a:solidFill>
                  <a:schemeClr val="accent3">
                    <a:lumMod val="50000"/>
                  </a:schemeClr>
                </a:solidFill>
                <a:latin typeface="Consolas" pitchFamily="49" charset="0"/>
                <a:cs typeface="Consolas" pitchFamily="49" charset="0"/>
              </a:rPr>
              <a:t>&lt;</a:t>
            </a:r>
            <a:r>
              <a:rPr lang="en-CA" sz="2400" dirty="0" err="1" smtClean="0">
                <a:solidFill>
                  <a:schemeClr val="accent3">
                    <a:lumMod val="50000"/>
                  </a:schemeClr>
                </a:solidFill>
                <a:latin typeface="Consolas" pitchFamily="49" charset="0"/>
                <a:cs typeface="Consolas" pitchFamily="49" charset="0"/>
              </a:rPr>
              <a:t>tr</a:t>
            </a:r>
            <a:r>
              <a:rPr lang="en-CA" sz="2400" dirty="0" smtClean="0">
                <a:solidFill>
                  <a:schemeClr val="accent3">
                    <a:lumMod val="50000"/>
                  </a:schemeClr>
                </a:solidFill>
                <a:latin typeface="Consolas" pitchFamily="49" charset="0"/>
                <a:cs typeface="Consolas" pitchFamily="49" charset="0"/>
              </a:rPr>
              <a:t>&gt;  </a:t>
            </a:r>
            <a:r>
              <a:rPr lang="en-CA" sz="2400" dirty="0" smtClean="0">
                <a:latin typeface="Consolas" pitchFamily="49" charset="0"/>
                <a:cs typeface="Consolas" pitchFamily="49" charset="0"/>
              </a:rPr>
              <a:t/>
            </a:r>
            <a:br>
              <a:rPr lang="en-CA" sz="2400" dirty="0" smtClean="0">
                <a:latin typeface="Consolas" pitchFamily="49" charset="0"/>
                <a:cs typeface="Consolas" pitchFamily="49" charset="0"/>
              </a:rPr>
            </a:br>
            <a:r>
              <a:rPr lang="en-CA" sz="2400" dirty="0" smtClean="0">
                <a:latin typeface="Consolas" pitchFamily="49" charset="0"/>
                <a:cs typeface="Consolas" pitchFamily="49" charset="0"/>
              </a:rPr>
              <a:t>      </a:t>
            </a:r>
            <a:r>
              <a:rPr lang="en-CA" sz="2400" dirty="0" smtClean="0">
                <a:solidFill>
                  <a:schemeClr val="accent1">
                    <a:lumMod val="50000"/>
                  </a:schemeClr>
                </a:solidFill>
                <a:latin typeface="Consolas" pitchFamily="49" charset="0"/>
                <a:cs typeface="Consolas" pitchFamily="49" charset="0"/>
              </a:rPr>
              <a:t>&lt;td&gt;</a:t>
            </a:r>
            <a:r>
              <a:rPr lang="en-CA" sz="2400" dirty="0" smtClean="0">
                <a:latin typeface="Consolas" pitchFamily="49" charset="0"/>
                <a:cs typeface="Consolas" pitchFamily="49" charset="0"/>
              </a:rPr>
              <a:t>This is row two, first cell. </a:t>
            </a:r>
            <a:r>
              <a:rPr lang="en-CA" sz="2400" dirty="0" smtClean="0">
                <a:solidFill>
                  <a:schemeClr val="accent1">
                    <a:lumMod val="50000"/>
                  </a:schemeClr>
                </a:solidFill>
                <a:latin typeface="Consolas" pitchFamily="49" charset="0"/>
                <a:cs typeface="Consolas" pitchFamily="49" charset="0"/>
              </a:rPr>
              <a:t>&lt;/td&gt;</a:t>
            </a:r>
            <a:r>
              <a:rPr lang="en-CA" sz="2400" dirty="0" smtClean="0">
                <a:latin typeface="Consolas" pitchFamily="49" charset="0"/>
                <a:cs typeface="Consolas" pitchFamily="49" charset="0"/>
              </a:rPr>
              <a:t/>
            </a:r>
            <a:br>
              <a:rPr lang="en-CA" sz="2400" dirty="0" smtClean="0">
                <a:latin typeface="Consolas" pitchFamily="49" charset="0"/>
                <a:cs typeface="Consolas" pitchFamily="49" charset="0"/>
              </a:rPr>
            </a:br>
            <a:r>
              <a:rPr lang="en-CA" sz="2400" dirty="0" smtClean="0">
                <a:latin typeface="Consolas" pitchFamily="49" charset="0"/>
                <a:cs typeface="Consolas" pitchFamily="49" charset="0"/>
              </a:rPr>
              <a:t>      </a:t>
            </a:r>
            <a:r>
              <a:rPr lang="en-CA" sz="2400" dirty="0" smtClean="0">
                <a:solidFill>
                  <a:schemeClr val="accent1">
                    <a:lumMod val="50000"/>
                  </a:schemeClr>
                </a:solidFill>
                <a:latin typeface="Consolas" pitchFamily="49" charset="0"/>
                <a:cs typeface="Consolas" pitchFamily="49" charset="0"/>
              </a:rPr>
              <a:t>&lt;td&gt;</a:t>
            </a:r>
            <a:r>
              <a:rPr lang="en-CA" sz="2400" dirty="0" smtClean="0">
                <a:latin typeface="Consolas" pitchFamily="49" charset="0"/>
                <a:cs typeface="Consolas" pitchFamily="49" charset="0"/>
              </a:rPr>
              <a:t>This is row two, second cell.</a:t>
            </a:r>
            <a:r>
              <a:rPr lang="en-CA" sz="2400" dirty="0" smtClean="0">
                <a:solidFill>
                  <a:schemeClr val="accent1">
                    <a:lumMod val="50000"/>
                  </a:schemeClr>
                </a:solidFill>
                <a:latin typeface="Consolas" pitchFamily="49" charset="0"/>
                <a:cs typeface="Consolas" pitchFamily="49" charset="0"/>
              </a:rPr>
              <a:t>&lt;/td&gt;</a:t>
            </a:r>
            <a:r>
              <a:rPr lang="en-CA" sz="2400" dirty="0" smtClean="0">
                <a:latin typeface="Consolas" pitchFamily="49" charset="0"/>
                <a:cs typeface="Consolas" pitchFamily="49" charset="0"/>
              </a:rPr>
              <a:t/>
            </a:r>
            <a:br>
              <a:rPr lang="en-CA" sz="2400" dirty="0" smtClean="0">
                <a:latin typeface="Consolas" pitchFamily="49" charset="0"/>
                <a:cs typeface="Consolas" pitchFamily="49" charset="0"/>
              </a:rPr>
            </a:br>
            <a:r>
              <a:rPr lang="en-CA" sz="2400" dirty="0" smtClean="0">
                <a:solidFill>
                  <a:schemeClr val="accent3">
                    <a:lumMod val="50000"/>
                  </a:schemeClr>
                </a:solidFill>
                <a:latin typeface="Consolas" pitchFamily="49" charset="0"/>
                <a:cs typeface="Consolas" pitchFamily="49" charset="0"/>
              </a:rPr>
              <a:t>  &lt;/</a:t>
            </a:r>
            <a:r>
              <a:rPr lang="en-CA" sz="2400" dirty="0" err="1" smtClean="0">
                <a:solidFill>
                  <a:schemeClr val="accent3">
                    <a:lumMod val="50000"/>
                  </a:schemeClr>
                </a:solidFill>
                <a:latin typeface="Consolas" pitchFamily="49" charset="0"/>
                <a:cs typeface="Consolas" pitchFamily="49" charset="0"/>
              </a:rPr>
              <a:t>tr</a:t>
            </a:r>
            <a:r>
              <a:rPr lang="en-CA" sz="2400" dirty="0" smtClean="0">
                <a:solidFill>
                  <a:schemeClr val="accent3">
                    <a:lumMod val="50000"/>
                  </a:schemeClr>
                </a:solidFill>
                <a:latin typeface="Consolas" pitchFamily="49" charset="0"/>
                <a:cs typeface="Consolas" pitchFamily="49" charset="0"/>
              </a:rPr>
              <a:t>&gt;   </a:t>
            </a:r>
          </a:p>
          <a:p>
            <a:pPr>
              <a:buNone/>
            </a:pPr>
            <a:r>
              <a:rPr lang="en-CA" sz="2400" dirty="0" smtClean="0">
                <a:solidFill>
                  <a:schemeClr val="accent2">
                    <a:lumMod val="75000"/>
                  </a:schemeClr>
                </a:solidFill>
                <a:latin typeface="Consolas" pitchFamily="49" charset="0"/>
                <a:cs typeface="Consolas" pitchFamily="49" charset="0"/>
              </a:rPr>
              <a:t>&lt;/table&gt;</a:t>
            </a:r>
            <a:endParaRPr lang="en-CA" sz="2400" dirty="0">
              <a:solidFill>
                <a:schemeClr val="accent2">
                  <a:lumMod val="75000"/>
                </a:schemeClr>
              </a:solidFill>
              <a:latin typeface="Consolas" pitchFamily="49" charset="0"/>
              <a:cs typeface="Consolas" pitchFamily="49" charset="0"/>
            </a:endParaRPr>
          </a:p>
        </p:txBody>
      </p:sp>
      <p:sp>
        <p:nvSpPr>
          <p:cNvPr id="2" name="Title 1"/>
          <p:cNvSpPr>
            <a:spLocks noGrp="1"/>
          </p:cNvSpPr>
          <p:nvPr>
            <p:ph type="title"/>
          </p:nvPr>
        </p:nvSpPr>
        <p:spPr/>
        <p:txBody>
          <a:bodyPr/>
          <a:lstStyle/>
          <a:p>
            <a:r>
              <a:rPr lang="en-CA" dirty="0" smtClean="0"/>
              <a:t>HTML Tables</a:t>
            </a:r>
            <a:endParaRPr lang="en-CA"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If your HTML is missing a closing </a:t>
            </a:r>
            <a:r>
              <a:rPr lang="en-CA" dirty="0" smtClean="0">
                <a:solidFill>
                  <a:schemeClr val="accent1">
                    <a:lumMod val="50000"/>
                  </a:schemeClr>
                </a:solidFill>
                <a:latin typeface="Consolas" pitchFamily="49" charset="0"/>
                <a:cs typeface="Consolas" pitchFamily="49" charset="0"/>
              </a:rPr>
              <a:t>&lt;/td&gt; </a:t>
            </a:r>
            <a:r>
              <a:rPr lang="en-CA" dirty="0" smtClean="0"/>
              <a:t>or </a:t>
            </a:r>
            <a:r>
              <a:rPr lang="en-CA" dirty="0" smtClean="0">
                <a:solidFill>
                  <a:srgbClr val="2D5D2E"/>
                </a:solidFill>
                <a:latin typeface="Consolas" pitchFamily="49" charset="0"/>
                <a:cs typeface="Consolas" pitchFamily="49" charset="0"/>
              </a:rPr>
              <a:t>&lt;/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 </a:t>
            </a:r>
            <a:r>
              <a:rPr lang="en-CA" dirty="0" smtClean="0"/>
              <a:t>or </a:t>
            </a:r>
            <a:r>
              <a:rPr lang="en-CA" dirty="0" smtClean="0">
                <a:solidFill>
                  <a:schemeClr val="accent2">
                    <a:lumMod val="75000"/>
                  </a:schemeClr>
                </a:solidFill>
                <a:latin typeface="Consolas" pitchFamily="49" charset="0"/>
                <a:cs typeface="Consolas" pitchFamily="49" charset="0"/>
              </a:rPr>
              <a:t>&lt;/table&gt; </a:t>
            </a:r>
            <a:r>
              <a:rPr lang="en-CA" dirty="0" smtClean="0"/>
              <a:t>tag, the browser may correctly figure out what was intended to be rendered ... but no guarantees – always define the closing tags to be safe</a:t>
            </a:r>
          </a:p>
        </p:txBody>
      </p:sp>
      <p:sp>
        <p:nvSpPr>
          <p:cNvPr id="2" name="Title 1"/>
          <p:cNvSpPr>
            <a:spLocks noGrp="1"/>
          </p:cNvSpPr>
          <p:nvPr>
            <p:ph type="title"/>
          </p:nvPr>
        </p:nvSpPr>
        <p:spPr/>
        <p:txBody>
          <a:bodyPr/>
          <a:lstStyle/>
          <a:p>
            <a:r>
              <a:rPr lang="en-CA" dirty="0" smtClean="0"/>
              <a:t>HTML Tables</a:t>
            </a:r>
            <a:endParaRPr lang="en-CA"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5536" y="1412776"/>
            <a:ext cx="8208912" cy="439248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2915816" y="2708920"/>
            <a:ext cx="5400600" cy="18722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p:txBody>
          <a:bodyPr>
            <a:noAutofit/>
          </a:bodyPr>
          <a:lstStyle/>
          <a:p>
            <a:pPr>
              <a:buNone/>
            </a:pPr>
            <a:r>
              <a:rPr lang="en-CA" sz="2400" dirty="0" smtClean="0">
                <a:solidFill>
                  <a:schemeClr val="accent2">
                    <a:lumMod val="50000"/>
                  </a:schemeClr>
                </a:solidFill>
                <a:latin typeface="Consolas" pitchFamily="49" charset="0"/>
                <a:cs typeface="Consolas" pitchFamily="49" charset="0"/>
              </a:rPr>
              <a:t>&lt;table&gt;</a:t>
            </a:r>
            <a:r>
              <a:rPr lang="en-CA" sz="2400" dirty="0" smtClean="0">
                <a:latin typeface="Consolas" pitchFamily="49" charset="0"/>
                <a:cs typeface="Consolas" pitchFamily="49" charset="0"/>
              </a:rPr>
              <a:t/>
            </a:r>
            <a:br>
              <a:rPr lang="en-CA" sz="2400" dirty="0" smtClean="0">
                <a:latin typeface="Consolas" pitchFamily="49" charset="0"/>
                <a:cs typeface="Consolas" pitchFamily="49" charset="0"/>
              </a:rPr>
            </a:br>
            <a:r>
              <a:rPr lang="en-CA" sz="2400" dirty="0" smtClean="0">
                <a:latin typeface="Consolas" pitchFamily="49" charset="0"/>
                <a:cs typeface="Consolas" pitchFamily="49" charset="0"/>
              </a:rPr>
              <a:t>   </a:t>
            </a:r>
            <a:r>
              <a:rPr lang="en-CA" sz="2400" dirty="0" smtClean="0">
                <a:solidFill>
                  <a:srgbClr val="2D5D2E"/>
                </a:solidFill>
                <a:latin typeface="Consolas" pitchFamily="49" charset="0"/>
                <a:cs typeface="Consolas" pitchFamily="49" charset="0"/>
              </a:rPr>
              <a:t>&lt;</a:t>
            </a:r>
            <a:r>
              <a:rPr lang="en-CA" sz="2400" dirty="0" err="1" smtClean="0">
                <a:solidFill>
                  <a:srgbClr val="2D5D2E"/>
                </a:solidFill>
                <a:latin typeface="Consolas" pitchFamily="49" charset="0"/>
                <a:cs typeface="Consolas" pitchFamily="49" charset="0"/>
              </a:rPr>
              <a:t>tr</a:t>
            </a:r>
            <a:r>
              <a:rPr lang="en-CA" sz="2400" dirty="0" smtClean="0">
                <a:solidFill>
                  <a:srgbClr val="2D5D2E"/>
                </a:solidFill>
                <a:latin typeface="Consolas" pitchFamily="49" charset="0"/>
                <a:cs typeface="Consolas" pitchFamily="49" charset="0"/>
              </a:rPr>
              <a:t>&gt;</a:t>
            </a:r>
            <a:r>
              <a:rPr lang="en-CA" sz="2400" dirty="0">
                <a:latin typeface="Consolas" pitchFamily="49" charset="0"/>
                <a:cs typeface="Consolas" pitchFamily="49" charset="0"/>
              </a:rPr>
              <a:t/>
            </a:r>
            <a:br>
              <a:rPr lang="en-CA" sz="2400" dirty="0">
                <a:latin typeface="Consolas" pitchFamily="49" charset="0"/>
                <a:cs typeface="Consolas" pitchFamily="49" charset="0"/>
              </a:rPr>
            </a:br>
            <a:r>
              <a:rPr lang="en-CA" sz="2400" dirty="0" smtClean="0">
                <a:latin typeface="Consolas" pitchFamily="49" charset="0"/>
                <a:cs typeface="Consolas" pitchFamily="49" charset="0"/>
              </a:rPr>
              <a:t>       </a:t>
            </a:r>
            <a:r>
              <a:rPr lang="en-CA" sz="2400" dirty="0" smtClean="0">
                <a:solidFill>
                  <a:schemeClr val="accent1">
                    <a:lumMod val="50000"/>
                  </a:schemeClr>
                </a:solidFill>
                <a:latin typeface="Consolas" pitchFamily="49" charset="0"/>
                <a:cs typeface="Consolas" pitchFamily="49" charset="0"/>
              </a:rPr>
              <a:t>&lt;td&gt;</a:t>
            </a:r>
            <a:r>
              <a:rPr lang="en-CA" sz="2400" dirty="0" smtClean="0">
                <a:latin typeface="Consolas" pitchFamily="49" charset="0"/>
                <a:cs typeface="Consolas" pitchFamily="49" charset="0"/>
              </a:rPr>
              <a:t/>
            </a:r>
            <a:br>
              <a:rPr lang="en-CA" sz="2400" dirty="0" smtClean="0">
                <a:latin typeface="Consolas" pitchFamily="49" charset="0"/>
                <a:cs typeface="Consolas" pitchFamily="49" charset="0"/>
              </a:rPr>
            </a:br>
            <a:r>
              <a:rPr lang="en-CA" sz="2400" dirty="0" smtClean="0">
                <a:solidFill>
                  <a:schemeClr val="accent1">
                    <a:lumMod val="75000"/>
                  </a:schemeClr>
                </a:solidFill>
                <a:latin typeface="Consolas" pitchFamily="49" charset="0"/>
                <a:cs typeface="Consolas" pitchFamily="49" charset="0"/>
              </a:rPr>
              <a:t>             </a:t>
            </a:r>
            <a:r>
              <a:rPr lang="en-CA" sz="2400" dirty="0" smtClean="0">
                <a:solidFill>
                  <a:schemeClr val="accent2">
                    <a:lumMod val="50000"/>
                  </a:schemeClr>
                </a:solidFill>
                <a:latin typeface="Consolas" pitchFamily="49" charset="0"/>
                <a:cs typeface="Consolas" pitchFamily="49" charset="0"/>
              </a:rPr>
              <a:t>&lt;table&gt;</a:t>
            </a:r>
            <a:r>
              <a:rPr lang="en-CA" sz="2400" dirty="0" smtClean="0">
                <a:solidFill>
                  <a:schemeClr val="accent1">
                    <a:lumMod val="75000"/>
                  </a:schemeClr>
                </a:solidFill>
                <a:latin typeface="Consolas" pitchFamily="49" charset="0"/>
                <a:cs typeface="Consolas" pitchFamily="49" charset="0"/>
              </a:rPr>
              <a:t/>
            </a:r>
            <a:br>
              <a:rPr lang="en-CA" sz="2400" dirty="0" smtClean="0">
                <a:solidFill>
                  <a:schemeClr val="accent1">
                    <a:lumMod val="75000"/>
                  </a:schemeClr>
                </a:solidFill>
                <a:latin typeface="Consolas" pitchFamily="49" charset="0"/>
                <a:cs typeface="Consolas" pitchFamily="49" charset="0"/>
              </a:rPr>
            </a:br>
            <a:r>
              <a:rPr lang="en-CA" sz="2400" dirty="0" smtClean="0">
                <a:solidFill>
                  <a:schemeClr val="accent1">
                    <a:lumMod val="75000"/>
                  </a:schemeClr>
                </a:solidFill>
                <a:latin typeface="Consolas" pitchFamily="49" charset="0"/>
                <a:cs typeface="Consolas" pitchFamily="49" charset="0"/>
              </a:rPr>
              <a:t>                 </a:t>
            </a:r>
            <a:r>
              <a:rPr lang="en-CA" sz="2400" dirty="0" smtClean="0">
                <a:solidFill>
                  <a:srgbClr val="2D5D2E"/>
                </a:solidFill>
                <a:latin typeface="Consolas" pitchFamily="49" charset="0"/>
                <a:cs typeface="Consolas" pitchFamily="49" charset="0"/>
              </a:rPr>
              <a:t> &lt;</a:t>
            </a:r>
            <a:r>
              <a:rPr lang="en-CA" sz="2400" dirty="0" err="1" smtClean="0">
                <a:solidFill>
                  <a:srgbClr val="2D5D2E"/>
                </a:solidFill>
                <a:latin typeface="Consolas" pitchFamily="49" charset="0"/>
                <a:cs typeface="Consolas" pitchFamily="49" charset="0"/>
              </a:rPr>
              <a:t>tr</a:t>
            </a:r>
            <a:r>
              <a:rPr lang="en-CA" sz="2400" dirty="0" smtClean="0">
                <a:solidFill>
                  <a:srgbClr val="2D5D2E"/>
                </a:solidFill>
                <a:latin typeface="Consolas" pitchFamily="49" charset="0"/>
                <a:cs typeface="Consolas" pitchFamily="49" charset="0"/>
              </a:rPr>
              <a:t>&gt;</a:t>
            </a:r>
            <a:r>
              <a:rPr lang="en-CA" sz="2400" dirty="0" smtClean="0">
                <a:solidFill>
                  <a:schemeClr val="accent1">
                    <a:lumMod val="75000"/>
                  </a:schemeClr>
                </a:solidFill>
                <a:latin typeface="Consolas" pitchFamily="49" charset="0"/>
                <a:cs typeface="Consolas" pitchFamily="49" charset="0"/>
              </a:rPr>
              <a:t/>
            </a:r>
            <a:br>
              <a:rPr lang="en-CA" sz="2400" dirty="0" smtClean="0">
                <a:solidFill>
                  <a:schemeClr val="accent1">
                    <a:lumMod val="75000"/>
                  </a:schemeClr>
                </a:solidFill>
                <a:latin typeface="Consolas" pitchFamily="49" charset="0"/>
                <a:cs typeface="Consolas" pitchFamily="49" charset="0"/>
              </a:rPr>
            </a:br>
            <a:r>
              <a:rPr lang="en-CA" sz="2400" dirty="0" smtClean="0">
                <a:solidFill>
                  <a:schemeClr val="accent1">
                    <a:lumMod val="75000"/>
                  </a:schemeClr>
                </a:solidFill>
                <a:latin typeface="Consolas" pitchFamily="49" charset="0"/>
                <a:cs typeface="Consolas" pitchFamily="49" charset="0"/>
              </a:rPr>
              <a:t>                     </a:t>
            </a:r>
            <a:r>
              <a:rPr lang="en-CA" sz="2400" dirty="0" smtClean="0">
                <a:solidFill>
                  <a:schemeClr val="accent1">
                    <a:lumMod val="50000"/>
                  </a:schemeClr>
                </a:solidFill>
                <a:latin typeface="Consolas" pitchFamily="49" charset="0"/>
                <a:cs typeface="Consolas" pitchFamily="49" charset="0"/>
              </a:rPr>
              <a:t>&lt;td&gt; </a:t>
            </a:r>
            <a:r>
              <a:rPr lang="en-CA" sz="2400" dirty="0" smtClean="0">
                <a:solidFill>
                  <a:schemeClr val="accent1">
                    <a:lumMod val="75000"/>
                  </a:schemeClr>
                </a:solidFill>
                <a:latin typeface="Consolas" pitchFamily="49" charset="0"/>
                <a:cs typeface="Consolas" pitchFamily="49" charset="0"/>
              </a:rPr>
              <a:t>Inner table </a:t>
            </a:r>
            <a:r>
              <a:rPr lang="en-CA" sz="2400" dirty="0" smtClean="0">
                <a:solidFill>
                  <a:schemeClr val="accent1">
                    <a:lumMod val="50000"/>
                  </a:schemeClr>
                </a:solidFill>
                <a:latin typeface="Consolas" pitchFamily="49" charset="0"/>
                <a:cs typeface="Consolas" pitchFamily="49" charset="0"/>
              </a:rPr>
              <a:t>&lt;/td&gt;</a:t>
            </a:r>
            <a:r>
              <a:rPr lang="en-CA" sz="2400" dirty="0" smtClean="0">
                <a:solidFill>
                  <a:schemeClr val="accent1">
                    <a:lumMod val="75000"/>
                  </a:schemeClr>
                </a:solidFill>
                <a:latin typeface="Consolas" pitchFamily="49" charset="0"/>
                <a:cs typeface="Consolas" pitchFamily="49" charset="0"/>
              </a:rPr>
              <a:t/>
            </a:r>
            <a:br>
              <a:rPr lang="en-CA" sz="2400" dirty="0" smtClean="0">
                <a:solidFill>
                  <a:schemeClr val="accent1">
                    <a:lumMod val="75000"/>
                  </a:schemeClr>
                </a:solidFill>
                <a:latin typeface="Consolas" pitchFamily="49" charset="0"/>
                <a:cs typeface="Consolas" pitchFamily="49" charset="0"/>
              </a:rPr>
            </a:br>
            <a:r>
              <a:rPr lang="en-CA" sz="2400" dirty="0" smtClean="0">
                <a:solidFill>
                  <a:schemeClr val="accent1">
                    <a:lumMod val="75000"/>
                  </a:schemeClr>
                </a:solidFill>
                <a:latin typeface="Consolas" pitchFamily="49" charset="0"/>
                <a:cs typeface="Consolas" pitchFamily="49" charset="0"/>
              </a:rPr>
              <a:t>                  </a:t>
            </a:r>
            <a:r>
              <a:rPr lang="en-CA" sz="2400" dirty="0" smtClean="0">
                <a:solidFill>
                  <a:srgbClr val="2D5D2E"/>
                </a:solidFill>
                <a:latin typeface="Consolas" pitchFamily="49" charset="0"/>
                <a:cs typeface="Consolas" pitchFamily="49" charset="0"/>
              </a:rPr>
              <a:t>&lt;/</a:t>
            </a:r>
            <a:r>
              <a:rPr lang="en-CA" sz="2400" dirty="0" err="1" smtClean="0">
                <a:solidFill>
                  <a:srgbClr val="2D5D2E"/>
                </a:solidFill>
                <a:latin typeface="Consolas" pitchFamily="49" charset="0"/>
                <a:cs typeface="Consolas" pitchFamily="49" charset="0"/>
              </a:rPr>
              <a:t>tr</a:t>
            </a:r>
            <a:r>
              <a:rPr lang="en-CA" sz="2400" dirty="0" smtClean="0">
                <a:solidFill>
                  <a:srgbClr val="2D5D2E"/>
                </a:solidFill>
                <a:latin typeface="Consolas" pitchFamily="49" charset="0"/>
                <a:cs typeface="Consolas" pitchFamily="49" charset="0"/>
              </a:rPr>
              <a:t>&gt;</a:t>
            </a:r>
            <a:r>
              <a:rPr lang="en-CA" sz="2400" dirty="0" smtClean="0">
                <a:solidFill>
                  <a:schemeClr val="accent1">
                    <a:lumMod val="75000"/>
                  </a:schemeClr>
                </a:solidFill>
                <a:latin typeface="Consolas" pitchFamily="49" charset="0"/>
                <a:cs typeface="Consolas" pitchFamily="49" charset="0"/>
              </a:rPr>
              <a:t/>
            </a:r>
            <a:br>
              <a:rPr lang="en-CA" sz="2400" dirty="0" smtClean="0">
                <a:solidFill>
                  <a:schemeClr val="accent1">
                    <a:lumMod val="75000"/>
                  </a:schemeClr>
                </a:solidFill>
                <a:latin typeface="Consolas" pitchFamily="49" charset="0"/>
                <a:cs typeface="Consolas" pitchFamily="49" charset="0"/>
              </a:rPr>
            </a:br>
            <a:r>
              <a:rPr lang="en-CA" sz="2400" dirty="0" smtClean="0">
                <a:solidFill>
                  <a:schemeClr val="accent1">
                    <a:lumMod val="75000"/>
                  </a:schemeClr>
                </a:solidFill>
                <a:latin typeface="Consolas" pitchFamily="49" charset="0"/>
                <a:cs typeface="Consolas" pitchFamily="49" charset="0"/>
              </a:rPr>
              <a:t>              </a:t>
            </a:r>
            <a:r>
              <a:rPr lang="en-CA" sz="2400" dirty="0" smtClean="0">
                <a:solidFill>
                  <a:schemeClr val="accent2">
                    <a:lumMod val="50000"/>
                  </a:schemeClr>
                </a:solidFill>
                <a:latin typeface="Consolas" pitchFamily="49" charset="0"/>
                <a:cs typeface="Consolas" pitchFamily="49" charset="0"/>
              </a:rPr>
              <a:t>&lt;/table&gt;</a:t>
            </a:r>
            <a:r>
              <a:rPr lang="en-CA" sz="2400" dirty="0" smtClean="0">
                <a:latin typeface="Consolas" pitchFamily="49" charset="0"/>
                <a:cs typeface="Consolas" pitchFamily="49" charset="0"/>
              </a:rPr>
              <a:t/>
            </a:r>
            <a:br>
              <a:rPr lang="en-CA" sz="2400" dirty="0" smtClean="0">
                <a:latin typeface="Consolas" pitchFamily="49" charset="0"/>
                <a:cs typeface="Consolas" pitchFamily="49" charset="0"/>
              </a:rPr>
            </a:br>
            <a:r>
              <a:rPr lang="en-CA" sz="2400" dirty="0" smtClean="0">
                <a:latin typeface="Consolas" pitchFamily="49" charset="0"/>
                <a:cs typeface="Consolas" pitchFamily="49" charset="0"/>
              </a:rPr>
              <a:t>         </a:t>
            </a:r>
            <a:r>
              <a:rPr lang="en-CA" sz="2400" dirty="0" smtClean="0">
                <a:solidFill>
                  <a:schemeClr val="accent1">
                    <a:lumMod val="50000"/>
                  </a:schemeClr>
                </a:solidFill>
                <a:latin typeface="Consolas" pitchFamily="49" charset="0"/>
                <a:cs typeface="Consolas" pitchFamily="49" charset="0"/>
              </a:rPr>
              <a:t>&lt;/td&gt;</a:t>
            </a:r>
            <a:r>
              <a:rPr lang="en-CA" sz="2400" dirty="0" smtClean="0">
                <a:latin typeface="Consolas" pitchFamily="49" charset="0"/>
                <a:cs typeface="Consolas" pitchFamily="49" charset="0"/>
              </a:rPr>
              <a:t/>
            </a:r>
            <a:br>
              <a:rPr lang="en-CA" sz="2400" dirty="0" smtClean="0">
                <a:latin typeface="Consolas" pitchFamily="49" charset="0"/>
                <a:cs typeface="Consolas" pitchFamily="49" charset="0"/>
              </a:rPr>
            </a:br>
            <a:r>
              <a:rPr lang="en-CA" sz="2400" dirty="0" smtClean="0">
                <a:latin typeface="Consolas" pitchFamily="49" charset="0"/>
                <a:cs typeface="Consolas" pitchFamily="49" charset="0"/>
              </a:rPr>
              <a:t>    </a:t>
            </a:r>
            <a:r>
              <a:rPr lang="en-CA" sz="2400" dirty="0" smtClean="0">
                <a:solidFill>
                  <a:srgbClr val="2D5D2E"/>
                </a:solidFill>
                <a:latin typeface="Consolas" pitchFamily="49" charset="0"/>
                <a:cs typeface="Consolas" pitchFamily="49" charset="0"/>
              </a:rPr>
              <a:t>&lt;/</a:t>
            </a:r>
            <a:r>
              <a:rPr lang="en-CA" sz="2400" dirty="0" err="1" smtClean="0">
                <a:solidFill>
                  <a:srgbClr val="2D5D2E"/>
                </a:solidFill>
                <a:latin typeface="Consolas" pitchFamily="49" charset="0"/>
                <a:cs typeface="Consolas" pitchFamily="49" charset="0"/>
              </a:rPr>
              <a:t>tr</a:t>
            </a:r>
            <a:r>
              <a:rPr lang="en-CA" sz="2400" dirty="0" smtClean="0">
                <a:solidFill>
                  <a:srgbClr val="2D5D2E"/>
                </a:solidFill>
                <a:latin typeface="Consolas" pitchFamily="49" charset="0"/>
                <a:cs typeface="Consolas" pitchFamily="49" charset="0"/>
              </a:rPr>
              <a:t>&gt;</a:t>
            </a:r>
            <a:r>
              <a:rPr lang="en-CA" sz="2400" dirty="0" smtClean="0">
                <a:latin typeface="Consolas" pitchFamily="49" charset="0"/>
                <a:cs typeface="Consolas" pitchFamily="49" charset="0"/>
              </a:rPr>
              <a:t/>
            </a:r>
            <a:br>
              <a:rPr lang="en-CA" sz="2400" dirty="0" smtClean="0">
                <a:latin typeface="Consolas" pitchFamily="49" charset="0"/>
                <a:cs typeface="Consolas" pitchFamily="49" charset="0"/>
              </a:rPr>
            </a:br>
            <a:r>
              <a:rPr lang="en-CA" sz="2400" dirty="0" smtClean="0">
                <a:solidFill>
                  <a:schemeClr val="accent2">
                    <a:lumMod val="50000"/>
                  </a:schemeClr>
                </a:solidFill>
                <a:latin typeface="Consolas" pitchFamily="49" charset="0"/>
                <a:cs typeface="Consolas" pitchFamily="49" charset="0"/>
              </a:rPr>
              <a:t>&lt;/table&gt;</a:t>
            </a:r>
          </a:p>
        </p:txBody>
      </p:sp>
      <p:sp>
        <p:nvSpPr>
          <p:cNvPr id="2" name="Title 1"/>
          <p:cNvSpPr>
            <a:spLocks noGrp="1"/>
          </p:cNvSpPr>
          <p:nvPr>
            <p:ph type="title"/>
          </p:nvPr>
        </p:nvSpPr>
        <p:spPr/>
        <p:txBody>
          <a:bodyPr/>
          <a:lstStyle/>
          <a:p>
            <a:r>
              <a:rPr lang="en-CA" dirty="0" smtClean="0"/>
              <a:t>Inner Table</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106</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Optional attributes for the </a:t>
            </a:r>
            <a:r>
              <a:rPr lang="en-CA" dirty="0" smtClean="0">
                <a:solidFill>
                  <a:schemeClr val="accent2">
                    <a:lumMod val="50000"/>
                  </a:schemeClr>
                </a:solidFill>
                <a:latin typeface="Consolas" pitchFamily="49" charset="0"/>
                <a:cs typeface="Consolas" pitchFamily="49" charset="0"/>
              </a:rPr>
              <a:t>&lt;table&gt; </a:t>
            </a:r>
            <a:r>
              <a:rPr lang="en-CA" dirty="0" smtClean="0"/>
              <a:t>tag</a:t>
            </a:r>
          </a:p>
          <a:p>
            <a:r>
              <a:rPr lang="en-CA" dirty="0" smtClean="0">
                <a:latin typeface="Consolas" pitchFamily="49" charset="0"/>
                <a:cs typeface="Consolas" pitchFamily="49" charset="0"/>
              </a:rPr>
              <a:t>border=</a:t>
            </a:r>
            <a:r>
              <a:rPr lang="en-CA" dirty="0" smtClean="0"/>
              <a:t>“n”  n is number of pixels – by default a table is shown without borders unless the attribute </a:t>
            </a:r>
            <a:r>
              <a:rPr lang="en-CA" dirty="0" smtClean="0">
                <a:solidFill>
                  <a:schemeClr val="accent5">
                    <a:lumMod val="75000"/>
                  </a:schemeClr>
                </a:solidFill>
              </a:rPr>
              <a:t>border=“1” </a:t>
            </a:r>
            <a:r>
              <a:rPr lang="en-CA" dirty="0" smtClean="0"/>
              <a:t>is specified</a:t>
            </a:r>
          </a:p>
          <a:p>
            <a:r>
              <a:rPr lang="en-CA" dirty="0" smtClean="0">
                <a:latin typeface="Consolas" pitchFamily="49" charset="0"/>
                <a:cs typeface="Consolas" pitchFamily="49" charset="0"/>
              </a:rPr>
              <a:t>width</a:t>
            </a:r>
            <a:r>
              <a:rPr lang="en-CA" dirty="0" smtClean="0"/>
              <a:t>=“n” or = “p%”  n is number of pixels – the maximum width of the table, or if a %, then the percentage width of the container</a:t>
            </a:r>
          </a:p>
          <a:p>
            <a:r>
              <a:rPr lang="en-CA" dirty="0" smtClean="0">
                <a:latin typeface="Consolas" pitchFamily="49" charset="0"/>
                <a:cs typeface="Consolas" pitchFamily="49" charset="0"/>
              </a:rPr>
              <a:t>summary=</a:t>
            </a:r>
            <a:r>
              <a:rPr lang="en-CA" dirty="0" smtClean="0"/>
              <a:t> “text”  description of table’s purpose – not shown in the browser</a:t>
            </a:r>
            <a:endParaRPr lang="en-CA" dirty="0"/>
          </a:p>
        </p:txBody>
      </p:sp>
      <p:sp>
        <p:nvSpPr>
          <p:cNvPr id="2" name="Title 1"/>
          <p:cNvSpPr>
            <a:spLocks noGrp="1"/>
          </p:cNvSpPr>
          <p:nvPr>
            <p:ph type="title"/>
          </p:nvPr>
        </p:nvSpPr>
        <p:spPr/>
        <p:txBody>
          <a:bodyPr/>
          <a:lstStyle/>
          <a:p>
            <a:r>
              <a:rPr lang="en-CA" dirty="0" smtClean="0"/>
              <a:t>Table Attributes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107</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err="1" smtClean="0">
                <a:latin typeface="Consolas" pitchFamily="49" charset="0"/>
                <a:cs typeface="Consolas" pitchFamily="49" charset="0"/>
              </a:rPr>
              <a:t>cellspacing</a:t>
            </a:r>
            <a:r>
              <a:rPr lang="en-CA" dirty="0" smtClean="0">
                <a:latin typeface="Consolas" pitchFamily="49" charset="0"/>
                <a:cs typeface="Consolas" pitchFamily="49" charset="0"/>
              </a:rPr>
              <a:t> =</a:t>
            </a:r>
            <a:r>
              <a:rPr lang="en-CA" dirty="0" smtClean="0"/>
              <a:t> “n” or “p%” – defines the amount of space separating each cell</a:t>
            </a:r>
          </a:p>
          <a:p>
            <a:r>
              <a:rPr lang="en-CA" dirty="0" err="1">
                <a:latin typeface="Consolas" pitchFamily="49" charset="0"/>
                <a:cs typeface="Consolas" pitchFamily="49" charset="0"/>
              </a:rPr>
              <a:t>c</a:t>
            </a:r>
            <a:r>
              <a:rPr lang="en-CA" dirty="0" err="1" smtClean="0">
                <a:latin typeface="Consolas" pitchFamily="49" charset="0"/>
                <a:cs typeface="Consolas" pitchFamily="49" charset="0"/>
              </a:rPr>
              <a:t>ellpadding</a:t>
            </a:r>
            <a:r>
              <a:rPr lang="en-CA" dirty="0" smtClean="0">
                <a:latin typeface="Consolas" pitchFamily="49" charset="0"/>
                <a:cs typeface="Consolas" pitchFamily="49" charset="0"/>
              </a:rPr>
              <a:t> = </a:t>
            </a:r>
            <a:r>
              <a:rPr lang="en-CA" dirty="0" smtClean="0"/>
              <a:t>“n” or “p%” – defines the amount of space between the cell contents and the cell’s border</a:t>
            </a:r>
          </a:p>
          <a:p>
            <a:pPr>
              <a:buNone/>
            </a:pPr>
            <a:r>
              <a:rPr lang="en-CA" dirty="0" smtClean="0"/>
              <a:t> </a:t>
            </a:r>
          </a:p>
          <a:p>
            <a:endParaRPr lang="en-CA" dirty="0"/>
          </a:p>
        </p:txBody>
      </p:sp>
      <p:sp>
        <p:nvSpPr>
          <p:cNvPr id="2" name="Title 1"/>
          <p:cNvSpPr>
            <a:spLocks noGrp="1"/>
          </p:cNvSpPr>
          <p:nvPr>
            <p:ph type="title"/>
          </p:nvPr>
        </p:nvSpPr>
        <p:spPr/>
        <p:txBody>
          <a:bodyPr/>
          <a:lstStyle/>
          <a:p>
            <a:r>
              <a:rPr lang="en-CA" dirty="0" smtClean="0"/>
              <a:t>Table Attributes</a:t>
            </a:r>
            <a:endParaRPr lang="en-CA" dirty="0"/>
          </a:p>
        </p:txBody>
      </p:sp>
      <p:sp>
        <p:nvSpPr>
          <p:cNvPr id="6" name="Rectangle 5"/>
          <p:cNvSpPr/>
          <p:nvPr/>
        </p:nvSpPr>
        <p:spPr>
          <a:xfrm>
            <a:off x="1285852" y="4500570"/>
            <a:ext cx="242889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643042" y="4786322"/>
            <a:ext cx="1714512" cy="35719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lumMod val="20000"/>
                  <a:lumOff val="80000"/>
                </a:schemeClr>
              </a:solidFill>
            </a:endParaRPr>
          </a:p>
        </p:txBody>
      </p:sp>
      <p:sp>
        <p:nvSpPr>
          <p:cNvPr id="10" name="Rectangle 9"/>
          <p:cNvSpPr/>
          <p:nvPr/>
        </p:nvSpPr>
        <p:spPr>
          <a:xfrm>
            <a:off x="4143372" y="4500570"/>
            <a:ext cx="242889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4572000" y="4786322"/>
            <a:ext cx="1571636" cy="35719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lumMod val="20000"/>
                  <a:lumOff val="80000"/>
                </a:schemeClr>
              </a:solidFill>
            </a:endParaRPr>
          </a:p>
        </p:txBody>
      </p:sp>
      <p:sp>
        <p:nvSpPr>
          <p:cNvPr id="12" name="Rectangle 11"/>
          <p:cNvSpPr/>
          <p:nvPr/>
        </p:nvSpPr>
        <p:spPr>
          <a:xfrm>
            <a:off x="1285852" y="5715016"/>
            <a:ext cx="242889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1643042" y="6000768"/>
            <a:ext cx="1714512" cy="35719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lumMod val="20000"/>
                  <a:lumOff val="80000"/>
                </a:schemeClr>
              </a:solidFill>
            </a:endParaRPr>
          </a:p>
        </p:txBody>
      </p:sp>
      <p:sp>
        <p:nvSpPr>
          <p:cNvPr id="14" name="Rectangle 13"/>
          <p:cNvSpPr/>
          <p:nvPr/>
        </p:nvSpPr>
        <p:spPr>
          <a:xfrm>
            <a:off x="4143372" y="5715016"/>
            <a:ext cx="242889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572000" y="6000768"/>
            <a:ext cx="1571636" cy="357190"/>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lumMod val="20000"/>
                  <a:lumOff val="80000"/>
                </a:schemeClr>
              </a:solidFill>
            </a:endParaRPr>
          </a:p>
        </p:txBody>
      </p:sp>
      <p:sp>
        <p:nvSpPr>
          <p:cNvPr id="23" name="Freeform 22"/>
          <p:cNvSpPr/>
          <p:nvPr/>
        </p:nvSpPr>
        <p:spPr>
          <a:xfrm>
            <a:off x="6612673" y="2263698"/>
            <a:ext cx="2031293" cy="3292647"/>
          </a:xfrm>
          <a:custGeom>
            <a:avLst/>
            <a:gdLst>
              <a:gd name="connsiteX0" fmla="*/ 568712 w 2163337"/>
              <a:gd name="connsiteY0" fmla="*/ 0 h 3292647"/>
              <a:gd name="connsiteX1" fmla="*/ 735981 w 2163337"/>
              <a:gd name="connsiteY1" fmla="*/ 11151 h 3292647"/>
              <a:gd name="connsiteX2" fmla="*/ 780586 w 2163337"/>
              <a:gd name="connsiteY2" fmla="*/ 22302 h 3292647"/>
              <a:gd name="connsiteX3" fmla="*/ 892098 w 2163337"/>
              <a:gd name="connsiteY3" fmla="*/ 33453 h 3292647"/>
              <a:gd name="connsiteX4" fmla="*/ 959005 w 2163337"/>
              <a:gd name="connsiteY4" fmla="*/ 66907 h 3292647"/>
              <a:gd name="connsiteX5" fmla="*/ 1115122 w 2163337"/>
              <a:gd name="connsiteY5" fmla="*/ 111512 h 3292647"/>
              <a:gd name="connsiteX6" fmla="*/ 1182029 w 2163337"/>
              <a:gd name="connsiteY6" fmla="*/ 144965 h 3292647"/>
              <a:gd name="connsiteX7" fmla="*/ 1315844 w 2163337"/>
              <a:gd name="connsiteY7" fmla="*/ 200722 h 3292647"/>
              <a:gd name="connsiteX8" fmla="*/ 1371600 w 2163337"/>
              <a:gd name="connsiteY8" fmla="*/ 223024 h 3292647"/>
              <a:gd name="connsiteX9" fmla="*/ 1505415 w 2163337"/>
              <a:gd name="connsiteY9" fmla="*/ 278780 h 3292647"/>
              <a:gd name="connsiteX10" fmla="*/ 1572322 w 2163337"/>
              <a:gd name="connsiteY10" fmla="*/ 312234 h 3292647"/>
              <a:gd name="connsiteX11" fmla="*/ 1628078 w 2163337"/>
              <a:gd name="connsiteY11" fmla="*/ 334536 h 3292647"/>
              <a:gd name="connsiteX12" fmla="*/ 1661532 w 2163337"/>
              <a:gd name="connsiteY12" fmla="*/ 356839 h 3292647"/>
              <a:gd name="connsiteX13" fmla="*/ 1728439 w 2163337"/>
              <a:gd name="connsiteY13" fmla="*/ 423746 h 3292647"/>
              <a:gd name="connsiteX14" fmla="*/ 1806498 w 2163337"/>
              <a:gd name="connsiteY14" fmla="*/ 468351 h 3292647"/>
              <a:gd name="connsiteX15" fmla="*/ 1884556 w 2163337"/>
              <a:gd name="connsiteY15" fmla="*/ 579863 h 3292647"/>
              <a:gd name="connsiteX16" fmla="*/ 1906859 w 2163337"/>
              <a:gd name="connsiteY16" fmla="*/ 613317 h 3292647"/>
              <a:gd name="connsiteX17" fmla="*/ 1940312 w 2163337"/>
              <a:gd name="connsiteY17" fmla="*/ 646770 h 3292647"/>
              <a:gd name="connsiteX18" fmla="*/ 1984917 w 2163337"/>
              <a:gd name="connsiteY18" fmla="*/ 713678 h 3292647"/>
              <a:gd name="connsiteX19" fmla="*/ 2040673 w 2163337"/>
              <a:gd name="connsiteY19" fmla="*/ 780585 h 3292647"/>
              <a:gd name="connsiteX20" fmla="*/ 2074127 w 2163337"/>
              <a:gd name="connsiteY20" fmla="*/ 903248 h 3292647"/>
              <a:gd name="connsiteX21" fmla="*/ 2107581 w 2163337"/>
              <a:gd name="connsiteY21" fmla="*/ 959004 h 3292647"/>
              <a:gd name="connsiteX22" fmla="*/ 2129883 w 2163337"/>
              <a:gd name="connsiteY22" fmla="*/ 1037063 h 3292647"/>
              <a:gd name="connsiteX23" fmla="*/ 2152186 w 2163337"/>
              <a:gd name="connsiteY23" fmla="*/ 1070517 h 3292647"/>
              <a:gd name="connsiteX24" fmla="*/ 2163337 w 2163337"/>
              <a:gd name="connsiteY24" fmla="*/ 1103970 h 3292647"/>
              <a:gd name="connsiteX25" fmla="*/ 2152186 w 2163337"/>
              <a:gd name="connsiteY25" fmla="*/ 1728439 h 3292647"/>
              <a:gd name="connsiteX26" fmla="*/ 2129883 w 2163337"/>
              <a:gd name="connsiteY26" fmla="*/ 1828800 h 3292647"/>
              <a:gd name="connsiteX27" fmla="*/ 2107581 w 2163337"/>
              <a:gd name="connsiteY27" fmla="*/ 1940312 h 3292647"/>
              <a:gd name="connsiteX28" fmla="*/ 2085278 w 2163337"/>
              <a:gd name="connsiteY28" fmla="*/ 1973765 h 3292647"/>
              <a:gd name="connsiteX29" fmla="*/ 2040673 w 2163337"/>
              <a:gd name="connsiteY29" fmla="*/ 2074126 h 3292647"/>
              <a:gd name="connsiteX30" fmla="*/ 2018371 w 2163337"/>
              <a:gd name="connsiteY30" fmla="*/ 2096429 h 3292647"/>
              <a:gd name="connsiteX31" fmla="*/ 1962615 w 2163337"/>
              <a:gd name="connsiteY31" fmla="*/ 2185639 h 3292647"/>
              <a:gd name="connsiteX32" fmla="*/ 1873405 w 2163337"/>
              <a:gd name="connsiteY32" fmla="*/ 2297151 h 3292647"/>
              <a:gd name="connsiteX33" fmla="*/ 1806498 w 2163337"/>
              <a:gd name="connsiteY33" fmla="*/ 2386361 h 3292647"/>
              <a:gd name="connsiteX34" fmla="*/ 1784195 w 2163337"/>
              <a:gd name="connsiteY34" fmla="*/ 2419814 h 3292647"/>
              <a:gd name="connsiteX35" fmla="*/ 1750742 w 2163337"/>
              <a:gd name="connsiteY35" fmla="*/ 2453268 h 3292647"/>
              <a:gd name="connsiteX36" fmla="*/ 1683834 w 2163337"/>
              <a:gd name="connsiteY36" fmla="*/ 2542478 h 3292647"/>
              <a:gd name="connsiteX37" fmla="*/ 1616927 w 2163337"/>
              <a:gd name="connsiteY37" fmla="*/ 2587082 h 3292647"/>
              <a:gd name="connsiteX38" fmla="*/ 1572322 w 2163337"/>
              <a:gd name="connsiteY38" fmla="*/ 2631687 h 3292647"/>
              <a:gd name="connsiteX39" fmla="*/ 1505415 w 2163337"/>
              <a:gd name="connsiteY39" fmla="*/ 2676292 h 3292647"/>
              <a:gd name="connsiteX40" fmla="*/ 1427356 w 2163337"/>
              <a:gd name="connsiteY40" fmla="*/ 2732048 h 3292647"/>
              <a:gd name="connsiteX41" fmla="*/ 1326995 w 2163337"/>
              <a:gd name="connsiteY41" fmla="*/ 2787804 h 3292647"/>
              <a:gd name="connsiteX42" fmla="*/ 1282390 w 2163337"/>
              <a:gd name="connsiteY42" fmla="*/ 2832409 h 3292647"/>
              <a:gd name="connsiteX43" fmla="*/ 1215483 w 2163337"/>
              <a:gd name="connsiteY43" fmla="*/ 2877014 h 3292647"/>
              <a:gd name="connsiteX44" fmla="*/ 1193181 w 2163337"/>
              <a:gd name="connsiteY44" fmla="*/ 2899317 h 3292647"/>
              <a:gd name="connsiteX45" fmla="*/ 1126273 w 2163337"/>
              <a:gd name="connsiteY45" fmla="*/ 2943922 h 3292647"/>
              <a:gd name="connsiteX46" fmla="*/ 1014761 w 2163337"/>
              <a:gd name="connsiteY46" fmla="*/ 3021980 h 3292647"/>
              <a:gd name="connsiteX47" fmla="*/ 970156 w 2163337"/>
              <a:gd name="connsiteY47" fmla="*/ 3033131 h 3292647"/>
              <a:gd name="connsiteX48" fmla="*/ 858644 w 2163337"/>
              <a:gd name="connsiteY48" fmla="*/ 3066585 h 3292647"/>
              <a:gd name="connsiteX49" fmla="*/ 780586 w 2163337"/>
              <a:gd name="connsiteY49" fmla="*/ 3100039 h 3292647"/>
              <a:gd name="connsiteX50" fmla="*/ 669073 w 2163337"/>
              <a:gd name="connsiteY50" fmla="*/ 3133492 h 3292647"/>
              <a:gd name="connsiteX51" fmla="*/ 646771 w 2163337"/>
              <a:gd name="connsiteY51" fmla="*/ 3155795 h 3292647"/>
              <a:gd name="connsiteX52" fmla="*/ 579864 w 2163337"/>
              <a:gd name="connsiteY52" fmla="*/ 3178097 h 3292647"/>
              <a:gd name="connsiteX53" fmla="*/ 501805 w 2163337"/>
              <a:gd name="connsiteY53" fmla="*/ 3200400 h 3292647"/>
              <a:gd name="connsiteX54" fmla="*/ 468351 w 2163337"/>
              <a:gd name="connsiteY54" fmla="*/ 3211551 h 3292647"/>
              <a:gd name="connsiteX55" fmla="*/ 390293 w 2163337"/>
              <a:gd name="connsiteY55" fmla="*/ 3245004 h 3292647"/>
              <a:gd name="connsiteX56" fmla="*/ 312234 w 2163337"/>
              <a:gd name="connsiteY56" fmla="*/ 3267307 h 3292647"/>
              <a:gd name="connsiteX57" fmla="*/ 245327 w 2163337"/>
              <a:gd name="connsiteY57" fmla="*/ 3278458 h 3292647"/>
              <a:gd name="connsiteX58" fmla="*/ 200722 w 2163337"/>
              <a:gd name="connsiteY58" fmla="*/ 3289609 h 3292647"/>
              <a:gd name="connsiteX59" fmla="*/ 0 w 2163337"/>
              <a:gd name="connsiteY59" fmla="*/ 3289609 h 329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163337" h="3292647">
                <a:moveTo>
                  <a:pt x="568712" y="0"/>
                </a:moveTo>
                <a:cubicBezTo>
                  <a:pt x="624468" y="3717"/>
                  <a:pt x="680408" y="5301"/>
                  <a:pt x="735981" y="11151"/>
                </a:cubicBezTo>
                <a:cubicBezTo>
                  <a:pt x="751223" y="12755"/>
                  <a:pt x="765414" y="20135"/>
                  <a:pt x="780586" y="22302"/>
                </a:cubicBezTo>
                <a:cubicBezTo>
                  <a:pt x="817567" y="27585"/>
                  <a:pt x="854927" y="29736"/>
                  <a:pt x="892098" y="33453"/>
                </a:cubicBezTo>
                <a:cubicBezTo>
                  <a:pt x="914400" y="44604"/>
                  <a:pt x="935470" y="58670"/>
                  <a:pt x="959005" y="66907"/>
                </a:cubicBezTo>
                <a:cubicBezTo>
                  <a:pt x="1010088" y="84786"/>
                  <a:pt x="1115122" y="111512"/>
                  <a:pt x="1115122" y="111512"/>
                </a:cubicBezTo>
                <a:cubicBezTo>
                  <a:pt x="1155782" y="152170"/>
                  <a:pt x="1116263" y="120303"/>
                  <a:pt x="1182029" y="144965"/>
                </a:cubicBezTo>
                <a:cubicBezTo>
                  <a:pt x="1227274" y="161932"/>
                  <a:pt x="1271162" y="182323"/>
                  <a:pt x="1315844" y="200722"/>
                </a:cubicBezTo>
                <a:cubicBezTo>
                  <a:pt x="1334353" y="208343"/>
                  <a:pt x="1353696" y="214072"/>
                  <a:pt x="1371600" y="223024"/>
                </a:cubicBezTo>
                <a:cubicBezTo>
                  <a:pt x="1555589" y="315020"/>
                  <a:pt x="1324290" y="203311"/>
                  <a:pt x="1505415" y="278780"/>
                </a:cubicBezTo>
                <a:cubicBezTo>
                  <a:pt x="1528432" y="288370"/>
                  <a:pt x="1549622" y="301916"/>
                  <a:pt x="1572322" y="312234"/>
                </a:cubicBezTo>
                <a:cubicBezTo>
                  <a:pt x="1590545" y="320517"/>
                  <a:pt x="1610174" y="325584"/>
                  <a:pt x="1628078" y="334536"/>
                </a:cubicBezTo>
                <a:cubicBezTo>
                  <a:pt x="1640065" y="340530"/>
                  <a:pt x="1651515" y="347935"/>
                  <a:pt x="1661532" y="356839"/>
                </a:cubicBezTo>
                <a:cubicBezTo>
                  <a:pt x="1685105" y="377793"/>
                  <a:pt x="1700228" y="409641"/>
                  <a:pt x="1728439" y="423746"/>
                </a:cubicBezTo>
                <a:cubicBezTo>
                  <a:pt x="1785031" y="452042"/>
                  <a:pt x="1759213" y="436827"/>
                  <a:pt x="1806498" y="468351"/>
                </a:cubicBezTo>
                <a:cubicBezTo>
                  <a:pt x="1856034" y="534401"/>
                  <a:pt x="1829640" y="497491"/>
                  <a:pt x="1884556" y="579863"/>
                </a:cubicBezTo>
                <a:cubicBezTo>
                  <a:pt x="1891990" y="591014"/>
                  <a:pt x="1897382" y="603840"/>
                  <a:pt x="1906859" y="613317"/>
                </a:cubicBezTo>
                <a:lnTo>
                  <a:pt x="1940312" y="646770"/>
                </a:lnTo>
                <a:cubicBezTo>
                  <a:pt x="1959910" y="705560"/>
                  <a:pt x="1938512" y="657992"/>
                  <a:pt x="1984917" y="713678"/>
                </a:cubicBezTo>
                <a:cubicBezTo>
                  <a:pt x="2062542" y="806828"/>
                  <a:pt x="1942940" y="682849"/>
                  <a:pt x="2040673" y="780585"/>
                </a:cubicBezTo>
                <a:cubicBezTo>
                  <a:pt x="2047309" y="813764"/>
                  <a:pt x="2057151" y="874956"/>
                  <a:pt x="2074127" y="903248"/>
                </a:cubicBezTo>
                <a:lnTo>
                  <a:pt x="2107581" y="959004"/>
                </a:lnTo>
                <a:cubicBezTo>
                  <a:pt x="2111153" y="973294"/>
                  <a:pt x="2121885" y="1021066"/>
                  <a:pt x="2129883" y="1037063"/>
                </a:cubicBezTo>
                <a:cubicBezTo>
                  <a:pt x="2135877" y="1049050"/>
                  <a:pt x="2144752" y="1059366"/>
                  <a:pt x="2152186" y="1070517"/>
                </a:cubicBezTo>
                <a:cubicBezTo>
                  <a:pt x="2155903" y="1081668"/>
                  <a:pt x="2163337" y="1092216"/>
                  <a:pt x="2163337" y="1103970"/>
                </a:cubicBezTo>
                <a:cubicBezTo>
                  <a:pt x="2163337" y="1312160"/>
                  <a:pt x="2159008" y="1520361"/>
                  <a:pt x="2152186" y="1728439"/>
                </a:cubicBezTo>
                <a:cubicBezTo>
                  <a:pt x="2151422" y="1751725"/>
                  <a:pt x="2134800" y="1804215"/>
                  <a:pt x="2129883" y="1828800"/>
                </a:cubicBezTo>
                <a:cubicBezTo>
                  <a:pt x="2126425" y="1846092"/>
                  <a:pt x="2117293" y="1917650"/>
                  <a:pt x="2107581" y="1940312"/>
                </a:cubicBezTo>
                <a:cubicBezTo>
                  <a:pt x="2102302" y="1952630"/>
                  <a:pt x="2092712" y="1962614"/>
                  <a:pt x="2085278" y="1973765"/>
                </a:cubicBezTo>
                <a:cubicBezTo>
                  <a:pt x="2067592" y="2026824"/>
                  <a:pt x="2070969" y="2036256"/>
                  <a:pt x="2040673" y="2074126"/>
                </a:cubicBezTo>
                <a:cubicBezTo>
                  <a:pt x="2034105" y="2082336"/>
                  <a:pt x="2024939" y="2088219"/>
                  <a:pt x="2018371" y="2096429"/>
                </a:cubicBezTo>
                <a:cubicBezTo>
                  <a:pt x="1993001" y="2128141"/>
                  <a:pt x="1988478" y="2150370"/>
                  <a:pt x="1962615" y="2185639"/>
                </a:cubicBezTo>
                <a:cubicBezTo>
                  <a:pt x="1934465" y="2224025"/>
                  <a:pt x="1902814" y="2259721"/>
                  <a:pt x="1873405" y="2297151"/>
                </a:cubicBezTo>
                <a:cubicBezTo>
                  <a:pt x="1873397" y="2297162"/>
                  <a:pt x="1806506" y="2386350"/>
                  <a:pt x="1806498" y="2386361"/>
                </a:cubicBezTo>
                <a:cubicBezTo>
                  <a:pt x="1799064" y="2397512"/>
                  <a:pt x="1792775" y="2409518"/>
                  <a:pt x="1784195" y="2419814"/>
                </a:cubicBezTo>
                <a:cubicBezTo>
                  <a:pt x="1774099" y="2431929"/>
                  <a:pt x="1761893" y="2442117"/>
                  <a:pt x="1750742" y="2453268"/>
                </a:cubicBezTo>
                <a:cubicBezTo>
                  <a:pt x="1731278" y="2511657"/>
                  <a:pt x="1747902" y="2478410"/>
                  <a:pt x="1683834" y="2542478"/>
                </a:cubicBezTo>
                <a:cubicBezTo>
                  <a:pt x="1642069" y="2584243"/>
                  <a:pt x="1665342" y="2570944"/>
                  <a:pt x="1616927" y="2587082"/>
                </a:cubicBezTo>
                <a:cubicBezTo>
                  <a:pt x="1602059" y="2601950"/>
                  <a:pt x="1588741" y="2618552"/>
                  <a:pt x="1572322" y="2631687"/>
                </a:cubicBezTo>
                <a:cubicBezTo>
                  <a:pt x="1551392" y="2648431"/>
                  <a:pt x="1524368" y="2657339"/>
                  <a:pt x="1505415" y="2676292"/>
                </a:cubicBezTo>
                <a:cubicBezTo>
                  <a:pt x="1464644" y="2717063"/>
                  <a:pt x="1498606" y="2686707"/>
                  <a:pt x="1427356" y="2732048"/>
                </a:cubicBezTo>
                <a:cubicBezTo>
                  <a:pt x="1342998" y="2785730"/>
                  <a:pt x="1389241" y="2767056"/>
                  <a:pt x="1326995" y="2787804"/>
                </a:cubicBezTo>
                <a:cubicBezTo>
                  <a:pt x="1312127" y="2802672"/>
                  <a:pt x="1299885" y="2820745"/>
                  <a:pt x="1282390" y="2832409"/>
                </a:cubicBezTo>
                <a:cubicBezTo>
                  <a:pt x="1260088" y="2847277"/>
                  <a:pt x="1234436" y="2858060"/>
                  <a:pt x="1215483" y="2877014"/>
                </a:cubicBezTo>
                <a:cubicBezTo>
                  <a:pt x="1208049" y="2884448"/>
                  <a:pt x="1201592" y="2893009"/>
                  <a:pt x="1193181" y="2899317"/>
                </a:cubicBezTo>
                <a:cubicBezTo>
                  <a:pt x="1171738" y="2915400"/>
                  <a:pt x="1147717" y="2927840"/>
                  <a:pt x="1126273" y="2943922"/>
                </a:cubicBezTo>
                <a:cubicBezTo>
                  <a:pt x="1107822" y="2957760"/>
                  <a:pt x="1028486" y="3018549"/>
                  <a:pt x="1014761" y="3021980"/>
                </a:cubicBezTo>
                <a:cubicBezTo>
                  <a:pt x="999893" y="3025697"/>
                  <a:pt x="984836" y="3028727"/>
                  <a:pt x="970156" y="3033131"/>
                </a:cubicBezTo>
                <a:cubicBezTo>
                  <a:pt x="834412" y="3073855"/>
                  <a:pt x="961454" y="3040883"/>
                  <a:pt x="858644" y="3066585"/>
                </a:cubicBezTo>
                <a:cubicBezTo>
                  <a:pt x="805571" y="3101966"/>
                  <a:pt x="846045" y="3080401"/>
                  <a:pt x="780586" y="3100039"/>
                </a:cubicBezTo>
                <a:cubicBezTo>
                  <a:pt x="644872" y="3140754"/>
                  <a:pt x="771862" y="3107795"/>
                  <a:pt x="669073" y="3133492"/>
                </a:cubicBezTo>
                <a:cubicBezTo>
                  <a:pt x="661639" y="3140926"/>
                  <a:pt x="656175" y="3151093"/>
                  <a:pt x="646771" y="3155795"/>
                </a:cubicBezTo>
                <a:cubicBezTo>
                  <a:pt x="625744" y="3166308"/>
                  <a:pt x="602166" y="3170663"/>
                  <a:pt x="579864" y="3178097"/>
                </a:cubicBezTo>
                <a:cubicBezTo>
                  <a:pt x="499658" y="3204832"/>
                  <a:pt x="599813" y="3172397"/>
                  <a:pt x="501805" y="3200400"/>
                </a:cubicBezTo>
                <a:cubicBezTo>
                  <a:pt x="490503" y="3203629"/>
                  <a:pt x="479502" y="3207834"/>
                  <a:pt x="468351" y="3211551"/>
                </a:cubicBezTo>
                <a:cubicBezTo>
                  <a:pt x="417422" y="3245504"/>
                  <a:pt x="453302" y="3227001"/>
                  <a:pt x="390293" y="3245004"/>
                </a:cubicBezTo>
                <a:cubicBezTo>
                  <a:pt x="340686" y="3259178"/>
                  <a:pt x="370346" y="3255685"/>
                  <a:pt x="312234" y="3267307"/>
                </a:cubicBezTo>
                <a:cubicBezTo>
                  <a:pt x="290063" y="3271741"/>
                  <a:pt x="267498" y="3274024"/>
                  <a:pt x="245327" y="3278458"/>
                </a:cubicBezTo>
                <a:cubicBezTo>
                  <a:pt x="230299" y="3281464"/>
                  <a:pt x="216032" y="3288913"/>
                  <a:pt x="200722" y="3289609"/>
                </a:cubicBezTo>
                <a:cubicBezTo>
                  <a:pt x="133884" y="3292647"/>
                  <a:pt x="66907" y="3289609"/>
                  <a:pt x="0" y="3289609"/>
                </a:cubicBezTo>
              </a:path>
            </a:pathLst>
          </a:cu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5" name="Left Brace 24"/>
          <p:cNvSpPr/>
          <p:nvPr/>
        </p:nvSpPr>
        <p:spPr>
          <a:xfrm>
            <a:off x="785786" y="4500570"/>
            <a:ext cx="285752" cy="2857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Left Brace 25"/>
          <p:cNvSpPr/>
          <p:nvPr/>
        </p:nvSpPr>
        <p:spPr>
          <a:xfrm>
            <a:off x="785786" y="5072074"/>
            <a:ext cx="285752" cy="2857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28" name="Straight Connector 27"/>
          <p:cNvCxnSpPr>
            <a:stCxn id="25" idx="1"/>
            <a:endCxn id="26" idx="1"/>
          </p:cNvCxnSpPr>
          <p:nvPr/>
        </p:nvCxnSpPr>
        <p:spPr>
          <a:xfrm rot="10800000" flipV="1">
            <a:off x="785786" y="4643446"/>
            <a:ext cx="1588" cy="571504"/>
          </a:xfrm>
          <a:prstGeom prst="line">
            <a:avLst/>
          </a:prstGeom>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294948" y="3256156"/>
            <a:ext cx="630603" cy="1672683"/>
          </a:xfrm>
          <a:custGeom>
            <a:avLst/>
            <a:gdLst>
              <a:gd name="connsiteX0" fmla="*/ 496789 w 630603"/>
              <a:gd name="connsiteY0" fmla="*/ 1672683 h 1672683"/>
              <a:gd name="connsiteX1" fmla="*/ 441032 w 630603"/>
              <a:gd name="connsiteY1" fmla="*/ 1661532 h 1672683"/>
              <a:gd name="connsiteX2" fmla="*/ 374125 w 630603"/>
              <a:gd name="connsiteY2" fmla="*/ 1639229 h 1672683"/>
              <a:gd name="connsiteX3" fmla="*/ 340672 w 630603"/>
              <a:gd name="connsiteY3" fmla="*/ 1605776 h 1672683"/>
              <a:gd name="connsiteX4" fmla="*/ 262613 w 630603"/>
              <a:gd name="connsiteY4" fmla="*/ 1572322 h 1672683"/>
              <a:gd name="connsiteX5" fmla="*/ 229159 w 630603"/>
              <a:gd name="connsiteY5" fmla="*/ 1538868 h 1672683"/>
              <a:gd name="connsiteX6" fmla="*/ 173403 w 630603"/>
              <a:gd name="connsiteY6" fmla="*/ 1494264 h 1672683"/>
              <a:gd name="connsiteX7" fmla="*/ 117647 w 630603"/>
              <a:gd name="connsiteY7" fmla="*/ 1427356 h 1672683"/>
              <a:gd name="connsiteX8" fmla="*/ 95345 w 630603"/>
              <a:gd name="connsiteY8" fmla="*/ 1382751 h 1672683"/>
              <a:gd name="connsiteX9" fmla="*/ 73042 w 630603"/>
              <a:gd name="connsiteY9" fmla="*/ 1349298 h 1672683"/>
              <a:gd name="connsiteX10" fmla="*/ 50740 w 630603"/>
              <a:gd name="connsiteY10" fmla="*/ 1282390 h 1672683"/>
              <a:gd name="connsiteX11" fmla="*/ 39589 w 630603"/>
              <a:gd name="connsiteY11" fmla="*/ 1215483 h 1672683"/>
              <a:gd name="connsiteX12" fmla="*/ 17286 w 630603"/>
              <a:gd name="connsiteY12" fmla="*/ 1070517 h 1672683"/>
              <a:gd name="connsiteX13" fmla="*/ 17286 w 630603"/>
              <a:gd name="connsiteY13" fmla="*/ 713678 h 1672683"/>
              <a:gd name="connsiteX14" fmla="*/ 28437 w 630603"/>
              <a:gd name="connsiteY14" fmla="*/ 646771 h 1672683"/>
              <a:gd name="connsiteX15" fmla="*/ 61891 w 630603"/>
              <a:gd name="connsiteY15" fmla="*/ 546410 h 1672683"/>
              <a:gd name="connsiteX16" fmla="*/ 84193 w 630603"/>
              <a:gd name="connsiteY16" fmla="*/ 468351 h 1672683"/>
              <a:gd name="connsiteX17" fmla="*/ 106496 w 630603"/>
              <a:gd name="connsiteY17" fmla="*/ 434898 h 1672683"/>
              <a:gd name="connsiteX18" fmla="*/ 139950 w 630603"/>
              <a:gd name="connsiteY18" fmla="*/ 367990 h 1672683"/>
              <a:gd name="connsiteX19" fmla="*/ 162252 w 630603"/>
              <a:gd name="connsiteY19" fmla="*/ 323385 h 1672683"/>
              <a:gd name="connsiteX20" fmla="*/ 240311 w 630603"/>
              <a:gd name="connsiteY20" fmla="*/ 223024 h 1672683"/>
              <a:gd name="connsiteX21" fmla="*/ 318369 w 630603"/>
              <a:gd name="connsiteY21" fmla="*/ 167268 h 1672683"/>
              <a:gd name="connsiteX22" fmla="*/ 340672 w 630603"/>
              <a:gd name="connsiteY22" fmla="*/ 144966 h 1672683"/>
              <a:gd name="connsiteX23" fmla="*/ 374125 w 630603"/>
              <a:gd name="connsiteY23" fmla="*/ 122664 h 1672683"/>
              <a:gd name="connsiteX24" fmla="*/ 396428 w 630603"/>
              <a:gd name="connsiteY24" fmla="*/ 100361 h 1672683"/>
              <a:gd name="connsiteX25" fmla="*/ 429881 w 630603"/>
              <a:gd name="connsiteY25" fmla="*/ 89210 h 1672683"/>
              <a:gd name="connsiteX26" fmla="*/ 530242 w 630603"/>
              <a:gd name="connsiteY26" fmla="*/ 44605 h 1672683"/>
              <a:gd name="connsiteX27" fmla="*/ 563696 w 630603"/>
              <a:gd name="connsiteY27" fmla="*/ 33454 h 1672683"/>
              <a:gd name="connsiteX28" fmla="*/ 597150 w 630603"/>
              <a:gd name="connsiteY28" fmla="*/ 11151 h 1672683"/>
              <a:gd name="connsiteX29" fmla="*/ 630603 w 630603"/>
              <a:gd name="connsiteY29" fmla="*/ 0 h 167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30603" h="1672683">
                <a:moveTo>
                  <a:pt x="496789" y="1672683"/>
                </a:moveTo>
                <a:cubicBezTo>
                  <a:pt x="478203" y="1668966"/>
                  <a:pt x="459318" y="1666519"/>
                  <a:pt x="441032" y="1661532"/>
                </a:cubicBezTo>
                <a:cubicBezTo>
                  <a:pt x="418352" y="1655346"/>
                  <a:pt x="374125" y="1639229"/>
                  <a:pt x="374125" y="1639229"/>
                </a:cubicBezTo>
                <a:cubicBezTo>
                  <a:pt x="362974" y="1628078"/>
                  <a:pt x="354364" y="1613600"/>
                  <a:pt x="340672" y="1605776"/>
                </a:cubicBezTo>
                <a:cubicBezTo>
                  <a:pt x="245993" y="1551673"/>
                  <a:pt x="341238" y="1637842"/>
                  <a:pt x="262613" y="1572322"/>
                </a:cubicBezTo>
                <a:cubicBezTo>
                  <a:pt x="250498" y="1562226"/>
                  <a:pt x="241274" y="1548964"/>
                  <a:pt x="229159" y="1538868"/>
                </a:cubicBezTo>
                <a:cubicBezTo>
                  <a:pt x="189877" y="1506133"/>
                  <a:pt x="202893" y="1529652"/>
                  <a:pt x="173403" y="1494264"/>
                </a:cubicBezTo>
                <a:cubicBezTo>
                  <a:pt x="107127" y="1414733"/>
                  <a:pt x="168091" y="1477800"/>
                  <a:pt x="117647" y="1427356"/>
                </a:cubicBezTo>
                <a:cubicBezTo>
                  <a:pt x="110213" y="1412488"/>
                  <a:pt x="103592" y="1397184"/>
                  <a:pt x="95345" y="1382751"/>
                </a:cubicBezTo>
                <a:cubicBezTo>
                  <a:pt x="88696" y="1371115"/>
                  <a:pt x="78485" y="1361545"/>
                  <a:pt x="73042" y="1349298"/>
                </a:cubicBezTo>
                <a:cubicBezTo>
                  <a:pt x="63494" y="1327815"/>
                  <a:pt x="56442" y="1305197"/>
                  <a:pt x="50740" y="1282390"/>
                </a:cubicBezTo>
                <a:cubicBezTo>
                  <a:pt x="45256" y="1260455"/>
                  <a:pt x="43027" y="1237830"/>
                  <a:pt x="39589" y="1215483"/>
                </a:cubicBezTo>
                <a:cubicBezTo>
                  <a:pt x="10891" y="1028949"/>
                  <a:pt x="45101" y="1237408"/>
                  <a:pt x="17286" y="1070517"/>
                </a:cubicBezTo>
                <a:cubicBezTo>
                  <a:pt x="3884" y="882888"/>
                  <a:pt x="0" y="921114"/>
                  <a:pt x="17286" y="713678"/>
                </a:cubicBezTo>
                <a:cubicBezTo>
                  <a:pt x="19164" y="691146"/>
                  <a:pt x="22611" y="668618"/>
                  <a:pt x="28437" y="646771"/>
                </a:cubicBezTo>
                <a:cubicBezTo>
                  <a:pt x="37523" y="612698"/>
                  <a:pt x="53339" y="580620"/>
                  <a:pt x="61891" y="546410"/>
                </a:cubicBezTo>
                <a:cubicBezTo>
                  <a:pt x="65463" y="532121"/>
                  <a:pt x="76195" y="484347"/>
                  <a:pt x="84193" y="468351"/>
                </a:cubicBezTo>
                <a:cubicBezTo>
                  <a:pt x="90187" y="456364"/>
                  <a:pt x="99062" y="446049"/>
                  <a:pt x="106496" y="434898"/>
                </a:cubicBezTo>
                <a:cubicBezTo>
                  <a:pt x="126941" y="373561"/>
                  <a:pt x="105362" y="428520"/>
                  <a:pt x="139950" y="367990"/>
                </a:cubicBezTo>
                <a:cubicBezTo>
                  <a:pt x="148197" y="353557"/>
                  <a:pt x="153699" y="337639"/>
                  <a:pt x="162252" y="323385"/>
                </a:cubicBezTo>
                <a:cubicBezTo>
                  <a:pt x="188901" y="278970"/>
                  <a:pt x="203615" y="254478"/>
                  <a:pt x="240311" y="223024"/>
                </a:cubicBezTo>
                <a:cubicBezTo>
                  <a:pt x="350142" y="128883"/>
                  <a:pt x="230146" y="237846"/>
                  <a:pt x="318369" y="167268"/>
                </a:cubicBezTo>
                <a:cubicBezTo>
                  <a:pt x="326579" y="160700"/>
                  <a:pt x="332462" y="151534"/>
                  <a:pt x="340672" y="144966"/>
                </a:cubicBezTo>
                <a:cubicBezTo>
                  <a:pt x="351137" y="136594"/>
                  <a:pt x="363660" y="131036"/>
                  <a:pt x="374125" y="122664"/>
                </a:cubicBezTo>
                <a:cubicBezTo>
                  <a:pt x="382335" y="116096"/>
                  <a:pt x="387413" y="105770"/>
                  <a:pt x="396428" y="100361"/>
                </a:cubicBezTo>
                <a:cubicBezTo>
                  <a:pt x="406507" y="94313"/>
                  <a:pt x="418730" y="92927"/>
                  <a:pt x="429881" y="89210"/>
                </a:cubicBezTo>
                <a:cubicBezTo>
                  <a:pt x="482895" y="53867"/>
                  <a:pt x="450621" y="71145"/>
                  <a:pt x="530242" y="44605"/>
                </a:cubicBezTo>
                <a:lnTo>
                  <a:pt x="563696" y="33454"/>
                </a:lnTo>
                <a:cubicBezTo>
                  <a:pt x="574847" y="26020"/>
                  <a:pt x="585163" y="17145"/>
                  <a:pt x="597150" y="11151"/>
                </a:cubicBezTo>
                <a:cubicBezTo>
                  <a:pt x="607663" y="5894"/>
                  <a:pt x="630603" y="0"/>
                  <a:pt x="630603"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 name="Left Brace 29"/>
          <p:cNvSpPr/>
          <p:nvPr/>
        </p:nvSpPr>
        <p:spPr>
          <a:xfrm rot="5400000">
            <a:off x="1285852" y="4143380"/>
            <a:ext cx="285752" cy="2857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1" name="Left Brace 30"/>
          <p:cNvSpPr/>
          <p:nvPr/>
        </p:nvSpPr>
        <p:spPr>
          <a:xfrm rot="5400000">
            <a:off x="3428992" y="4143380"/>
            <a:ext cx="285752" cy="2857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3" name="Straight Connector 32"/>
          <p:cNvCxnSpPr>
            <a:stCxn id="30" idx="1"/>
            <a:endCxn id="31" idx="1"/>
          </p:cNvCxnSpPr>
          <p:nvPr/>
        </p:nvCxnSpPr>
        <p:spPr>
          <a:xfrm rot="5400000" flipH="1" flipV="1">
            <a:off x="2500298" y="3071810"/>
            <a:ext cx="1588" cy="21431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714744" y="5000636"/>
            <a:ext cx="357190" cy="158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6215868" y="5571346"/>
            <a:ext cx="285752" cy="158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644008" y="3789040"/>
            <a:ext cx="2222147" cy="369332"/>
          </a:xfrm>
          <a:prstGeom prst="rect">
            <a:avLst/>
          </a:prstGeom>
          <a:noFill/>
        </p:spPr>
        <p:txBody>
          <a:bodyPr wrap="none" rtlCol="0">
            <a:spAutoFit/>
          </a:bodyPr>
          <a:lstStyle/>
          <a:p>
            <a:r>
              <a:rPr lang="en-CA" dirty="0" smtClean="0"/>
              <a:t>Deprecated in HTML5</a:t>
            </a:r>
            <a:endParaRPr lang="en-CA" dirty="0"/>
          </a:p>
        </p:txBody>
      </p:sp>
      <p:sp>
        <p:nvSpPr>
          <p:cNvPr id="2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108</a:t>
            </a:fld>
            <a:endParaRPr lang="en-CA"/>
          </a:p>
        </p:txBody>
      </p:sp>
      <p:sp>
        <p:nvSpPr>
          <p:cNvPr id="27"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Some commonly used attributes are now deprecated in favour of CSS</a:t>
            </a:r>
          </a:p>
          <a:p>
            <a:r>
              <a:rPr lang="en-CA" dirty="0" smtClean="0">
                <a:latin typeface="Consolas" pitchFamily="49" charset="0"/>
                <a:cs typeface="Consolas" pitchFamily="49" charset="0"/>
              </a:rPr>
              <a:t>align</a:t>
            </a:r>
            <a:r>
              <a:rPr lang="en-CA" dirty="0" smtClean="0"/>
              <a:t> – specifies the position of table within the document</a:t>
            </a:r>
          </a:p>
          <a:p>
            <a:pPr>
              <a:buNone/>
            </a:pPr>
            <a:endParaRPr lang="en-CA" dirty="0"/>
          </a:p>
        </p:txBody>
      </p:sp>
      <p:sp>
        <p:nvSpPr>
          <p:cNvPr id="2" name="Title 1"/>
          <p:cNvSpPr>
            <a:spLocks noGrp="1"/>
          </p:cNvSpPr>
          <p:nvPr>
            <p:ph type="title"/>
          </p:nvPr>
        </p:nvSpPr>
        <p:spPr/>
        <p:txBody>
          <a:bodyPr/>
          <a:lstStyle/>
          <a:p>
            <a:r>
              <a:rPr lang="en-CA" dirty="0" smtClean="0"/>
              <a:t>Table Attributes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109</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HTML Documents</a:t>
            </a:r>
          </a:p>
        </p:txBody>
      </p:sp>
      <p:sp>
        <p:nvSpPr>
          <p:cNvPr id="17411" name="Rectangle 3"/>
          <p:cNvSpPr>
            <a:spLocks noGrp="1" noChangeArrowheads="1"/>
          </p:cNvSpPr>
          <p:nvPr>
            <p:ph idx="1"/>
          </p:nvPr>
        </p:nvSpPr>
        <p:spPr/>
        <p:txBody>
          <a:bodyPr/>
          <a:lstStyle/>
          <a:p>
            <a:pPr eaLnBrk="1" hangingPunct="1">
              <a:lnSpc>
                <a:spcPct val="110000"/>
              </a:lnSpc>
              <a:spcBef>
                <a:spcPct val="110000"/>
              </a:spcBef>
            </a:pPr>
            <a:r>
              <a:rPr lang="en-US" smtClean="0"/>
              <a:t>A </a:t>
            </a:r>
            <a:r>
              <a:rPr lang="en-US" b="1" smtClean="0">
                <a:solidFill>
                  <a:schemeClr val="folHlink"/>
                </a:solidFill>
              </a:rPr>
              <a:t>target</a:t>
            </a:r>
            <a:r>
              <a:rPr lang="en-US" b="1" smtClean="0">
                <a:solidFill>
                  <a:srgbClr val="CC0000"/>
                </a:solidFill>
              </a:rPr>
              <a:t> </a:t>
            </a:r>
            <a:r>
              <a:rPr lang="en-US" b="1" smtClean="0">
                <a:solidFill>
                  <a:schemeClr val="folHlink"/>
                </a:solidFill>
              </a:rPr>
              <a:t>output</a:t>
            </a:r>
            <a:r>
              <a:rPr lang="en-US" b="1" smtClean="0">
                <a:solidFill>
                  <a:srgbClr val="CC0000"/>
                </a:solidFill>
              </a:rPr>
              <a:t> </a:t>
            </a:r>
            <a:r>
              <a:rPr lang="en-US" b="1" smtClean="0">
                <a:solidFill>
                  <a:schemeClr val="folHlink"/>
                </a:solidFill>
              </a:rPr>
              <a:t>format</a:t>
            </a:r>
            <a:r>
              <a:rPr lang="en-US" smtClean="0"/>
              <a:t> refers to the medium in which a document will be displayed, such as a Web page, mobile device, or a printer</a:t>
            </a:r>
          </a:p>
        </p:txBody>
      </p:sp>
      <p:sp>
        <p:nvSpPr>
          <p:cNvPr id="4" name="Slide Number Placeholder 3"/>
          <p:cNvSpPr>
            <a:spLocks noGrp="1"/>
          </p:cNvSpPr>
          <p:nvPr>
            <p:ph type="sldNum" sz="quarter" idx="12"/>
          </p:nvPr>
        </p:nvSpPr>
        <p:spPr/>
        <p:txBody>
          <a:bodyPr/>
          <a:lstStyle/>
          <a:p>
            <a:fld id="{B8D94587-55A8-424D-AACA-CE80AFC6F8F2}" type="slidenum">
              <a:rPr lang="en-CA" smtClean="0"/>
              <a:pPr/>
              <a:t>11</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pic>
        <p:nvPicPr>
          <p:cNvPr id="2" name="Picture 2" descr="http://z.about.com/d/sbinfocanada/1/6/E/A/LexmarkX9350InkjetPrinter.jpg"/>
          <p:cNvPicPr>
            <a:picLocks noChangeAspect="1" noChangeArrowheads="1"/>
          </p:cNvPicPr>
          <p:nvPr/>
        </p:nvPicPr>
        <p:blipFill>
          <a:blip r:embed="rId2" cstate="print"/>
          <a:srcRect/>
          <a:stretch>
            <a:fillRect/>
          </a:stretch>
        </p:blipFill>
        <p:spPr bwMode="auto">
          <a:xfrm>
            <a:off x="6215074" y="3500438"/>
            <a:ext cx="2353250" cy="2000264"/>
          </a:xfrm>
          <a:prstGeom prst="rect">
            <a:avLst/>
          </a:prstGeom>
          <a:noFill/>
        </p:spPr>
      </p:pic>
      <p:pic>
        <p:nvPicPr>
          <p:cNvPr id="17412" name="Picture 4" descr="T-Mobile G1 Cell Phone"/>
          <p:cNvPicPr>
            <a:picLocks noChangeAspect="1" noChangeArrowheads="1"/>
          </p:cNvPicPr>
          <p:nvPr/>
        </p:nvPicPr>
        <p:blipFill>
          <a:blip r:embed="rId3" cstate="print"/>
          <a:srcRect/>
          <a:stretch>
            <a:fillRect/>
          </a:stretch>
        </p:blipFill>
        <p:spPr bwMode="auto">
          <a:xfrm>
            <a:off x="3214678" y="3286124"/>
            <a:ext cx="2928958" cy="3076290"/>
          </a:xfrm>
          <a:prstGeom prst="rect">
            <a:avLst/>
          </a:prstGeom>
          <a:noFill/>
        </p:spPr>
      </p:pic>
      <p:pic>
        <p:nvPicPr>
          <p:cNvPr id="17414" name="Picture 6" descr="http://www.maximumpc.com/files/u17625/Browser_Engine2.png"/>
          <p:cNvPicPr>
            <a:picLocks noChangeAspect="1" noChangeArrowheads="1"/>
          </p:cNvPicPr>
          <p:nvPr/>
        </p:nvPicPr>
        <p:blipFill>
          <a:blip r:embed="rId4" cstate="print"/>
          <a:srcRect/>
          <a:stretch>
            <a:fillRect/>
          </a:stretch>
        </p:blipFill>
        <p:spPr bwMode="auto">
          <a:xfrm>
            <a:off x="1" y="3799964"/>
            <a:ext cx="3143240" cy="2272222"/>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caption tag is optional</a:t>
            </a:r>
          </a:p>
          <a:p>
            <a:pPr>
              <a:buNone/>
            </a:pPr>
            <a:r>
              <a:rPr lang="en-CA" dirty="0"/>
              <a:t> </a:t>
            </a:r>
            <a:r>
              <a:rPr lang="en-CA" dirty="0" smtClean="0"/>
              <a:t>     </a:t>
            </a:r>
            <a:r>
              <a:rPr lang="en-CA" sz="2800" dirty="0" smtClean="0">
                <a:latin typeface="Consolas" pitchFamily="49" charset="0"/>
                <a:cs typeface="Consolas" pitchFamily="49" charset="0"/>
              </a:rPr>
              <a:t>&lt;caption&gt; Summary of Sales&lt;/caption&gt;</a:t>
            </a:r>
          </a:p>
          <a:p>
            <a:r>
              <a:rPr lang="en-CA" dirty="0" smtClean="0"/>
              <a:t>table row  </a:t>
            </a:r>
            <a:r>
              <a:rPr lang="en-CA" dirty="0" smtClean="0">
                <a:solidFill>
                  <a:schemeClr val="accent3">
                    <a:lumMod val="75000"/>
                  </a:schemeClr>
                </a:solidFill>
                <a:latin typeface="Consolas" pitchFamily="49" charset="0"/>
                <a:cs typeface="Consolas" pitchFamily="49" charset="0"/>
              </a:rPr>
              <a:t>&lt;</a:t>
            </a:r>
            <a:r>
              <a:rPr lang="en-CA" dirty="0" err="1" smtClean="0">
                <a:solidFill>
                  <a:schemeClr val="accent3">
                    <a:lumMod val="75000"/>
                  </a:schemeClr>
                </a:solidFill>
                <a:latin typeface="Consolas" pitchFamily="49" charset="0"/>
                <a:cs typeface="Consolas" pitchFamily="49" charset="0"/>
              </a:rPr>
              <a:t>tr</a:t>
            </a:r>
            <a:r>
              <a:rPr lang="en-CA" dirty="0" smtClean="0">
                <a:solidFill>
                  <a:schemeClr val="accent3">
                    <a:lumMod val="75000"/>
                  </a:schemeClr>
                </a:solidFill>
                <a:latin typeface="Consolas" pitchFamily="49" charset="0"/>
                <a:cs typeface="Consolas" pitchFamily="49" charset="0"/>
              </a:rPr>
              <a:t>&gt;  </a:t>
            </a:r>
          </a:p>
          <a:p>
            <a:r>
              <a:rPr lang="en-CA" dirty="0" smtClean="0"/>
              <a:t>table data </a:t>
            </a:r>
            <a:r>
              <a:rPr lang="en-CA" dirty="0" smtClean="0">
                <a:solidFill>
                  <a:schemeClr val="accent1">
                    <a:lumMod val="75000"/>
                  </a:schemeClr>
                </a:solidFill>
                <a:latin typeface="Consolas" pitchFamily="49" charset="0"/>
                <a:cs typeface="Consolas" pitchFamily="49" charset="0"/>
              </a:rPr>
              <a:t>&lt;td&gt;</a:t>
            </a:r>
          </a:p>
          <a:p>
            <a:r>
              <a:rPr lang="en-CA" dirty="0" smtClean="0"/>
              <a:t>table header </a:t>
            </a:r>
            <a:r>
              <a:rPr lang="en-CA" dirty="0" smtClean="0">
                <a:solidFill>
                  <a:schemeClr val="accent2">
                    <a:lumMod val="75000"/>
                  </a:schemeClr>
                </a:solidFill>
                <a:latin typeface="Consolas" pitchFamily="49" charset="0"/>
                <a:cs typeface="Consolas" pitchFamily="49" charset="0"/>
              </a:rPr>
              <a:t>&lt;</a:t>
            </a:r>
            <a:r>
              <a:rPr lang="en-CA" dirty="0" err="1" smtClean="0">
                <a:solidFill>
                  <a:schemeClr val="accent2">
                    <a:lumMod val="75000"/>
                  </a:schemeClr>
                </a:solidFill>
                <a:latin typeface="Consolas" pitchFamily="49" charset="0"/>
                <a:cs typeface="Consolas" pitchFamily="49" charset="0"/>
              </a:rPr>
              <a:t>th</a:t>
            </a:r>
            <a:r>
              <a:rPr lang="en-CA" dirty="0" smtClean="0">
                <a:solidFill>
                  <a:schemeClr val="accent2">
                    <a:lumMod val="75000"/>
                  </a:schemeClr>
                </a:solidFill>
                <a:latin typeface="Consolas" pitchFamily="49" charset="0"/>
                <a:cs typeface="Consolas" pitchFamily="49" charset="0"/>
              </a:rPr>
              <a:t>&gt;  </a:t>
            </a:r>
            <a:r>
              <a:rPr lang="en-CA" dirty="0" smtClean="0"/>
              <a:t>-- by default renders the text in bold – used in place of </a:t>
            </a:r>
            <a:r>
              <a:rPr lang="en-CA" dirty="0" smtClean="0">
                <a:solidFill>
                  <a:schemeClr val="accent1">
                    <a:lumMod val="75000"/>
                  </a:schemeClr>
                </a:solidFill>
                <a:latin typeface="Consolas" pitchFamily="49" charset="0"/>
                <a:cs typeface="Consolas" pitchFamily="49" charset="0"/>
              </a:rPr>
              <a:t>&lt;td&gt; </a:t>
            </a:r>
            <a:r>
              <a:rPr lang="en-CA" dirty="0" smtClean="0"/>
              <a:t>for the first row or first column</a:t>
            </a:r>
          </a:p>
          <a:p>
            <a:pPr>
              <a:buNone/>
            </a:pPr>
            <a:endParaRPr lang="en-CA" dirty="0" smtClean="0"/>
          </a:p>
        </p:txBody>
      </p:sp>
      <p:sp>
        <p:nvSpPr>
          <p:cNvPr id="2" name="Title 1"/>
          <p:cNvSpPr>
            <a:spLocks noGrp="1"/>
          </p:cNvSpPr>
          <p:nvPr>
            <p:ph type="title"/>
          </p:nvPr>
        </p:nvSpPr>
        <p:spPr/>
        <p:txBody>
          <a:bodyPr/>
          <a:lstStyle/>
          <a:p>
            <a:r>
              <a:rPr lang="en-CA" dirty="0" smtClean="0"/>
              <a:t>Table elements</a:t>
            </a:r>
            <a:endParaRPr lang="en-CA"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713387"/>
          </a:xfrm>
        </p:spPr>
        <p:txBody>
          <a:bodyPr>
            <a:normAutofit fontScale="70000" lnSpcReduction="20000"/>
          </a:bodyPr>
          <a:lstStyle/>
          <a:p>
            <a:r>
              <a:rPr lang="en-CA" dirty="0" smtClean="0"/>
              <a:t>For long tables containing many rows you can define sections </a:t>
            </a:r>
            <a:r>
              <a:rPr lang="en-CA" dirty="0" smtClean="0">
                <a:latin typeface="Consolas" pitchFamily="49" charset="0"/>
                <a:cs typeface="Consolas" pitchFamily="49" charset="0"/>
              </a:rPr>
              <a:t>&lt;</a:t>
            </a:r>
            <a:r>
              <a:rPr lang="en-CA" dirty="0" err="1" smtClean="0">
                <a:latin typeface="Consolas" pitchFamily="49" charset="0"/>
                <a:cs typeface="Consolas" pitchFamily="49" charset="0"/>
              </a:rPr>
              <a:t>thead</a:t>
            </a:r>
            <a:r>
              <a:rPr lang="en-CA" dirty="0" smtClean="0">
                <a:latin typeface="Consolas" pitchFamily="49" charset="0"/>
                <a:cs typeface="Consolas" pitchFamily="49" charset="0"/>
              </a:rPr>
              <a:t>&gt;  &lt;</a:t>
            </a:r>
            <a:r>
              <a:rPr lang="en-CA" dirty="0" err="1" smtClean="0">
                <a:latin typeface="Consolas" pitchFamily="49" charset="0"/>
                <a:cs typeface="Consolas" pitchFamily="49" charset="0"/>
              </a:rPr>
              <a:t>tfoot</a:t>
            </a:r>
            <a:r>
              <a:rPr lang="en-CA" dirty="0" smtClean="0">
                <a:latin typeface="Consolas" pitchFamily="49" charset="0"/>
                <a:cs typeface="Consolas" pitchFamily="49" charset="0"/>
              </a:rPr>
              <a:t>&gt; </a:t>
            </a:r>
            <a:r>
              <a:rPr lang="en-CA" dirty="0" smtClean="0"/>
              <a:t>and </a:t>
            </a:r>
            <a:r>
              <a:rPr lang="en-CA" dirty="0" smtClean="0">
                <a:latin typeface="Consolas" pitchFamily="49" charset="0"/>
                <a:cs typeface="Consolas" pitchFamily="49" charset="0"/>
              </a:rPr>
              <a:t>&lt;</a:t>
            </a:r>
            <a:r>
              <a:rPr lang="en-CA" dirty="0" err="1" smtClean="0">
                <a:latin typeface="Consolas" pitchFamily="49" charset="0"/>
                <a:cs typeface="Consolas" pitchFamily="49" charset="0"/>
              </a:rPr>
              <a:t>tbody</a:t>
            </a:r>
            <a:r>
              <a:rPr lang="en-CA" dirty="0" smtClean="0">
                <a:latin typeface="Consolas" pitchFamily="49" charset="0"/>
                <a:cs typeface="Consolas" pitchFamily="49" charset="0"/>
              </a:rPr>
              <a:t>&gt; </a:t>
            </a:r>
            <a:r>
              <a:rPr lang="en-CA" dirty="0" smtClean="0"/>
              <a:t>to support the scrolling of tables – must define in that order</a:t>
            </a:r>
          </a:p>
          <a:p>
            <a:pPr>
              <a:buNone/>
            </a:pPr>
            <a:r>
              <a:rPr lang="en-CA" dirty="0" smtClean="0">
                <a:latin typeface="Consolas" pitchFamily="49" charset="0"/>
                <a:cs typeface="Consolas" pitchFamily="49" charset="0"/>
              </a:rPr>
              <a:t>&lt;table&gt;</a:t>
            </a:r>
            <a:br>
              <a:rPr lang="en-CA" dirty="0" smtClean="0">
                <a:latin typeface="Consolas" pitchFamily="49" charset="0"/>
                <a:cs typeface="Consolas" pitchFamily="49" charset="0"/>
              </a:rPr>
            </a:br>
            <a:r>
              <a:rPr lang="en-CA" dirty="0" smtClean="0">
                <a:solidFill>
                  <a:srgbClr val="0070C0"/>
                </a:solidFill>
                <a:latin typeface="Consolas" pitchFamily="49" charset="0"/>
                <a:cs typeface="Consolas" pitchFamily="49" charset="0"/>
              </a:rPr>
              <a:t>&lt;</a:t>
            </a:r>
            <a:r>
              <a:rPr lang="en-CA" dirty="0" err="1" smtClean="0">
                <a:solidFill>
                  <a:srgbClr val="0070C0"/>
                </a:solidFill>
                <a:latin typeface="Consolas" pitchFamily="49" charset="0"/>
                <a:cs typeface="Consolas" pitchFamily="49" charset="0"/>
              </a:rPr>
              <a:t>thead</a:t>
            </a:r>
            <a:r>
              <a:rPr lang="en-CA" dirty="0" smtClean="0">
                <a:solidFill>
                  <a:srgbClr val="0070C0"/>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rgbClr val="2D5D2E"/>
                </a:solidFill>
                <a:latin typeface="Consolas" pitchFamily="49" charset="0"/>
                <a:cs typeface="Consolas" pitchFamily="49" charset="0"/>
              </a:rPr>
              <a:t>&lt;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  </a:t>
            </a:r>
            <a:r>
              <a:rPr lang="en-CA" dirty="0" smtClean="0">
                <a:latin typeface="Consolas" pitchFamily="49" charset="0"/>
                <a:cs typeface="Consolas" pitchFamily="49" charset="0"/>
              </a:rPr>
              <a:t>...header </a:t>
            </a:r>
            <a:r>
              <a:rPr lang="en-CA" dirty="0" smtClean="0">
                <a:solidFill>
                  <a:srgbClr val="2D5D2E"/>
                </a:solidFill>
                <a:latin typeface="Consolas" pitchFamily="49" charset="0"/>
                <a:cs typeface="Consolas" pitchFamily="49" charset="0"/>
              </a:rPr>
              <a:t>&lt;/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rgbClr val="0070C0"/>
                </a:solidFill>
                <a:latin typeface="Consolas" pitchFamily="49" charset="0"/>
                <a:cs typeface="Consolas" pitchFamily="49" charset="0"/>
              </a:rPr>
              <a:t>&lt;/</a:t>
            </a:r>
            <a:r>
              <a:rPr lang="en-CA" dirty="0" err="1" smtClean="0">
                <a:solidFill>
                  <a:srgbClr val="0070C0"/>
                </a:solidFill>
                <a:latin typeface="Consolas" pitchFamily="49" charset="0"/>
                <a:cs typeface="Consolas" pitchFamily="49" charset="0"/>
              </a:rPr>
              <a:t>thead</a:t>
            </a:r>
            <a:r>
              <a:rPr lang="en-CA" dirty="0" smtClean="0">
                <a:solidFill>
                  <a:srgbClr val="0070C0"/>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6">
                    <a:lumMod val="75000"/>
                  </a:schemeClr>
                </a:solidFill>
                <a:latin typeface="Consolas" pitchFamily="49" charset="0"/>
                <a:cs typeface="Consolas" pitchFamily="49" charset="0"/>
              </a:rPr>
              <a:t>&lt;</a:t>
            </a:r>
            <a:r>
              <a:rPr lang="en-CA" dirty="0" err="1" smtClean="0">
                <a:solidFill>
                  <a:schemeClr val="accent6">
                    <a:lumMod val="75000"/>
                  </a:schemeClr>
                </a:solidFill>
                <a:latin typeface="Consolas" pitchFamily="49" charset="0"/>
                <a:cs typeface="Consolas" pitchFamily="49" charset="0"/>
              </a:rPr>
              <a:t>tfoot</a:t>
            </a:r>
            <a:r>
              <a:rPr lang="en-CA" dirty="0" smtClean="0">
                <a:solidFill>
                  <a:schemeClr val="accent6">
                    <a:lumMod val="75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rgbClr val="2D5D2E"/>
                </a:solidFill>
                <a:latin typeface="Consolas" pitchFamily="49" charset="0"/>
                <a:cs typeface="Consolas" pitchFamily="49" charset="0"/>
              </a:rPr>
              <a:t>&lt;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  </a:t>
            </a:r>
            <a:r>
              <a:rPr lang="en-CA" dirty="0" smtClean="0">
                <a:latin typeface="Consolas" pitchFamily="49" charset="0"/>
                <a:cs typeface="Consolas" pitchFamily="49" charset="0"/>
              </a:rPr>
              <a:t>...footer </a:t>
            </a:r>
            <a:r>
              <a:rPr lang="en-CA" dirty="0" smtClean="0">
                <a:solidFill>
                  <a:srgbClr val="2D5D2E"/>
                </a:solidFill>
                <a:latin typeface="Consolas" pitchFamily="49" charset="0"/>
                <a:cs typeface="Consolas" pitchFamily="49" charset="0"/>
              </a:rPr>
              <a:t>&lt;/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6">
                    <a:lumMod val="75000"/>
                  </a:schemeClr>
                </a:solidFill>
                <a:latin typeface="Consolas" pitchFamily="49" charset="0"/>
                <a:cs typeface="Consolas" pitchFamily="49" charset="0"/>
              </a:rPr>
              <a:t>&lt;/</a:t>
            </a:r>
            <a:r>
              <a:rPr lang="en-CA" dirty="0" err="1" smtClean="0">
                <a:solidFill>
                  <a:schemeClr val="accent6">
                    <a:lumMod val="75000"/>
                  </a:schemeClr>
                </a:solidFill>
                <a:latin typeface="Consolas" pitchFamily="49" charset="0"/>
                <a:cs typeface="Consolas" pitchFamily="49" charset="0"/>
              </a:rPr>
              <a:t>tfoot</a:t>
            </a:r>
            <a:r>
              <a:rPr lang="en-CA" dirty="0" smtClean="0">
                <a:solidFill>
                  <a:schemeClr val="accent6">
                    <a:lumMod val="75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bg2">
                    <a:lumMod val="25000"/>
                  </a:schemeClr>
                </a:solidFill>
                <a:latin typeface="Consolas" pitchFamily="49" charset="0"/>
                <a:cs typeface="Consolas" pitchFamily="49" charset="0"/>
              </a:rPr>
              <a:t>&lt;</a:t>
            </a:r>
            <a:r>
              <a:rPr lang="en-CA" dirty="0" err="1" smtClean="0">
                <a:solidFill>
                  <a:schemeClr val="bg2">
                    <a:lumMod val="25000"/>
                  </a:schemeClr>
                </a:solidFill>
                <a:latin typeface="Consolas" pitchFamily="49" charset="0"/>
                <a:cs typeface="Consolas" pitchFamily="49" charset="0"/>
              </a:rPr>
              <a:t>tbody</a:t>
            </a:r>
            <a:r>
              <a:rPr lang="en-CA" dirty="0" smtClean="0">
                <a:solidFill>
                  <a:schemeClr val="bg2">
                    <a:lumMod val="25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rgbClr val="2D5D2E"/>
                </a:solidFill>
                <a:latin typeface="Consolas" pitchFamily="49" charset="0"/>
                <a:cs typeface="Consolas" pitchFamily="49" charset="0"/>
              </a:rPr>
              <a:t>&lt;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   </a:t>
            </a:r>
            <a:r>
              <a:rPr lang="en-CA" dirty="0" smtClean="0">
                <a:latin typeface="Consolas" pitchFamily="49" charset="0"/>
                <a:cs typeface="Consolas" pitchFamily="49" charset="0"/>
              </a:rPr>
              <a:t>... first row </a:t>
            </a:r>
            <a:r>
              <a:rPr lang="en-CA" dirty="0" smtClean="0">
                <a:solidFill>
                  <a:srgbClr val="2D5D2E"/>
                </a:solidFill>
                <a:latin typeface="Consolas" pitchFamily="49" charset="0"/>
                <a:cs typeface="Consolas" pitchFamily="49" charset="0"/>
              </a:rPr>
              <a:t>&lt;/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  </a:t>
            </a:r>
            <a:br>
              <a:rPr lang="en-CA" dirty="0" smtClean="0">
                <a:solidFill>
                  <a:srgbClr val="2D5D2E"/>
                </a:solidFill>
                <a:latin typeface="Consolas" pitchFamily="49" charset="0"/>
                <a:cs typeface="Consolas" pitchFamily="49" charset="0"/>
              </a:rPr>
            </a:br>
            <a:r>
              <a:rPr lang="en-CA" dirty="0" smtClean="0">
                <a:solidFill>
                  <a:srgbClr val="2D5D2E"/>
                </a:solidFill>
                <a:latin typeface="Consolas" pitchFamily="49" charset="0"/>
                <a:cs typeface="Consolas" pitchFamily="49" charset="0"/>
              </a:rPr>
              <a:t>      &lt;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   </a:t>
            </a:r>
            <a:r>
              <a:rPr lang="en-CA" dirty="0" smtClean="0">
                <a:latin typeface="Consolas" pitchFamily="49" charset="0"/>
                <a:cs typeface="Consolas" pitchFamily="49" charset="0"/>
              </a:rPr>
              <a:t>...second row </a:t>
            </a:r>
            <a:r>
              <a:rPr lang="en-CA" dirty="0" smtClean="0">
                <a:solidFill>
                  <a:srgbClr val="2D5D2E"/>
                </a:solidFill>
                <a:latin typeface="Consolas" pitchFamily="49" charset="0"/>
                <a:cs typeface="Consolas" pitchFamily="49" charset="0"/>
              </a:rPr>
              <a:t>&lt;/</a:t>
            </a:r>
            <a:r>
              <a:rPr lang="en-CA" dirty="0" err="1" smtClean="0">
                <a:solidFill>
                  <a:srgbClr val="2D5D2E"/>
                </a:solidFill>
                <a:latin typeface="Consolas" pitchFamily="49" charset="0"/>
                <a:cs typeface="Consolas" pitchFamily="49" charset="0"/>
              </a:rPr>
              <a:t>tr</a:t>
            </a:r>
            <a:r>
              <a:rPr lang="en-CA" dirty="0" smtClean="0">
                <a:solidFill>
                  <a:srgbClr val="2D5D2E"/>
                </a:solidFill>
                <a:latin typeface="Consolas" pitchFamily="49" charset="0"/>
                <a:cs typeface="Consolas" pitchFamily="49" charset="0"/>
              </a:rPr>
              <a:t>&gt; </a:t>
            </a:r>
            <a:r>
              <a:rPr lang="en-CA" dirty="0" smtClean="0">
                <a:latin typeface="Consolas" pitchFamily="49" charset="0"/>
                <a:cs typeface="Consolas" pitchFamily="49" charset="0"/>
              </a:rPr>
              <a:t>...</a:t>
            </a:r>
            <a:br>
              <a:rPr lang="en-CA" dirty="0" smtClean="0">
                <a:latin typeface="Consolas" pitchFamily="49" charset="0"/>
                <a:cs typeface="Consolas" pitchFamily="49" charset="0"/>
              </a:rPr>
            </a:br>
            <a:r>
              <a:rPr lang="en-CA" dirty="0" smtClean="0">
                <a:solidFill>
                  <a:schemeClr val="bg2">
                    <a:lumMod val="25000"/>
                  </a:schemeClr>
                </a:solidFill>
                <a:latin typeface="Consolas" pitchFamily="49" charset="0"/>
                <a:cs typeface="Consolas" pitchFamily="49" charset="0"/>
              </a:rPr>
              <a:t>&lt;/</a:t>
            </a:r>
            <a:r>
              <a:rPr lang="en-CA" dirty="0" err="1" smtClean="0">
                <a:solidFill>
                  <a:schemeClr val="bg2">
                    <a:lumMod val="25000"/>
                  </a:schemeClr>
                </a:solidFill>
                <a:latin typeface="Consolas" pitchFamily="49" charset="0"/>
                <a:cs typeface="Consolas" pitchFamily="49" charset="0"/>
              </a:rPr>
              <a:t>tbody</a:t>
            </a:r>
            <a:r>
              <a:rPr lang="en-CA" dirty="0" smtClean="0">
                <a:solidFill>
                  <a:schemeClr val="bg2">
                    <a:lumMod val="25000"/>
                  </a:schemeClr>
                </a:solidFill>
                <a:latin typeface="Consolas" pitchFamily="49" charset="0"/>
                <a:cs typeface="Consolas" pitchFamily="49" charset="0"/>
              </a:rPr>
              <a:t>&gt;</a:t>
            </a:r>
          </a:p>
          <a:p>
            <a:pPr>
              <a:buNone/>
            </a:pPr>
            <a:r>
              <a:rPr lang="en-CA" dirty="0" smtClean="0">
                <a:latin typeface="Consolas" pitchFamily="49" charset="0"/>
                <a:cs typeface="Consolas" pitchFamily="49" charset="0"/>
              </a:rPr>
              <a:t>&lt;/table&gt;</a:t>
            </a:r>
          </a:p>
        </p:txBody>
      </p:sp>
      <p:sp>
        <p:nvSpPr>
          <p:cNvPr id="2" name="Title 1"/>
          <p:cNvSpPr>
            <a:spLocks noGrp="1"/>
          </p:cNvSpPr>
          <p:nvPr>
            <p:ph type="title"/>
          </p:nvPr>
        </p:nvSpPr>
        <p:spPr/>
        <p:txBody>
          <a:bodyPr/>
          <a:lstStyle/>
          <a:p>
            <a:r>
              <a:rPr lang="en-CA" dirty="0" smtClean="0"/>
              <a:t>Table structure</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111</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CA" dirty="0" smtClean="0"/>
              <a:t>You may want to format a number of different columns in the same way (e.g. identical text font, colour, background)</a:t>
            </a:r>
          </a:p>
          <a:p>
            <a:r>
              <a:rPr lang="en-CA" dirty="0" smtClean="0"/>
              <a:t>Use the </a:t>
            </a:r>
            <a:r>
              <a:rPr lang="en-CA" dirty="0" smtClean="0">
                <a:solidFill>
                  <a:srgbClr val="0070C0"/>
                </a:solidFill>
                <a:latin typeface="Consolas" pitchFamily="49" charset="0"/>
                <a:cs typeface="Consolas" pitchFamily="49" charset="0"/>
              </a:rPr>
              <a:t>&lt;</a:t>
            </a:r>
            <a:r>
              <a:rPr lang="en-CA" dirty="0" err="1" smtClean="0">
                <a:solidFill>
                  <a:srgbClr val="0070C0"/>
                </a:solidFill>
                <a:latin typeface="Consolas" pitchFamily="49" charset="0"/>
                <a:cs typeface="Consolas" pitchFamily="49" charset="0"/>
              </a:rPr>
              <a:t>colgroup</a:t>
            </a:r>
            <a:r>
              <a:rPr lang="en-CA" dirty="0" smtClean="0">
                <a:solidFill>
                  <a:srgbClr val="0070C0"/>
                </a:solidFill>
                <a:latin typeface="Consolas" pitchFamily="49" charset="0"/>
                <a:cs typeface="Consolas" pitchFamily="49" charset="0"/>
              </a:rPr>
              <a:t>&gt; </a:t>
            </a:r>
            <a:r>
              <a:rPr lang="en-CA" dirty="0" smtClean="0"/>
              <a:t>element</a:t>
            </a:r>
          </a:p>
          <a:p>
            <a:r>
              <a:rPr lang="en-CA" dirty="0" smtClean="0">
                <a:latin typeface="Consolas" pitchFamily="49" charset="0"/>
                <a:cs typeface="Consolas" pitchFamily="49" charset="0"/>
              </a:rPr>
              <a:t>&lt;</a:t>
            </a:r>
            <a:r>
              <a:rPr lang="en-CA" dirty="0" err="1" smtClean="0">
                <a:latin typeface="Consolas" pitchFamily="49" charset="0"/>
                <a:cs typeface="Consolas" pitchFamily="49" charset="0"/>
              </a:rPr>
              <a:t>colgroup</a:t>
            </a:r>
            <a:r>
              <a:rPr lang="en-CA" dirty="0" smtClean="0">
                <a:latin typeface="Consolas" pitchFamily="49" charset="0"/>
                <a:cs typeface="Consolas" pitchFamily="49" charset="0"/>
              </a:rPr>
              <a:t> span=“n” </a:t>
            </a:r>
            <a:r>
              <a:rPr lang="en-CA" i="1" dirty="0" smtClean="0">
                <a:latin typeface="Consolas" pitchFamily="49" charset="0"/>
                <a:cs typeface="Consolas" pitchFamily="49" charset="0"/>
              </a:rPr>
              <a:t>format</a:t>
            </a:r>
            <a:r>
              <a:rPr lang="en-CA" dirty="0" smtClean="0">
                <a:latin typeface="Consolas" pitchFamily="49" charset="0"/>
                <a:cs typeface="Consolas" pitchFamily="49" charset="0"/>
              </a:rPr>
              <a:t>&gt; &lt;/</a:t>
            </a:r>
            <a:r>
              <a:rPr lang="en-CA" dirty="0" err="1" smtClean="0">
                <a:latin typeface="Consolas" pitchFamily="49" charset="0"/>
                <a:cs typeface="Consolas" pitchFamily="49" charset="0"/>
              </a:rPr>
              <a:t>colgroup</a:t>
            </a:r>
            <a:r>
              <a:rPr lang="en-CA" dirty="0" smtClean="0">
                <a:latin typeface="Consolas" pitchFamily="49" charset="0"/>
                <a:cs typeface="Consolas" pitchFamily="49" charset="0"/>
              </a:rPr>
              <a:t>&gt; </a:t>
            </a:r>
            <a:r>
              <a:rPr lang="en-CA" dirty="0" smtClean="0"/>
              <a:t>groups the first n columns together in the same </a:t>
            </a:r>
            <a:r>
              <a:rPr lang="en-CA" i="1" dirty="0" smtClean="0"/>
              <a:t>format</a:t>
            </a:r>
            <a:endParaRPr lang="en-CA" dirty="0" smtClean="0"/>
          </a:p>
          <a:p>
            <a:pPr>
              <a:buNone/>
            </a:pPr>
            <a:r>
              <a:rPr lang="en-CA" dirty="0" smtClean="0">
                <a:latin typeface="Consolas" pitchFamily="49" charset="0"/>
                <a:cs typeface="Consolas" pitchFamily="49" charset="0"/>
              </a:rPr>
              <a:t>&lt;table&gt;</a:t>
            </a:r>
            <a:br>
              <a:rPr lang="en-CA" dirty="0" smtClean="0">
                <a:latin typeface="Consolas" pitchFamily="49" charset="0"/>
                <a:cs typeface="Consolas" pitchFamily="49" charset="0"/>
              </a:rPr>
            </a:br>
            <a:r>
              <a:rPr lang="en-CA" dirty="0" smtClean="0">
                <a:latin typeface="Consolas" pitchFamily="49" charset="0"/>
                <a:cs typeface="Consolas" pitchFamily="49" charset="0"/>
              </a:rPr>
              <a:t> &lt;</a:t>
            </a:r>
            <a:r>
              <a:rPr lang="en-CA" dirty="0" err="1" smtClean="0">
                <a:latin typeface="Consolas" pitchFamily="49" charset="0"/>
                <a:cs typeface="Consolas" pitchFamily="49" charset="0"/>
              </a:rPr>
              <a:t>colgroup</a:t>
            </a:r>
            <a:r>
              <a:rPr lang="en-CA" dirty="0" smtClean="0">
                <a:latin typeface="Consolas" pitchFamily="49" charset="0"/>
                <a:cs typeface="Consolas" pitchFamily="49" charset="0"/>
              </a:rPr>
              <a:t> span=“5” width=“10”&gt; &lt;/</a:t>
            </a:r>
            <a:r>
              <a:rPr lang="en-CA" dirty="0" err="1" smtClean="0">
                <a:latin typeface="Consolas" pitchFamily="49" charset="0"/>
                <a:cs typeface="Consolas" pitchFamily="49" charset="0"/>
              </a:rPr>
              <a:t>colgroup</a:t>
            </a:r>
            <a:r>
              <a:rPr lang="en-CA" dirty="0" smtClean="0">
                <a:latin typeface="Consolas" pitchFamily="49" charset="0"/>
                <a:cs typeface="Consolas" pitchFamily="49" charset="0"/>
              </a:rPr>
              <a:t>&gt;</a:t>
            </a:r>
          </a:p>
          <a:p>
            <a:pPr>
              <a:buNone/>
            </a:pPr>
            <a:r>
              <a:rPr lang="en-CA" dirty="0"/>
              <a:t> </a:t>
            </a:r>
            <a:r>
              <a:rPr lang="en-CA" dirty="0" smtClean="0"/>
              <a:t>      -- make the first five columns 10 pixels wide</a:t>
            </a:r>
          </a:p>
        </p:txBody>
      </p:sp>
      <p:sp>
        <p:nvSpPr>
          <p:cNvPr id="2" name="Title 1"/>
          <p:cNvSpPr>
            <a:spLocks noGrp="1"/>
          </p:cNvSpPr>
          <p:nvPr>
            <p:ph type="title"/>
          </p:nvPr>
        </p:nvSpPr>
        <p:spPr/>
        <p:txBody>
          <a:bodyPr/>
          <a:lstStyle/>
          <a:p>
            <a:r>
              <a:rPr lang="en-CA" dirty="0" smtClean="0"/>
              <a:t>Column groups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112</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Within the </a:t>
            </a:r>
            <a:r>
              <a:rPr lang="en-CA" dirty="0" smtClean="0">
                <a:solidFill>
                  <a:srgbClr val="0070C0"/>
                </a:solidFill>
                <a:latin typeface="Consolas" pitchFamily="49" charset="0"/>
                <a:cs typeface="Consolas" pitchFamily="49" charset="0"/>
              </a:rPr>
              <a:t>&lt;</a:t>
            </a:r>
            <a:r>
              <a:rPr lang="en-CA" dirty="0" err="1" smtClean="0">
                <a:solidFill>
                  <a:srgbClr val="0070C0"/>
                </a:solidFill>
                <a:latin typeface="Consolas" pitchFamily="49" charset="0"/>
                <a:cs typeface="Consolas" pitchFamily="49" charset="0"/>
              </a:rPr>
              <a:t>colgroup</a:t>
            </a:r>
            <a:r>
              <a:rPr lang="en-CA" dirty="0" smtClean="0">
                <a:solidFill>
                  <a:srgbClr val="0070C0"/>
                </a:solidFill>
                <a:latin typeface="Consolas" pitchFamily="49" charset="0"/>
                <a:cs typeface="Consolas" pitchFamily="49" charset="0"/>
              </a:rPr>
              <a:t>&gt; </a:t>
            </a:r>
            <a:r>
              <a:rPr lang="en-CA" dirty="0" smtClean="0"/>
              <a:t>element you may specify style information for a column set within that group using </a:t>
            </a:r>
            <a:r>
              <a:rPr lang="en-CA" dirty="0" smtClean="0">
                <a:latin typeface="Consolas" pitchFamily="49" charset="0"/>
                <a:cs typeface="Consolas" pitchFamily="49" charset="0"/>
              </a:rPr>
              <a:t>&lt;</a:t>
            </a:r>
            <a:r>
              <a:rPr lang="en-CA" dirty="0" err="1" smtClean="0">
                <a:latin typeface="Consolas" pitchFamily="49" charset="0"/>
                <a:cs typeface="Consolas" pitchFamily="49" charset="0"/>
              </a:rPr>
              <a:t>col</a:t>
            </a:r>
            <a:r>
              <a:rPr lang="en-CA" dirty="0" smtClean="0">
                <a:latin typeface="Consolas" pitchFamily="49" charset="0"/>
                <a:cs typeface="Consolas" pitchFamily="49" charset="0"/>
              </a:rPr>
              <a:t>&gt;</a:t>
            </a:r>
          </a:p>
          <a:p>
            <a:pPr>
              <a:buNone/>
            </a:pPr>
            <a:r>
              <a:rPr lang="en-CA" dirty="0" smtClean="0">
                <a:latin typeface="Consolas" pitchFamily="49" charset="0"/>
                <a:cs typeface="Consolas" pitchFamily="49" charset="0"/>
              </a:rPr>
              <a:t>    </a:t>
            </a:r>
            <a:r>
              <a:rPr lang="en-CA" dirty="0" smtClean="0">
                <a:solidFill>
                  <a:srgbClr val="0070C0"/>
                </a:solidFill>
                <a:latin typeface="Consolas" pitchFamily="49" charset="0"/>
                <a:cs typeface="Consolas" pitchFamily="49" charset="0"/>
              </a:rPr>
              <a:t>&lt;</a:t>
            </a:r>
            <a:r>
              <a:rPr lang="en-CA" dirty="0" err="1" smtClean="0">
                <a:solidFill>
                  <a:srgbClr val="0070C0"/>
                </a:solidFill>
                <a:latin typeface="Consolas" pitchFamily="49" charset="0"/>
                <a:cs typeface="Consolas" pitchFamily="49" charset="0"/>
              </a:rPr>
              <a:t>colgroup</a:t>
            </a:r>
            <a:r>
              <a:rPr lang="en-CA" dirty="0" smtClean="0">
                <a:solidFill>
                  <a:srgbClr val="0070C0"/>
                </a:solidFill>
                <a:latin typeface="Consolas" pitchFamily="49" charset="0"/>
                <a:cs typeface="Consolas" pitchFamily="49" charset="0"/>
              </a:rPr>
              <a:t>&gt;&lt;/</a:t>
            </a:r>
            <a:r>
              <a:rPr lang="en-CA" dirty="0" err="1" smtClean="0">
                <a:solidFill>
                  <a:srgbClr val="0070C0"/>
                </a:solidFill>
                <a:latin typeface="Consolas" pitchFamily="49" charset="0"/>
                <a:cs typeface="Consolas" pitchFamily="49" charset="0"/>
              </a:rPr>
              <a:t>colgroup</a:t>
            </a:r>
            <a:r>
              <a:rPr lang="en-CA" dirty="0" smtClean="0">
                <a:solidFill>
                  <a:srgbClr val="0070C0"/>
                </a:solidFill>
                <a:latin typeface="Consolas" pitchFamily="49" charset="0"/>
                <a:cs typeface="Consolas" pitchFamily="49" charset="0"/>
              </a:rPr>
              <a:t>&gt;</a:t>
            </a:r>
            <a:br>
              <a:rPr lang="en-CA" dirty="0" smtClean="0">
                <a:solidFill>
                  <a:srgbClr val="0070C0"/>
                </a:solidFill>
                <a:latin typeface="Consolas" pitchFamily="49" charset="0"/>
                <a:cs typeface="Consolas" pitchFamily="49" charset="0"/>
              </a:rPr>
            </a:br>
            <a:r>
              <a:rPr lang="en-CA" dirty="0" smtClean="0">
                <a:solidFill>
                  <a:srgbClr val="0070C0"/>
                </a:solidFill>
                <a:latin typeface="Consolas" pitchFamily="49" charset="0"/>
                <a:cs typeface="Consolas" pitchFamily="49" charset="0"/>
              </a:rPr>
              <a:t>&lt;</a:t>
            </a:r>
            <a:r>
              <a:rPr lang="en-CA" dirty="0" err="1" smtClean="0">
                <a:solidFill>
                  <a:srgbClr val="0070C0"/>
                </a:solidFill>
                <a:latin typeface="Consolas" pitchFamily="49" charset="0"/>
                <a:cs typeface="Consolas" pitchFamily="49" charset="0"/>
              </a:rPr>
              <a:t>colgroup</a:t>
            </a:r>
            <a:r>
              <a:rPr lang="en-CA" dirty="0" smtClean="0">
                <a:solidFill>
                  <a:srgbClr val="0070C0"/>
                </a:solidFill>
                <a:latin typeface="Consolas" pitchFamily="49" charset="0"/>
                <a:cs typeface="Consolas" pitchFamily="49" charset="0"/>
              </a:rPr>
              <a:t>&gt;</a:t>
            </a:r>
            <a:br>
              <a:rPr lang="en-CA" dirty="0" smtClean="0">
                <a:solidFill>
                  <a:srgbClr val="0070C0"/>
                </a:solidFill>
                <a:latin typeface="Consolas" pitchFamily="49" charset="0"/>
                <a:cs typeface="Consolas" pitchFamily="49" charset="0"/>
              </a:rPr>
            </a:br>
            <a:r>
              <a:rPr lang="en-CA" dirty="0" smtClean="0">
                <a:solidFill>
                  <a:srgbClr val="0070C0"/>
                </a:solidFill>
                <a:latin typeface="Consolas" pitchFamily="49" charset="0"/>
                <a:cs typeface="Consolas" pitchFamily="49" charset="0"/>
              </a:rPr>
              <a:t>    &lt;</a:t>
            </a:r>
            <a:r>
              <a:rPr lang="en-CA" dirty="0" err="1" smtClean="0">
                <a:solidFill>
                  <a:srgbClr val="0070C0"/>
                </a:solidFill>
                <a:latin typeface="Consolas" pitchFamily="49" charset="0"/>
                <a:cs typeface="Consolas" pitchFamily="49" charset="0"/>
              </a:rPr>
              <a:t>col</a:t>
            </a:r>
            <a:r>
              <a:rPr lang="en-CA" dirty="0" smtClean="0">
                <a:solidFill>
                  <a:srgbClr val="0070C0"/>
                </a:solidFill>
                <a:latin typeface="Consolas" pitchFamily="49" charset="0"/>
                <a:cs typeface="Consolas" pitchFamily="49" charset="0"/>
              </a:rPr>
              <a:t> span=“3”&gt;</a:t>
            </a:r>
            <a:br>
              <a:rPr lang="en-CA" dirty="0" smtClean="0">
                <a:solidFill>
                  <a:srgbClr val="0070C0"/>
                </a:solidFill>
                <a:latin typeface="Consolas" pitchFamily="49" charset="0"/>
                <a:cs typeface="Consolas" pitchFamily="49" charset="0"/>
              </a:rPr>
            </a:br>
            <a:r>
              <a:rPr lang="en-CA" dirty="0" smtClean="0">
                <a:solidFill>
                  <a:srgbClr val="0070C0"/>
                </a:solidFill>
                <a:latin typeface="Consolas" pitchFamily="49" charset="0"/>
                <a:cs typeface="Consolas" pitchFamily="49" charset="0"/>
              </a:rPr>
              <a:t>&lt;/</a:t>
            </a:r>
            <a:r>
              <a:rPr lang="en-CA" dirty="0" err="1" smtClean="0">
                <a:solidFill>
                  <a:srgbClr val="0070C0"/>
                </a:solidFill>
                <a:latin typeface="Consolas" pitchFamily="49" charset="0"/>
                <a:cs typeface="Consolas" pitchFamily="49" charset="0"/>
              </a:rPr>
              <a:t>colgroup</a:t>
            </a:r>
            <a:r>
              <a:rPr lang="en-CA" dirty="0" smtClean="0">
                <a:solidFill>
                  <a:srgbClr val="0070C0"/>
                </a:solidFill>
                <a:latin typeface="Consolas" pitchFamily="49" charset="0"/>
                <a:cs typeface="Consolas" pitchFamily="49" charset="0"/>
              </a:rPr>
              <a:t>&gt;</a:t>
            </a:r>
          </a:p>
          <a:p>
            <a:pPr>
              <a:buNone/>
            </a:pPr>
            <a:r>
              <a:rPr lang="en-CA" dirty="0"/>
              <a:t> </a:t>
            </a:r>
            <a:r>
              <a:rPr lang="en-CA" dirty="0" smtClean="0"/>
              <a:t>   -- first column by itself; next three columns in a group – two parts separated by a border</a:t>
            </a:r>
            <a:endParaRPr lang="en-CA" dirty="0"/>
          </a:p>
        </p:txBody>
      </p:sp>
      <p:sp>
        <p:nvSpPr>
          <p:cNvPr id="2" name="Title 1"/>
          <p:cNvSpPr>
            <a:spLocks noGrp="1"/>
          </p:cNvSpPr>
          <p:nvPr>
            <p:ph type="title"/>
          </p:nvPr>
        </p:nvSpPr>
        <p:spPr/>
        <p:txBody>
          <a:bodyPr/>
          <a:lstStyle/>
          <a:p>
            <a:r>
              <a:rPr lang="en-CA" dirty="0" smtClean="0"/>
              <a:t>Col element</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113</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The </a:t>
            </a:r>
            <a:r>
              <a:rPr lang="en-CA" dirty="0" smtClean="0">
                <a:solidFill>
                  <a:srgbClr val="0070C0"/>
                </a:solidFill>
                <a:latin typeface="Consolas" pitchFamily="49" charset="0"/>
                <a:cs typeface="Consolas" pitchFamily="49" charset="0"/>
              </a:rPr>
              <a:t>&lt;td&gt; </a:t>
            </a:r>
            <a:r>
              <a:rPr lang="en-CA" dirty="0" smtClean="0"/>
              <a:t>tag has optional attributes </a:t>
            </a:r>
            <a:r>
              <a:rPr lang="en-CA" dirty="0" err="1" smtClean="0">
                <a:effectLst>
                  <a:outerShdw blurRad="38100" dist="38100" dir="2700000" algn="tl">
                    <a:srgbClr val="000000">
                      <a:alpha val="43137"/>
                    </a:srgbClr>
                  </a:outerShdw>
                </a:effectLst>
              </a:rPr>
              <a:t>rowspan</a:t>
            </a:r>
            <a:r>
              <a:rPr lang="en-CA" dirty="0" smtClean="0">
                <a:effectLst>
                  <a:outerShdw blurRad="38100" dist="38100" dir="2700000" algn="tl">
                    <a:srgbClr val="000000">
                      <a:alpha val="43137"/>
                    </a:srgbClr>
                  </a:outerShdw>
                </a:effectLst>
              </a:rPr>
              <a:t> </a:t>
            </a:r>
            <a:r>
              <a:rPr lang="en-CA" dirty="0" smtClean="0"/>
              <a:t>and </a:t>
            </a:r>
            <a:r>
              <a:rPr lang="en-CA" dirty="0" err="1" smtClean="0">
                <a:effectLst>
                  <a:outerShdw blurRad="38100" dist="38100" dir="2700000" algn="tl">
                    <a:srgbClr val="000000">
                      <a:alpha val="43137"/>
                    </a:srgbClr>
                  </a:outerShdw>
                </a:effectLst>
              </a:rPr>
              <a:t>colspan</a:t>
            </a:r>
            <a:r>
              <a:rPr lang="en-CA" dirty="0" smtClean="0">
                <a:effectLst>
                  <a:outerShdw blurRad="38100" dist="38100" dir="2700000" algn="tl">
                    <a:srgbClr val="000000">
                      <a:alpha val="43137"/>
                    </a:srgbClr>
                  </a:outerShdw>
                </a:effectLst>
              </a:rPr>
              <a:t> </a:t>
            </a:r>
            <a:r>
              <a:rPr lang="en-CA" dirty="0" smtClean="0"/>
              <a:t>to define a cell that stretches into another row or column</a:t>
            </a:r>
          </a:p>
          <a:p>
            <a:pPr>
              <a:buNone/>
            </a:pPr>
            <a:r>
              <a:rPr lang="en-CA" dirty="0" smtClean="0">
                <a:solidFill>
                  <a:srgbClr val="0070C0"/>
                </a:solidFill>
                <a:latin typeface="Consolas" pitchFamily="49" charset="0"/>
                <a:cs typeface="Consolas" pitchFamily="49" charset="0"/>
              </a:rPr>
              <a:t>&lt;td </a:t>
            </a:r>
            <a:r>
              <a:rPr lang="en-CA" dirty="0" err="1" smtClean="0">
                <a:solidFill>
                  <a:srgbClr val="0070C0"/>
                </a:solidFill>
                <a:latin typeface="Consolas" pitchFamily="49" charset="0"/>
                <a:cs typeface="Consolas" pitchFamily="49" charset="0"/>
              </a:rPr>
              <a:t>rowspan</a:t>
            </a:r>
            <a:r>
              <a:rPr lang="en-CA" dirty="0" smtClean="0">
                <a:solidFill>
                  <a:srgbClr val="0070C0"/>
                </a:solidFill>
                <a:latin typeface="Consolas" pitchFamily="49" charset="0"/>
                <a:cs typeface="Consolas" pitchFamily="49" charset="0"/>
              </a:rPr>
              <a:t>=“2”&gt; &lt;/td&gt;  </a:t>
            </a:r>
            <a:r>
              <a:rPr lang="en-CA" dirty="0" smtClean="0"/>
              <a:t>- cell spans its row and the row below it</a:t>
            </a:r>
          </a:p>
          <a:p>
            <a:pPr>
              <a:buNone/>
            </a:pPr>
            <a:r>
              <a:rPr lang="en-CA" dirty="0" smtClean="0">
                <a:solidFill>
                  <a:srgbClr val="0070C0"/>
                </a:solidFill>
                <a:latin typeface="Consolas" pitchFamily="49" charset="0"/>
                <a:cs typeface="Consolas" pitchFamily="49" charset="0"/>
              </a:rPr>
              <a:t>&lt;td </a:t>
            </a:r>
            <a:r>
              <a:rPr lang="en-CA" dirty="0" err="1" smtClean="0">
                <a:solidFill>
                  <a:srgbClr val="0070C0"/>
                </a:solidFill>
                <a:latin typeface="Consolas" pitchFamily="49" charset="0"/>
                <a:cs typeface="Consolas" pitchFamily="49" charset="0"/>
              </a:rPr>
              <a:t>colspan</a:t>
            </a:r>
            <a:r>
              <a:rPr lang="en-CA" dirty="0" smtClean="0">
                <a:solidFill>
                  <a:srgbClr val="0070C0"/>
                </a:solidFill>
                <a:latin typeface="Consolas" pitchFamily="49" charset="0"/>
                <a:cs typeface="Consolas" pitchFamily="49" charset="0"/>
              </a:rPr>
              <a:t>=“2”&gt; &lt;/td&gt;  </a:t>
            </a:r>
            <a:r>
              <a:rPr lang="en-CA" dirty="0" smtClean="0"/>
              <a:t>- cell spans its column and the column to the right</a:t>
            </a:r>
          </a:p>
        </p:txBody>
      </p:sp>
      <p:sp>
        <p:nvSpPr>
          <p:cNvPr id="2" name="Title 1"/>
          <p:cNvSpPr>
            <a:spLocks noGrp="1"/>
          </p:cNvSpPr>
          <p:nvPr>
            <p:ph type="title"/>
          </p:nvPr>
        </p:nvSpPr>
        <p:spPr/>
        <p:txBody>
          <a:bodyPr/>
          <a:lstStyle/>
          <a:p>
            <a:r>
              <a:rPr lang="en-CA" dirty="0" smtClean="0"/>
              <a:t>Table Data</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114</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CA" dirty="0" smtClean="0">
                <a:solidFill>
                  <a:schemeClr val="accent2">
                    <a:lumMod val="50000"/>
                  </a:schemeClr>
                </a:solidFill>
                <a:latin typeface="Consolas" pitchFamily="49" charset="0"/>
                <a:cs typeface="Consolas" pitchFamily="49" charset="0"/>
              </a:rPr>
              <a:t>&lt;table border=“1”&gt;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chemeClr val="accent3">
                    <a:lumMod val="50000"/>
                  </a:schemeClr>
                </a:solidFill>
                <a:latin typeface="Consolas" pitchFamily="49" charset="0"/>
                <a:cs typeface="Consolas" pitchFamily="49" charset="0"/>
              </a:rPr>
              <a:t>&lt;</a:t>
            </a:r>
            <a:r>
              <a:rPr lang="en-CA" dirty="0" err="1" smtClean="0">
                <a:solidFill>
                  <a:schemeClr val="accent3">
                    <a:lumMod val="50000"/>
                  </a:schemeClr>
                </a:solidFill>
                <a:latin typeface="Consolas" pitchFamily="49" charset="0"/>
                <a:cs typeface="Consolas" pitchFamily="49" charset="0"/>
              </a:rPr>
              <a:t>tr</a:t>
            </a:r>
            <a:r>
              <a:rPr lang="en-CA" dirty="0" smtClean="0">
                <a:solidFill>
                  <a:schemeClr val="accent3">
                    <a:lumMod val="50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rgbClr val="0070C0"/>
                </a:solidFill>
                <a:latin typeface="Consolas" pitchFamily="49" charset="0"/>
                <a:cs typeface="Consolas" pitchFamily="49" charset="0"/>
              </a:rPr>
              <a:t>&lt;td&gt; </a:t>
            </a:r>
            <a:r>
              <a:rPr lang="en-CA" dirty="0" smtClean="0">
                <a:latin typeface="Consolas" pitchFamily="49" charset="0"/>
                <a:cs typeface="Consolas" pitchFamily="49" charset="0"/>
              </a:rPr>
              <a:t>row 1 cell 1. </a:t>
            </a:r>
            <a:r>
              <a:rPr lang="en-CA" dirty="0" smtClean="0">
                <a:solidFill>
                  <a:srgbClr val="0070C0"/>
                </a:solidFill>
                <a:latin typeface="Consolas" pitchFamily="49" charset="0"/>
                <a:cs typeface="Consolas" pitchFamily="49" charset="0"/>
              </a:rPr>
              <a:t>&lt;/td&gt;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rgbClr val="0070C0"/>
                </a:solidFill>
                <a:latin typeface="Consolas" pitchFamily="49" charset="0"/>
                <a:cs typeface="Consolas" pitchFamily="49" charset="0"/>
              </a:rPr>
              <a:t>&lt;td&gt; </a:t>
            </a:r>
            <a:r>
              <a:rPr lang="en-CA" dirty="0" smtClean="0">
                <a:latin typeface="Consolas" pitchFamily="49" charset="0"/>
                <a:cs typeface="Consolas" pitchFamily="49" charset="0"/>
              </a:rPr>
              <a:t>row 1 cell 2  </a:t>
            </a:r>
            <a:r>
              <a:rPr lang="en-CA" dirty="0" smtClean="0">
                <a:solidFill>
                  <a:srgbClr val="0070C0"/>
                </a:solidFill>
                <a:latin typeface="Consolas" pitchFamily="49" charset="0"/>
                <a:cs typeface="Consolas" pitchFamily="49" charset="0"/>
              </a:rPr>
              <a:t>&lt;/td&gt;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chemeClr val="accent3">
                    <a:lumMod val="50000"/>
                  </a:schemeClr>
                </a:solidFill>
                <a:latin typeface="Consolas" pitchFamily="49" charset="0"/>
                <a:cs typeface="Consolas" pitchFamily="49" charset="0"/>
              </a:rPr>
              <a:t>&lt;/</a:t>
            </a:r>
            <a:r>
              <a:rPr lang="en-CA" dirty="0" err="1" smtClean="0">
                <a:solidFill>
                  <a:schemeClr val="accent3">
                    <a:lumMod val="50000"/>
                  </a:schemeClr>
                </a:solidFill>
                <a:latin typeface="Consolas" pitchFamily="49" charset="0"/>
                <a:cs typeface="Consolas" pitchFamily="49" charset="0"/>
              </a:rPr>
              <a:t>tr</a:t>
            </a:r>
            <a:r>
              <a:rPr lang="en-CA" dirty="0" smtClean="0">
                <a:solidFill>
                  <a:schemeClr val="accent3">
                    <a:lumMod val="50000"/>
                  </a:schemeClr>
                </a:solidFill>
                <a:latin typeface="Consolas" pitchFamily="49" charset="0"/>
                <a:cs typeface="Consolas" pitchFamily="49" charset="0"/>
              </a:rPr>
              <a:t>&gt;</a:t>
            </a:r>
            <a:br>
              <a:rPr lang="en-CA" dirty="0" smtClean="0">
                <a:solidFill>
                  <a:schemeClr val="accent3">
                    <a:lumMod val="50000"/>
                  </a:schemeClr>
                </a:solidFill>
                <a:latin typeface="Consolas" pitchFamily="49" charset="0"/>
                <a:cs typeface="Consolas" pitchFamily="49" charset="0"/>
              </a:rPr>
            </a:br>
            <a:r>
              <a:rPr lang="en-CA" dirty="0" smtClean="0">
                <a:solidFill>
                  <a:schemeClr val="accent3">
                    <a:lumMod val="50000"/>
                  </a:schemeClr>
                </a:solidFill>
                <a:latin typeface="Consolas" pitchFamily="49" charset="0"/>
                <a:cs typeface="Consolas" pitchFamily="49" charset="0"/>
              </a:rPr>
              <a:t>  &lt;</a:t>
            </a:r>
            <a:r>
              <a:rPr lang="en-CA" dirty="0" err="1" smtClean="0">
                <a:solidFill>
                  <a:schemeClr val="accent3">
                    <a:lumMod val="50000"/>
                  </a:schemeClr>
                </a:solidFill>
                <a:latin typeface="Consolas" pitchFamily="49" charset="0"/>
                <a:cs typeface="Consolas" pitchFamily="49" charset="0"/>
              </a:rPr>
              <a:t>tr</a:t>
            </a:r>
            <a:r>
              <a:rPr lang="en-CA" dirty="0" smtClean="0">
                <a:solidFill>
                  <a:schemeClr val="accent3">
                    <a:lumMod val="50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rgbClr val="0070C0"/>
                </a:solidFill>
                <a:latin typeface="Consolas" pitchFamily="49" charset="0"/>
                <a:cs typeface="Consolas" pitchFamily="49" charset="0"/>
              </a:rPr>
              <a:t>&lt;td </a:t>
            </a:r>
            <a:r>
              <a:rPr lang="en-CA" dirty="0" err="1" smtClean="0">
                <a:solidFill>
                  <a:srgbClr val="0070C0"/>
                </a:solidFill>
                <a:latin typeface="Consolas" pitchFamily="49" charset="0"/>
                <a:cs typeface="Consolas" pitchFamily="49" charset="0"/>
              </a:rPr>
              <a:t>colspan</a:t>
            </a:r>
            <a:r>
              <a:rPr lang="en-CA" dirty="0" smtClean="0">
                <a:solidFill>
                  <a:srgbClr val="0070C0"/>
                </a:solidFill>
                <a:latin typeface="Consolas" pitchFamily="49" charset="0"/>
                <a:cs typeface="Consolas" pitchFamily="49" charset="0"/>
              </a:rPr>
              <a:t>=“2”&gt;</a:t>
            </a:r>
            <a:r>
              <a:rPr lang="en-CA" dirty="0" smtClean="0">
                <a:latin typeface="Consolas" pitchFamily="49" charset="0"/>
                <a:cs typeface="Consolas" pitchFamily="49" charset="0"/>
              </a:rPr>
              <a:t>row 2 cell 1      </a:t>
            </a:r>
          </a:p>
          <a:p>
            <a:pPr>
              <a:buNone/>
            </a:pPr>
            <a:r>
              <a:rPr lang="en-CA" dirty="0" smtClean="0">
                <a:solidFill>
                  <a:srgbClr val="0070C0"/>
                </a:solidFill>
                <a:latin typeface="Consolas" pitchFamily="49" charset="0"/>
                <a:cs typeface="Consolas" pitchFamily="49" charset="0"/>
              </a:rPr>
              <a:t>      &lt;/td&gt;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chemeClr val="accent3">
                    <a:lumMod val="50000"/>
                  </a:schemeClr>
                </a:solidFill>
                <a:latin typeface="Consolas" pitchFamily="49" charset="0"/>
                <a:cs typeface="Consolas" pitchFamily="49" charset="0"/>
              </a:rPr>
              <a:t>&lt;/</a:t>
            </a:r>
            <a:r>
              <a:rPr lang="en-CA" dirty="0" err="1" smtClean="0">
                <a:solidFill>
                  <a:schemeClr val="accent3">
                    <a:lumMod val="50000"/>
                  </a:schemeClr>
                </a:solidFill>
                <a:latin typeface="Consolas" pitchFamily="49" charset="0"/>
                <a:cs typeface="Consolas" pitchFamily="49" charset="0"/>
              </a:rPr>
              <a:t>tr</a:t>
            </a:r>
            <a:r>
              <a:rPr lang="en-CA" dirty="0" smtClean="0">
                <a:solidFill>
                  <a:schemeClr val="accent3">
                    <a:lumMod val="50000"/>
                  </a:schemeClr>
                </a:solidFill>
                <a:latin typeface="Consolas" pitchFamily="49" charset="0"/>
                <a:cs typeface="Consolas" pitchFamily="49" charset="0"/>
              </a:rPr>
              <a:t>&gt;</a:t>
            </a:r>
            <a:endParaRPr lang="en-CA" dirty="0" smtClean="0">
              <a:latin typeface="Consolas" pitchFamily="49" charset="0"/>
              <a:cs typeface="Consolas" pitchFamily="49" charset="0"/>
            </a:endParaRPr>
          </a:p>
          <a:p>
            <a:pPr>
              <a:buNone/>
            </a:pPr>
            <a:r>
              <a:rPr lang="en-CA" dirty="0" smtClean="0">
                <a:solidFill>
                  <a:schemeClr val="accent2">
                    <a:lumMod val="50000"/>
                  </a:schemeClr>
                </a:solidFill>
                <a:latin typeface="Consolas" pitchFamily="49" charset="0"/>
                <a:cs typeface="Consolas" pitchFamily="49" charset="0"/>
              </a:rPr>
              <a:t>&lt;/table&gt;</a:t>
            </a:r>
            <a:r>
              <a:rPr lang="en-CA" dirty="0" smtClean="0"/>
              <a:t/>
            </a:r>
            <a:br>
              <a:rPr lang="en-CA" dirty="0" smtClean="0"/>
            </a:br>
            <a:endParaRPr lang="en-CA" dirty="0" smtClean="0"/>
          </a:p>
        </p:txBody>
      </p:sp>
      <p:sp>
        <p:nvSpPr>
          <p:cNvPr id="2" name="Title 1"/>
          <p:cNvSpPr>
            <a:spLocks noGrp="1"/>
          </p:cNvSpPr>
          <p:nvPr>
            <p:ph type="title"/>
          </p:nvPr>
        </p:nvSpPr>
        <p:spPr/>
        <p:txBody>
          <a:bodyPr/>
          <a:lstStyle/>
          <a:p>
            <a:r>
              <a:rPr lang="en-CA" dirty="0" err="1" smtClean="0"/>
              <a:t>Colspan</a:t>
            </a:r>
            <a:endParaRPr lang="en-CA" dirty="0"/>
          </a:p>
        </p:txBody>
      </p:sp>
      <p:pic>
        <p:nvPicPr>
          <p:cNvPr id="1027" name="Picture 3"/>
          <p:cNvPicPr>
            <a:picLocks noChangeAspect="1" noChangeArrowheads="1"/>
          </p:cNvPicPr>
          <p:nvPr/>
        </p:nvPicPr>
        <p:blipFill>
          <a:blip r:embed="rId2" cstate="print"/>
          <a:srcRect/>
          <a:stretch>
            <a:fillRect/>
          </a:stretch>
        </p:blipFill>
        <p:spPr bwMode="auto">
          <a:xfrm>
            <a:off x="4143372" y="5072074"/>
            <a:ext cx="4048153" cy="1214446"/>
          </a:xfrm>
          <a:prstGeom prst="rect">
            <a:avLst/>
          </a:prstGeom>
          <a:noFill/>
          <a:ln w="9525">
            <a:noFill/>
            <a:miter lim="800000"/>
            <a:headEnd/>
            <a:tailEnd/>
          </a:ln>
          <a:effectLst/>
        </p:spPr>
      </p:pic>
      <p:sp>
        <p:nvSpPr>
          <p:cNvPr id="5"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115</a:t>
            </a:fld>
            <a:endParaRPr lang="en-CA"/>
          </a:p>
        </p:txBody>
      </p:sp>
      <p:sp>
        <p:nvSpPr>
          <p:cNvPr id="6"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CA" dirty="0" smtClean="0">
                <a:solidFill>
                  <a:schemeClr val="accent2">
                    <a:lumMod val="50000"/>
                  </a:schemeClr>
                </a:solidFill>
                <a:latin typeface="Consolas" pitchFamily="49" charset="0"/>
                <a:cs typeface="Consolas" pitchFamily="49" charset="0"/>
              </a:rPr>
              <a:t>&lt;table border=“1”&gt;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chemeClr val="accent3">
                    <a:lumMod val="50000"/>
                  </a:schemeClr>
                </a:solidFill>
                <a:latin typeface="Consolas" pitchFamily="49" charset="0"/>
                <a:cs typeface="Consolas" pitchFamily="49" charset="0"/>
              </a:rPr>
              <a:t>&lt;</a:t>
            </a:r>
            <a:r>
              <a:rPr lang="en-CA" dirty="0" err="1" smtClean="0">
                <a:solidFill>
                  <a:schemeClr val="accent3">
                    <a:lumMod val="50000"/>
                  </a:schemeClr>
                </a:solidFill>
                <a:latin typeface="Consolas" pitchFamily="49" charset="0"/>
                <a:cs typeface="Consolas" pitchFamily="49" charset="0"/>
              </a:rPr>
              <a:t>tr</a:t>
            </a:r>
            <a:r>
              <a:rPr lang="en-CA" dirty="0" smtClean="0">
                <a:solidFill>
                  <a:schemeClr val="accent3">
                    <a:lumMod val="50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chemeClr val="accent5">
                    <a:lumMod val="50000"/>
                  </a:schemeClr>
                </a:solidFill>
                <a:latin typeface="Consolas" pitchFamily="49" charset="0"/>
                <a:cs typeface="Consolas" pitchFamily="49" charset="0"/>
              </a:rPr>
              <a:t>&lt;td </a:t>
            </a:r>
            <a:r>
              <a:rPr lang="en-CA" dirty="0" err="1" smtClean="0">
                <a:solidFill>
                  <a:schemeClr val="accent5">
                    <a:lumMod val="50000"/>
                  </a:schemeClr>
                </a:solidFill>
                <a:latin typeface="Consolas" pitchFamily="49" charset="0"/>
                <a:cs typeface="Consolas" pitchFamily="49" charset="0"/>
              </a:rPr>
              <a:t>rowspan</a:t>
            </a:r>
            <a:r>
              <a:rPr lang="en-CA" dirty="0" smtClean="0">
                <a:solidFill>
                  <a:schemeClr val="accent5">
                    <a:lumMod val="50000"/>
                  </a:schemeClr>
                </a:solidFill>
                <a:latin typeface="Consolas" pitchFamily="49" charset="0"/>
                <a:cs typeface="Consolas" pitchFamily="49" charset="0"/>
              </a:rPr>
              <a:t>=“2”&gt; </a:t>
            </a:r>
            <a:r>
              <a:rPr lang="en-CA" dirty="0" smtClean="0">
                <a:latin typeface="Consolas" pitchFamily="49" charset="0"/>
                <a:cs typeface="Consolas" pitchFamily="49" charset="0"/>
              </a:rPr>
              <a:t>row 1 cell 1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chemeClr val="accent5">
                    <a:lumMod val="50000"/>
                  </a:schemeClr>
                </a:solidFill>
                <a:latin typeface="Consolas" pitchFamily="49" charset="0"/>
                <a:cs typeface="Consolas" pitchFamily="49" charset="0"/>
              </a:rPr>
              <a:t>&lt;/td&gt;</a:t>
            </a:r>
            <a:br>
              <a:rPr lang="en-CA" dirty="0" smtClean="0">
                <a:solidFill>
                  <a:schemeClr val="accent5">
                    <a:lumMod val="50000"/>
                  </a:schemeClr>
                </a:solidFill>
                <a:latin typeface="Consolas" pitchFamily="49" charset="0"/>
                <a:cs typeface="Consolas" pitchFamily="49" charset="0"/>
              </a:rPr>
            </a:br>
            <a:r>
              <a:rPr lang="en-CA" dirty="0" smtClean="0">
                <a:solidFill>
                  <a:schemeClr val="accent5">
                    <a:lumMod val="50000"/>
                  </a:schemeClr>
                </a:solidFill>
                <a:latin typeface="Consolas" pitchFamily="49" charset="0"/>
                <a:cs typeface="Consolas" pitchFamily="49" charset="0"/>
              </a:rPr>
              <a:t>    &lt;td&gt; </a:t>
            </a:r>
            <a:r>
              <a:rPr lang="en-CA" dirty="0" smtClean="0">
                <a:latin typeface="Consolas" pitchFamily="49" charset="0"/>
                <a:cs typeface="Consolas" pitchFamily="49" charset="0"/>
              </a:rPr>
              <a:t>row 1 cell 2  </a:t>
            </a:r>
            <a:r>
              <a:rPr lang="en-CA" dirty="0" smtClean="0">
                <a:solidFill>
                  <a:schemeClr val="accent5">
                    <a:lumMod val="50000"/>
                  </a:schemeClr>
                </a:solidFill>
                <a:latin typeface="Consolas" pitchFamily="49" charset="0"/>
                <a:cs typeface="Consolas" pitchFamily="49" charset="0"/>
              </a:rPr>
              <a:t>&lt;/td&gt;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chemeClr val="accent3">
                    <a:lumMod val="50000"/>
                  </a:schemeClr>
                </a:solidFill>
                <a:latin typeface="Consolas" pitchFamily="49" charset="0"/>
                <a:cs typeface="Consolas" pitchFamily="49" charset="0"/>
              </a:rPr>
              <a:t>&lt;/</a:t>
            </a:r>
            <a:r>
              <a:rPr lang="en-CA" dirty="0" err="1" smtClean="0">
                <a:solidFill>
                  <a:schemeClr val="accent3">
                    <a:lumMod val="50000"/>
                  </a:schemeClr>
                </a:solidFill>
                <a:latin typeface="Consolas" pitchFamily="49" charset="0"/>
                <a:cs typeface="Consolas" pitchFamily="49" charset="0"/>
              </a:rPr>
              <a:t>tr</a:t>
            </a:r>
            <a:r>
              <a:rPr lang="en-CA" dirty="0" smtClean="0">
                <a:solidFill>
                  <a:schemeClr val="accent3">
                    <a:lumMod val="50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chemeClr val="accent3">
                    <a:lumMod val="50000"/>
                  </a:schemeClr>
                </a:solidFill>
                <a:latin typeface="Consolas" pitchFamily="49" charset="0"/>
                <a:cs typeface="Consolas" pitchFamily="49" charset="0"/>
              </a:rPr>
              <a:t>&lt;</a:t>
            </a:r>
            <a:r>
              <a:rPr lang="en-CA" dirty="0" err="1" smtClean="0">
                <a:solidFill>
                  <a:schemeClr val="accent3">
                    <a:lumMod val="50000"/>
                  </a:schemeClr>
                </a:solidFill>
                <a:latin typeface="Consolas" pitchFamily="49" charset="0"/>
                <a:cs typeface="Consolas" pitchFamily="49" charset="0"/>
              </a:rPr>
              <a:t>tr</a:t>
            </a:r>
            <a:r>
              <a:rPr lang="en-CA" dirty="0" smtClean="0">
                <a:solidFill>
                  <a:schemeClr val="accent3">
                    <a:lumMod val="50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chemeClr val="accent5">
                    <a:lumMod val="50000"/>
                  </a:schemeClr>
                </a:solidFill>
                <a:latin typeface="Consolas" pitchFamily="49" charset="0"/>
                <a:cs typeface="Consolas" pitchFamily="49" charset="0"/>
              </a:rPr>
              <a:t>&lt;td&gt; </a:t>
            </a:r>
            <a:r>
              <a:rPr lang="en-CA" dirty="0" smtClean="0">
                <a:latin typeface="Consolas" pitchFamily="49" charset="0"/>
                <a:cs typeface="Consolas" pitchFamily="49" charset="0"/>
              </a:rPr>
              <a:t>row 2 cell 2 </a:t>
            </a:r>
            <a:r>
              <a:rPr lang="en-CA" dirty="0" smtClean="0">
                <a:solidFill>
                  <a:schemeClr val="accent5">
                    <a:lumMod val="50000"/>
                  </a:schemeClr>
                </a:solidFill>
                <a:latin typeface="Consolas" pitchFamily="49" charset="0"/>
                <a:cs typeface="Consolas" pitchFamily="49" charset="0"/>
              </a:rPr>
              <a:t>&lt;/td&gt;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latin typeface="Consolas" pitchFamily="49" charset="0"/>
                <a:cs typeface="Consolas" pitchFamily="49" charset="0"/>
              </a:rPr>
              <a:t>  </a:t>
            </a:r>
            <a:r>
              <a:rPr lang="en-CA" dirty="0" smtClean="0">
                <a:solidFill>
                  <a:schemeClr val="accent3">
                    <a:lumMod val="50000"/>
                  </a:schemeClr>
                </a:solidFill>
                <a:latin typeface="Consolas" pitchFamily="49" charset="0"/>
                <a:cs typeface="Consolas" pitchFamily="49" charset="0"/>
              </a:rPr>
              <a:t>&lt;/</a:t>
            </a:r>
            <a:r>
              <a:rPr lang="en-CA" dirty="0" err="1" smtClean="0">
                <a:solidFill>
                  <a:schemeClr val="accent3">
                    <a:lumMod val="50000"/>
                  </a:schemeClr>
                </a:solidFill>
                <a:latin typeface="Consolas" pitchFamily="49" charset="0"/>
                <a:cs typeface="Consolas" pitchFamily="49" charset="0"/>
              </a:rPr>
              <a:t>tr</a:t>
            </a:r>
            <a:r>
              <a:rPr lang="en-CA" dirty="0" smtClean="0">
                <a:solidFill>
                  <a:schemeClr val="accent3">
                    <a:lumMod val="50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2">
                    <a:lumMod val="50000"/>
                  </a:schemeClr>
                </a:solidFill>
                <a:latin typeface="Consolas" pitchFamily="49" charset="0"/>
                <a:cs typeface="Consolas" pitchFamily="49" charset="0"/>
              </a:rPr>
              <a:t>&lt;/table&gt;</a:t>
            </a:r>
            <a:endParaRPr lang="en-CA" dirty="0">
              <a:solidFill>
                <a:schemeClr val="accent2">
                  <a:lumMod val="50000"/>
                </a:schemeClr>
              </a:solidFill>
              <a:latin typeface="Consolas" pitchFamily="49" charset="0"/>
              <a:cs typeface="Consolas" pitchFamily="49" charset="0"/>
            </a:endParaRPr>
          </a:p>
        </p:txBody>
      </p:sp>
      <p:sp>
        <p:nvSpPr>
          <p:cNvPr id="2" name="Title 1"/>
          <p:cNvSpPr>
            <a:spLocks noGrp="1"/>
          </p:cNvSpPr>
          <p:nvPr>
            <p:ph type="title"/>
          </p:nvPr>
        </p:nvSpPr>
        <p:spPr/>
        <p:txBody>
          <a:bodyPr/>
          <a:lstStyle/>
          <a:p>
            <a:r>
              <a:rPr lang="en-CA" dirty="0" err="1" smtClean="0"/>
              <a:t>Rowspan</a:t>
            </a:r>
            <a:endParaRPr lang="en-CA" dirty="0"/>
          </a:p>
        </p:txBody>
      </p:sp>
      <p:pic>
        <p:nvPicPr>
          <p:cNvPr id="2050" name="Picture 2"/>
          <p:cNvPicPr>
            <a:picLocks noChangeAspect="1" noChangeArrowheads="1"/>
          </p:cNvPicPr>
          <p:nvPr/>
        </p:nvPicPr>
        <p:blipFill>
          <a:blip r:embed="rId2" cstate="print"/>
          <a:srcRect/>
          <a:stretch>
            <a:fillRect/>
          </a:stretch>
        </p:blipFill>
        <p:spPr bwMode="auto">
          <a:xfrm>
            <a:off x="4214810" y="5214950"/>
            <a:ext cx="3367791" cy="1000132"/>
          </a:xfrm>
          <a:prstGeom prst="rect">
            <a:avLst/>
          </a:prstGeom>
          <a:noFill/>
          <a:ln w="9525">
            <a:noFill/>
            <a:miter lim="800000"/>
            <a:headEnd/>
            <a:tailEnd/>
          </a:ln>
          <a:effectLst/>
        </p:spPr>
      </p:pic>
      <p:sp>
        <p:nvSpPr>
          <p:cNvPr id="5"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116</a:t>
            </a:fld>
            <a:endParaRPr lang="en-CA"/>
          </a:p>
        </p:txBody>
      </p:sp>
      <p:sp>
        <p:nvSpPr>
          <p:cNvPr id="6"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Ordered Lists</a:t>
            </a:r>
          </a:p>
          <a:p>
            <a:pPr marL="971550" lvl="1" indent="-514350">
              <a:buFont typeface="+mj-lt"/>
              <a:buAutoNum type="arabicPeriod"/>
            </a:pPr>
            <a:r>
              <a:rPr lang="en-CA" dirty="0" smtClean="0"/>
              <a:t>Open application</a:t>
            </a:r>
          </a:p>
          <a:p>
            <a:pPr marL="971550" lvl="1" indent="-514350">
              <a:buFont typeface="+mj-lt"/>
              <a:buAutoNum type="arabicPeriod"/>
            </a:pPr>
            <a:r>
              <a:rPr lang="en-CA" dirty="0" smtClean="0"/>
              <a:t>Click File menu</a:t>
            </a:r>
          </a:p>
          <a:p>
            <a:pPr marL="971550" lvl="1" indent="-514350">
              <a:buFont typeface="+mj-lt"/>
              <a:buAutoNum type="arabicPeriod"/>
            </a:pPr>
            <a:r>
              <a:rPr lang="en-CA" dirty="0" smtClean="0"/>
              <a:t>Select Open option</a:t>
            </a:r>
          </a:p>
          <a:p>
            <a:r>
              <a:rPr lang="en-CA" dirty="0" smtClean="0"/>
              <a:t>Unordered Lists</a:t>
            </a:r>
          </a:p>
          <a:p>
            <a:pPr lvl="1">
              <a:buFont typeface="Arial" pitchFamily="34" charset="0"/>
              <a:buChar char="•"/>
            </a:pPr>
            <a:r>
              <a:rPr lang="en-CA" dirty="0" smtClean="0"/>
              <a:t>apple</a:t>
            </a:r>
          </a:p>
          <a:p>
            <a:pPr lvl="1">
              <a:buFont typeface="Arial" pitchFamily="34" charset="0"/>
              <a:buChar char="•"/>
            </a:pPr>
            <a:r>
              <a:rPr lang="en-CA" dirty="0" smtClean="0"/>
              <a:t>banana</a:t>
            </a:r>
          </a:p>
          <a:p>
            <a:pPr lvl="1">
              <a:buFont typeface="Arial" pitchFamily="34" charset="0"/>
              <a:buChar char="•"/>
            </a:pPr>
            <a:r>
              <a:rPr lang="en-CA" dirty="0" smtClean="0"/>
              <a:t>cherry</a:t>
            </a:r>
          </a:p>
          <a:p>
            <a:pPr lvl="1">
              <a:buFont typeface="Arial" pitchFamily="34" charset="0"/>
              <a:buChar char="•"/>
            </a:pPr>
            <a:endParaRPr lang="en-CA" dirty="0"/>
          </a:p>
        </p:txBody>
      </p:sp>
      <p:sp>
        <p:nvSpPr>
          <p:cNvPr id="2" name="Title 1"/>
          <p:cNvSpPr>
            <a:spLocks noGrp="1"/>
          </p:cNvSpPr>
          <p:nvPr>
            <p:ph type="title"/>
          </p:nvPr>
        </p:nvSpPr>
        <p:spPr/>
        <p:txBody>
          <a:bodyPr/>
          <a:lstStyle/>
          <a:p>
            <a:r>
              <a:rPr lang="en-CA" dirty="0" smtClean="0"/>
              <a:t>Lists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117</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
        <p:nvSpPr>
          <p:cNvPr id="6" name="TextBox 5"/>
          <p:cNvSpPr txBox="1"/>
          <p:nvPr/>
        </p:nvSpPr>
        <p:spPr>
          <a:xfrm>
            <a:off x="5220072" y="2780928"/>
            <a:ext cx="1069267" cy="369332"/>
          </a:xfrm>
          <a:prstGeom prst="rect">
            <a:avLst/>
          </a:prstGeom>
          <a:solidFill>
            <a:schemeClr val="accent1">
              <a:lumMod val="20000"/>
              <a:lumOff val="80000"/>
            </a:schemeClr>
          </a:solidFill>
          <a:ln>
            <a:solidFill>
              <a:schemeClr val="accent6">
                <a:lumMod val="50000"/>
              </a:schemeClr>
            </a:solidFill>
          </a:ln>
        </p:spPr>
        <p:txBody>
          <a:bodyPr wrap="none" rtlCol="0">
            <a:spAutoFit/>
          </a:bodyPr>
          <a:lstStyle/>
          <a:p>
            <a:r>
              <a:rPr lang="en-CA" dirty="0" smtClean="0"/>
              <a:t>List items</a:t>
            </a:r>
            <a:endParaRPr lang="en-CA" dirty="0"/>
          </a:p>
        </p:txBody>
      </p:sp>
      <p:cxnSp>
        <p:nvCxnSpPr>
          <p:cNvPr id="9" name="Straight Arrow Connector 8"/>
          <p:cNvCxnSpPr>
            <a:stCxn id="6" idx="1"/>
          </p:cNvCxnSpPr>
          <p:nvPr/>
        </p:nvCxnSpPr>
        <p:spPr>
          <a:xfrm flipH="1" flipV="1">
            <a:off x="4139952" y="2420888"/>
            <a:ext cx="1080120" cy="5447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flipV="1">
            <a:off x="3851920" y="2924944"/>
            <a:ext cx="1368152"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1"/>
          </p:cNvCxnSpPr>
          <p:nvPr/>
        </p:nvCxnSpPr>
        <p:spPr>
          <a:xfrm flipH="1">
            <a:off x="4427984" y="2965594"/>
            <a:ext cx="792088" cy="463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rot="10800000" flipV="1">
            <a:off x="2771800" y="3140968"/>
            <a:ext cx="2592288" cy="1440160"/>
          </a:xfrm>
          <a:prstGeom prst="bentConnector3">
            <a:avLst>
              <a:gd name="adj1" fmla="val 111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hape 19"/>
          <p:cNvCxnSpPr>
            <a:stCxn id="6" idx="2"/>
          </p:cNvCxnSpPr>
          <p:nvPr/>
        </p:nvCxnSpPr>
        <p:spPr>
          <a:xfrm rot="5400000">
            <a:off x="3259787" y="2590265"/>
            <a:ext cx="1934924" cy="305491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2843808" y="3140968"/>
            <a:ext cx="3312368" cy="2520280"/>
          </a:xfrm>
          <a:prstGeom prst="bentConnector3">
            <a:avLst>
              <a:gd name="adj1" fmla="val 358"/>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Use the </a:t>
            </a:r>
            <a:r>
              <a:rPr lang="en-CA" dirty="0" smtClean="0">
                <a:solidFill>
                  <a:srgbClr val="0070C0"/>
                </a:solidFill>
                <a:latin typeface="Consolas" pitchFamily="49" charset="0"/>
                <a:cs typeface="Consolas" pitchFamily="49" charset="0"/>
              </a:rPr>
              <a:t>&lt;</a:t>
            </a:r>
            <a:r>
              <a:rPr lang="en-CA" dirty="0" err="1" smtClean="0">
                <a:solidFill>
                  <a:srgbClr val="0070C0"/>
                </a:solidFill>
                <a:latin typeface="Consolas" pitchFamily="49" charset="0"/>
                <a:cs typeface="Consolas" pitchFamily="49" charset="0"/>
              </a:rPr>
              <a:t>ol</a:t>
            </a:r>
            <a:r>
              <a:rPr lang="en-CA" dirty="0" smtClean="0">
                <a:solidFill>
                  <a:srgbClr val="0070C0"/>
                </a:solidFill>
                <a:latin typeface="Consolas" pitchFamily="49" charset="0"/>
                <a:cs typeface="Consolas" pitchFamily="49" charset="0"/>
              </a:rPr>
              <a:t>&gt;  &lt;/</a:t>
            </a:r>
            <a:r>
              <a:rPr lang="en-CA" dirty="0" err="1" smtClean="0">
                <a:solidFill>
                  <a:srgbClr val="0070C0"/>
                </a:solidFill>
                <a:latin typeface="Consolas" pitchFamily="49" charset="0"/>
                <a:cs typeface="Consolas" pitchFamily="49" charset="0"/>
              </a:rPr>
              <a:t>ol</a:t>
            </a:r>
            <a:r>
              <a:rPr lang="en-CA" dirty="0" smtClean="0">
                <a:solidFill>
                  <a:srgbClr val="0070C0"/>
                </a:solidFill>
                <a:latin typeface="Consolas" pitchFamily="49" charset="0"/>
                <a:cs typeface="Consolas" pitchFamily="49" charset="0"/>
              </a:rPr>
              <a:t>&gt; </a:t>
            </a:r>
            <a:r>
              <a:rPr lang="en-CA" dirty="0" smtClean="0"/>
              <a:t>tags  with </a:t>
            </a:r>
            <a:r>
              <a:rPr lang="en-CA" dirty="0" smtClean="0">
                <a:solidFill>
                  <a:schemeClr val="accent6">
                    <a:lumMod val="50000"/>
                  </a:schemeClr>
                </a:solidFill>
              </a:rPr>
              <a:t>l</a:t>
            </a:r>
            <a:r>
              <a:rPr lang="en-CA" dirty="0" smtClean="0"/>
              <a:t>ist </a:t>
            </a:r>
            <a:r>
              <a:rPr lang="en-CA" dirty="0" smtClean="0">
                <a:solidFill>
                  <a:schemeClr val="accent6">
                    <a:lumMod val="50000"/>
                  </a:schemeClr>
                </a:solidFill>
              </a:rPr>
              <a:t>i</a:t>
            </a:r>
            <a:r>
              <a:rPr lang="en-CA" dirty="0" smtClean="0"/>
              <a:t>tems identified by the tags </a:t>
            </a: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 </a:t>
            </a:r>
            <a:r>
              <a:rPr lang="en-CA" dirty="0" smtClean="0">
                <a:cs typeface="Consolas" pitchFamily="49" charset="0"/>
              </a:rPr>
              <a:t>and</a:t>
            </a:r>
            <a:r>
              <a:rPr lang="en-CA" dirty="0" smtClean="0">
                <a:solidFill>
                  <a:schemeClr val="accent6">
                    <a:lumMod val="50000"/>
                  </a:schemeClr>
                </a:solidFill>
                <a:latin typeface="Consolas" pitchFamily="49" charset="0"/>
                <a:cs typeface="Consolas" pitchFamily="49" charset="0"/>
              </a:rPr>
              <a:t> &lt;/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p>
          <a:p>
            <a:pPr>
              <a:buNone/>
            </a:pPr>
            <a:r>
              <a:rPr lang="en-CA" dirty="0" smtClean="0">
                <a:solidFill>
                  <a:srgbClr val="0070C0"/>
                </a:solidFill>
                <a:latin typeface="Consolas" pitchFamily="49" charset="0"/>
                <a:cs typeface="Consolas" pitchFamily="49" charset="0"/>
              </a:rPr>
              <a:t>&lt;</a:t>
            </a:r>
            <a:r>
              <a:rPr lang="en-CA" dirty="0" err="1" smtClean="0">
                <a:solidFill>
                  <a:srgbClr val="0070C0"/>
                </a:solidFill>
                <a:latin typeface="Consolas" pitchFamily="49" charset="0"/>
                <a:cs typeface="Consolas" pitchFamily="49" charset="0"/>
              </a:rPr>
              <a:t>ol</a:t>
            </a:r>
            <a:r>
              <a:rPr lang="en-CA" dirty="0" smtClean="0">
                <a:solidFill>
                  <a:srgbClr val="0070C0"/>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r>
              <a:rPr lang="en-CA" dirty="0" smtClean="0">
                <a:latin typeface="Consolas" pitchFamily="49" charset="0"/>
                <a:cs typeface="Consolas" pitchFamily="49" charset="0"/>
              </a:rPr>
              <a:t>Open application  </a:t>
            </a: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r>
              <a:rPr lang="en-CA" dirty="0" smtClean="0">
                <a:latin typeface="Consolas" pitchFamily="49" charset="0"/>
                <a:cs typeface="Consolas" pitchFamily="49" charset="0"/>
              </a:rPr>
              <a:t>Click File menu   </a:t>
            </a: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r>
              <a:rPr lang="en-CA" dirty="0" smtClean="0">
                <a:latin typeface="Consolas" pitchFamily="49" charset="0"/>
                <a:cs typeface="Consolas" pitchFamily="49" charset="0"/>
              </a:rPr>
              <a:t>Select Open option</a:t>
            </a: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p>
          <a:p>
            <a:pPr>
              <a:buNone/>
            </a:pPr>
            <a:r>
              <a:rPr lang="en-CA" dirty="0" smtClean="0">
                <a:solidFill>
                  <a:srgbClr val="0070C0"/>
                </a:solidFill>
                <a:latin typeface="Consolas" pitchFamily="49" charset="0"/>
                <a:cs typeface="Consolas" pitchFamily="49" charset="0"/>
              </a:rPr>
              <a:t>&lt;/</a:t>
            </a:r>
            <a:r>
              <a:rPr lang="en-CA" dirty="0" err="1" smtClean="0">
                <a:solidFill>
                  <a:srgbClr val="0070C0"/>
                </a:solidFill>
                <a:latin typeface="Consolas" pitchFamily="49" charset="0"/>
                <a:cs typeface="Consolas" pitchFamily="49" charset="0"/>
              </a:rPr>
              <a:t>ol</a:t>
            </a:r>
            <a:r>
              <a:rPr lang="en-CA" dirty="0" smtClean="0">
                <a:solidFill>
                  <a:srgbClr val="0070C0"/>
                </a:solidFill>
                <a:latin typeface="Consolas" pitchFamily="49" charset="0"/>
                <a:cs typeface="Consolas" pitchFamily="49" charset="0"/>
              </a:rPr>
              <a:t>&gt;</a:t>
            </a:r>
          </a:p>
        </p:txBody>
      </p:sp>
      <p:sp>
        <p:nvSpPr>
          <p:cNvPr id="2" name="Title 1"/>
          <p:cNvSpPr>
            <a:spLocks noGrp="1"/>
          </p:cNvSpPr>
          <p:nvPr>
            <p:ph type="title"/>
          </p:nvPr>
        </p:nvSpPr>
        <p:spPr/>
        <p:txBody>
          <a:bodyPr/>
          <a:lstStyle/>
          <a:p>
            <a:r>
              <a:rPr lang="en-CA" dirty="0" smtClean="0"/>
              <a:t>Ordered Lists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118</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Use the </a:t>
            </a:r>
            <a:r>
              <a:rPr lang="en-CA" dirty="0" smtClean="0">
                <a:solidFill>
                  <a:srgbClr val="00B050"/>
                </a:solidFill>
                <a:latin typeface="Consolas" pitchFamily="49" charset="0"/>
                <a:cs typeface="Consolas" pitchFamily="49" charset="0"/>
              </a:rPr>
              <a:t>&lt;</a:t>
            </a:r>
            <a:r>
              <a:rPr lang="en-CA" dirty="0" err="1" smtClean="0">
                <a:solidFill>
                  <a:srgbClr val="00B050"/>
                </a:solidFill>
                <a:latin typeface="Consolas" pitchFamily="49" charset="0"/>
                <a:cs typeface="Consolas" pitchFamily="49" charset="0"/>
              </a:rPr>
              <a:t>ul</a:t>
            </a:r>
            <a:r>
              <a:rPr lang="en-CA" dirty="0" smtClean="0">
                <a:solidFill>
                  <a:srgbClr val="00B050"/>
                </a:solidFill>
                <a:latin typeface="Consolas" pitchFamily="49" charset="0"/>
                <a:cs typeface="Consolas" pitchFamily="49" charset="0"/>
              </a:rPr>
              <a:t>&gt; &lt;/</a:t>
            </a:r>
            <a:r>
              <a:rPr lang="en-CA" dirty="0" err="1" smtClean="0">
                <a:solidFill>
                  <a:srgbClr val="00B050"/>
                </a:solidFill>
                <a:latin typeface="Consolas" pitchFamily="49" charset="0"/>
                <a:cs typeface="Consolas" pitchFamily="49" charset="0"/>
              </a:rPr>
              <a:t>ul</a:t>
            </a:r>
            <a:r>
              <a:rPr lang="en-CA" dirty="0" smtClean="0">
                <a:solidFill>
                  <a:srgbClr val="00B050"/>
                </a:solidFill>
                <a:latin typeface="Consolas" pitchFamily="49" charset="0"/>
                <a:cs typeface="Consolas" pitchFamily="49" charset="0"/>
              </a:rPr>
              <a:t>&gt; </a:t>
            </a:r>
            <a:r>
              <a:rPr lang="en-CA" dirty="0" smtClean="0"/>
              <a:t>tags with list items identified by </a:t>
            </a: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 </a:t>
            </a:r>
            <a:r>
              <a:rPr lang="en-CA" dirty="0" smtClean="0">
                <a:cs typeface="Consolas" pitchFamily="49" charset="0"/>
              </a:rPr>
              <a:t>and</a:t>
            </a:r>
            <a:r>
              <a:rPr lang="en-CA" dirty="0" smtClean="0">
                <a:latin typeface="Consolas" pitchFamily="49" charset="0"/>
                <a:cs typeface="Consolas" pitchFamily="49" charset="0"/>
              </a:rPr>
              <a:t> </a:t>
            </a: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p>
          <a:p>
            <a:pPr>
              <a:buNone/>
            </a:pPr>
            <a:r>
              <a:rPr lang="en-CA" dirty="0" smtClean="0">
                <a:solidFill>
                  <a:srgbClr val="00B050"/>
                </a:solidFill>
                <a:latin typeface="Consolas" pitchFamily="49" charset="0"/>
                <a:cs typeface="Consolas" pitchFamily="49" charset="0"/>
              </a:rPr>
              <a:t>&lt;</a:t>
            </a:r>
            <a:r>
              <a:rPr lang="en-CA" dirty="0" err="1" smtClean="0">
                <a:solidFill>
                  <a:srgbClr val="00B050"/>
                </a:solidFill>
                <a:latin typeface="Consolas" pitchFamily="49" charset="0"/>
                <a:cs typeface="Consolas" pitchFamily="49" charset="0"/>
              </a:rPr>
              <a:t>ul</a:t>
            </a:r>
            <a:r>
              <a:rPr lang="en-CA" dirty="0" smtClean="0">
                <a:solidFill>
                  <a:srgbClr val="00B050"/>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r>
              <a:rPr lang="en-CA" dirty="0" smtClean="0">
                <a:latin typeface="Consolas" pitchFamily="49" charset="0"/>
                <a:cs typeface="Consolas" pitchFamily="49" charset="0"/>
              </a:rPr>
              <a:t>apple  </a:t>
            </a: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r>
              <a:rPr lang="en-CA" dirty="0" smtClean="0">
                <a:latin typeface="Consolas" pitchFamily="49" charset="0"/>
                <a:cs typeface="Consolas" pitchFamily="49" charset="0"/>
              </a:rPr>
              <a:t>banana </a:t>
            </a: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r>
              <a:rPr lang="en-CA" dirty="0" smtClean="0">
                <a:latin typeface="Consolas" pitchFamily="49" charset="0"/>
                <a:cs typeface="Consolas" pitchFamily="49" charset="0"/>
              </a:rPr>
              <a:t>cherry </a:t>
            </a:r>
            <a:r>
              <a:rPr lang="en-CA" dirty="0" smtClean="0">
                <a:solidFill>
                  <a:schemeClr val="accent6">
                    <a:lumMod val="50000"/>
                  </a:schemeClr>
                </a:solidFill>
                <a:latin typeface="Consolas" pitchFamily="49" charset="0"/>
                <a:cs typeface="Consolas" pitchFamily="49" charset="0"/>
              </a:rPr>
              <a:t>&lt;/</a:t>
            </a:r>
            <a:r>
              <a:rPr lang="en-CA" dirty="0" err="1" smtClean="0">
                <a:solidFill>
                  <a:schemeClr val="accent6">
                    <a:lumMod val="50000"/>
                  </a:schemeClr>
                </a:solidFill>
                <a:latin typeface="Consolas" pitchFamily="49" charset="0"/>
                <a:cs typeface="Consolas" pitchFamily="49" charset="0"/>
              </a:rPr>
              <a:t>li</a:t>
            </a:r>
            <a:r>
              <a:rPr lang="en-CA" dirty="0" smtClean="0">
                <a:solidFill>
                  <a:schemeClr val="accent6">
                    <a:lumMod val="50000"/>
                  </a:schemeClr>
                </a:solidFill>
                <a:latin typeface="Consolas" pitchFamily="49" charset="0"/>
                <a:cs typeface="Consolas" pitchFamily="49" charset="0"/>
              </a:rPr>
              <a:t>&gt;</a:t>
            </a:r>
          </a:p>
          <a:p>
            <a:pPr>
              <a:buNone/>
            </a:pPr>
            <a:r>
              <a:rPr lang="en-CA" dirty="0" smtClean="0">
                <a:solidFill>
                  <a:srgbClr val="00B050"/>
                </a:solidFill>
                <a:latin typeface="Consolas" pitchFamily="49" charset="0"/>
                <a:cs typeface="Consolas" pitchFamily="49" charset="0"/>
              </a:rPr>
              <a:t>&lt;/</a:t>
            </a:r>
            <a:r>
              <a:rPr lang="en-CA" dirty="0" err="1" smtClean="0">
                <a:solidFill>
                  <a:srgbClr val="00B050"/>
                </a:solidFill>
                <a:latin typeface="Consolas" pitchFamily="49" charset="0"/>
                <a:cs typeface="Consolas" pitchFamily="49" charset="0"/>
              </a:rPr>
              <a:t>ul</a:t>
            </a:r>
            <a:r>
              <a:rPr lang="en-CA" dirty="0" smtClean="0">
                <a:solidFill>
                  <a:srgbClr val="00B050"/>
                </a:solidFill>
                <a:latin typeface="Consolas" pitchFamily="49" charset="0"/>
                <a:cs typeface="Consolas" pitchFamily="49" charset="0"/>
              </a:rPr>
              <a:t>&gt;</a:t>
            </a:r>
          </a:p>
          <a:p>
            <a:pPr>
              <a:buNone/>
            </a:pPr>
            <a:endParaRPr lang="en-CA" dirty="0" smtClean="0"/>
          </a:p>
        </p:txBody>
      </p:sp>
      <p:sp>
        <p:nvSpPr>
          <p:cNvPr id="2" name="Title 1"/>
          <p:cNvSpPr>
            <a:spLocks noGrp="1"/>
          </p:cNvSpPr>
          <p:nvPr>
            <p:ph type="title"/>
          </p:nvPr>
        </p:nvSpPr>
        <p:spPr/>
        <p:txBody>
          <a:bodyPr/>
          <a:lstStyle/>
          <a:p>
            <a:r>
              <a:rPr lang="en-CA" dirty="0" smtClean="0"/>
              <a:t>Unordered Lists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119</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dirty="0" smtClean="0"/>
              <a:t>Before the W3C</a:t>
            </a:r>
          </a:p>
        </p:txBody>
      </p:sp>
      <p:sp>
        <p:nvSpPr>
          <p:cNvPr id="32771" name="Rectangle 3"/>
          <p:cNvSpPr>
            <a:spLocks noGrp="1" noChangeArrowheads="1"/>
          </p:cNvSpPr>
          <p:nvPr>
            <p:ph idx="1"/>
          </p:nvPr>
        </p:nvSpPr>
        <p:spPr>
          <a:xfrm>
            <a:off x="457200" y="1196752"/>
            <a:ext cx="8229600" cy="4929411"/>
          </a:xfrm>
        </p:spPr>
        <p:txBody>
          <a:bodyPr>
            <a:normAutofit fontScale="85000" lnSpcReduction="10000"/>
          </a:bodyPr>
          <a:lstStyle/>
          <a:p>
            <a:pPr eaLnBrk="1" hangingPunct="1">
              <a:lnSpc>
                <a:spcPct val="110000"/>
              </a:lnSpc>
              <a:spcBef>
                <a:spcPct val="120000"/>
              </a:spcBef>
            </a:pPr>
            <a:r>
              <a:rPr lang="en-US" dirty="0" smtClean="0"/>
              <a:t>In the 90’s web page authors began to find it necessary to write customized HTML code for each web browser vendor (e.g. Microsoft Explorer, Netscape Navigator).</a:t>
            </a:r>
          </a:p>
          <a:p>
            <a:pPr eaLnBrk="1" hangingPunct="1">
              <a:lnSpc>
                <a:spcPct val="110000"/>
              </a:lnSpc>
              <a:spcBef>
                <a:spcPct val="120000"/>
              </a:spcBef>
            </a:pPr>
            <a:r>
              <a:rPr lang="en-US" dirty="0" smtClean="0"/>
              <a:t>Each browser vendor supported its own “</a:t>
            </a:r>
            <a:r>
              <a:rPr lang="en-US" dirty="0" err="1" smtClean="0"/>
              <a:t>flavour</a:t>
            </a:r>
            <a:r>
              <a:rPr lang="en-US" dirty="0" smtClean="0"/>
              <a:t>” of HTML (the so-called ‘extensions’) to gain market share through enhanced capabilities (e.g. multi-column text layout like a magazine or newspaper).</a:t>
            </a:r>
          </a:p>
          <a:p>
            <a:pPr eaLnBrk="1" hangingPunct="1">
              <a:lnSpc>
                <a:spcPct val="110000"/>
              </a:lnSpc>
              <a:spcBef>
                <a:spcPct val="120000"/>
              </a:spcBef>
            </a:pPr>
            <a:r>
              <a:rPr lang="en-US" dirty="0" smtClean="0">
                <a:solidFill>
                  <a:schemeClr val="accent6">
                    <a:lumMod val="75000"/>
                  </a:schemeClr>
                </a:solidFill>
              </a:rPr>
              <a:t>Browser-specific extensions </a:t>
            </a:r>
            <a:r>
              <a:rPr lang="en-US" dirty="0" smtClean="0"/>
              <a:t>to the HTML = more work needed to maintain and develop new web pages</a:t>
            </a:r>
          </a:p>
        </p:txBody>
      </p:sp>
      <p:sp>
        <p:nvSpPr>
          <p:cNvPr id="4" name="Slide Number Placeholder 3"/>
          <p:cNvSpPr>
            <a:spLocks noGrp="1"/>
          </p:cNvSpPr>
          <p:nvPr>
            <p:ph type="sldNum" sz="quarter" idx="12"/>
          </p:nvPr>
        </p:nvSpPr>
        <p:spPr/>
        <p:txBody>
          <a:bodyPr/>
          <a:lstStyle/>
          <a:p>
            <a:fld id="{B8D94587-55A8-424D-AACA-CE80AFC6F8F2}" type="slidenum">
              <a:rPr lang="en-CA" smtClean="0"/>
              <a:pPr/>
              <a:t>12</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pic>
        <p:nvPicPr>
          <p:cNvPr id="122882" name="Picture 2" descr="Example of &quot;Best Viewed With IE or Navigator&quot;"/>
          <p:cNvPicPr>
            <a:picLocks noChangeAspect="1" noChangeArrowheads="1"/>
          </p:cNvPicPr>
          <p:nvPr/>
        </p:nvPicPr>
        <p:blipFill>
          <a:blip r:embed="rId2" cstate="print"/>
          <a:srcRect/>
          <a:stretch>
            <a:fillRect/>
          </a:stretch>
        </p:blipFill>
        <p:spPr bwMode="auto">
          <a:xfrm>
            <a:off x="6876256" y="4221088"/>
            <a:ext cx="1253108" cy="909515"/>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19672" y="3501008"/>
            <a:ext cx="6572296" cy="12144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571472" y="1357298"/>
            <a:ext cx="8229600" cy="4525963"/>
          </a:xfrm>
        </p:spPr>
        <p:txBody>
          <a:bodyPr>
            <a:normAutofit fontScale="92500" lnSpcReduction="10000"/>
          </a:bodyPr>
          <a:lstStyle/>
          <a:p>
            <a:r>
              <a:rPr lang="en-CA" dirty="0" smtClean="0"/>
              <a:t>A list can appear as a list item within an outer list -- but the newer HTML, version 5, may not validate this.</a:t>
            </a:r>
          </a:p>
          <a:p>
            <a:pPr>
              <a:buNone/>
            </a:pPr>
            <a:r>
              <a:rPr lang="en-CA" dirty="0" smtClean="0">
                <a:latin typeface="Consolas" pitchFamily="49" charset="0"/>
                <a:cs typeface="Consolas" pitchFamily="49" charset="0"/>
              </a:rPr>
              <a:t>&lt;</a:t>
            </a:r>
            <a:r>
              <a:rPr lang="en-CA" dirty="0" err="1" smtClean="0">
                <a:latin typeface="Consolas" pitchFamily="49" charset="0"/>
                <a:cs typeface="Consolas" pitchFamily="49" charset="0"/>
              </a:rPr>
              <a:t>ul</a:t>
            </a:r>
            <a:r>
              <a:rPr lang="en-CA" dirty="0" smtClean="0">
                <a:latin typeface="Consolas" pitchFamily="49" charset="0"/>
                <a:cs typeface="Consolas" pitchFamily="49" charset="0"/>
              </a:rPr>
              <a:t>&gt;</a:t>
            </a:r>
            <a:br>
              <a:rPr lang="en-CA" dirty="0" smtClean="0">
                <a:latin typeface="Consolas" pitchFamily="49" charset="0"/>
                <a:cs typeface="Consolas" pitchFamily="49" charset="0"/>
              </a:rPr>
            </a:br>
            <a:r>
              <a:rPr lang="en-CA" dirty="0" smtClean="0">
                <a:latin typeface="Consolas" pitchFamily="49" charset="0"/>
                <a:cs typeface="Consolas" pitchFamily="49" charset="0"/>
              </a:rPr>
              <a:t>&lt;</a:t>
            </a:r>
            <a:r>
              <a:rPr lang="en-CA" dirty="0" err="1" smtClean="0">
                <a:latin typeface="Consolas" pitchFamily="49" charset="0"/>
                <a:cs typeface="Consolas" pitchFamily="49" charset="0"/>
              </a:rPr>
              <a:t>li</a:t>
            </a:r>
            <a:r>
              <a:rPr lang="en-CA" dirty="0" smtClean="0">
                <a:latin typeface="Consolas" pitchFamily="49" charset="0"/>
                <a:cs typeface="Consolas" pitchFamily="49" charset="0"/>
              </a:rPr>
              <a:t>&gt;  </a:t>
            </a:r>
            <a:r>
              <a:rPr lang="en-CA" dirty="0" smtClean="0"/>
              <a:t/>
            </a:r>
            <a:br>
              <a:rPr lang="en-CA" dirty="0" smtClean="0"/>
            </a:br>
            <a:r>
              <a:rPr lang="en-CA" dirty="0" smtClean="0"/>
              <a:t>          </a:t>
            </a:r>
            <a:r>
              <a:rPr lang="en-CA" dirty="0" smtClean="0">
                <a:latin typeface="Consolas" pitchFamily="49" charset="0"/>
                <a:cs typeface="Consolas" pitchFamily="49" charset="0"/>
              </a:rPr>
              <a:t>&lt;</a:t>
            </a:r>
            <a:r>
              <a:rPr lang="en-CA" dirty="0" err="1" smtClean="0">
                <a:latin typeface="Consolas" pitchFamily="49" charset="0"/>
                <a:cs typeface="Consolas" pitchFamily="49" charset="0"/>
              </a:rPr>
              <a:t>ol</a:t>
            </a:r>
            <a:r>
              <a:rPr lang="en-CA" dirty="0" smtClean="0">
                <a:latin typeface="Consolas" pitchFamily="49" charset="0"/>
                <a:cs typeface="Consolas" pitchFamily="49" charset="0"/>
              </a:rPr>
              <a:t>&gt; </a:t>
            </a:r>
            <a:br>
              <a:rPr lang="en-CA" dirty="0" smtClean="0">
                <a:latin typeface="Consolas" pitchFamily="49" charset="0"/>
                <a:cs typeface="Consolas" pitchFamily="49" charset="0"/>
              </a:rPr>
            </a:br>
            <a:r>
              <a:rPr lang="en-CA" dirty="0" smtClean="0">
                <a:latin typeface="Consolas" pitchFamily="49" charset="0"/>
                <a:cs typeface="Consolas" pitchFamily="49" charset="0"/>
              </a:rPr>
              <a:t>       &lt;</a:t>
            </a:r>
            <a:r>
              <a:rPr lang="en-CA" dirty="0" err="1" smtClean="0">
                <a:latin typeface="Consolas" pitchFamily="49" charset="0"/>
                <a:cs typeface="Consolas" pitchFamily="49" charset="0"/>
              </a:rPr>
              <a:t>li</a:t>
            </a:r>
            <a:r>
              <a:rPr lang="en-CA" dirty="0" smtClean="0">
                <a:latin typeface="Consolas" pitchFamily="49" charset="0"/>
                <a:cs typeface="Consolas" pitchFamily="49" charset="0"/>
              </a:rPr>
              <a:t>&gt; Open application &lt;/</a:t>
            </a:r>
            <a:r>
              <a:rPr lang="en-CA" dirty="0" err="1" smtClean="0">
                <a:latin typeface="Consolas" pitchFamily="49" charset="0"/>
                <a:cs typeface="Consolas" pitchFamily="49" charset="0"/>
              </a:rPr>
              <a:t>li</a:t>
            </a:r>
            <a:r>
              <a:rPr lang="en-CA" dirty="0" smtClean="0">
                <a:latin typeface="Consolas" pitchFamily="49" charset="0"/>
                <a:cs typeface="Consolas" pitchFamily="49" charset="0"/>
              </a:rPr>
              <a:t>&gt;</a:t>
            </a:r>
            <a:br>
              <a:rPr lang="en-CA" dirty="0" smtClean="0">
                <a:latin typeface="Consolas" pitchFamily="49" charset="0"/>
                <a:cs typeface="Consolas" pitchFamily="49" charset="0"/>
              </a:rPr>
            </a:br>
            <a:r>
              <a:rPr lang="en-CA" dirty="0" smtClean="0">
                <a:latin typeface="Consolas" pitchFamily="49" charset="0"/>
                <a:cs typeface="Consolas" pitchFamily="49" charset="0"/>
              </a:rPr>
              <a:t>    &lt;/</a:t>
            </a:r>
            <a:r>
              <a:rPr lang="en-CA" dirty="0" err="1" smtClean="0">
                <a:latin typeface="Consolas" pitchFamily="49" charset="0"/>
                <a:cs typeface="Consolas" pitchFamily="49" charset="0"/>
              </a:rPr>
              <a:t>ol</a:t>
            </a:r>
            <a:r>
              <a:rPr lang="en-CA" dirty="0" smtClean="0">
                <a:latin typeface="Consolas" pitchFamily="49" charset="0"/>
                <a:cs typeface="Consolas" pitchFamily="49" charset="0"/>
              </a:rPr>
              <a:t>&gt;		</a:t>
            </a:r>
            <a:br>
              <a:rPr lang="en-CA" dirty="0" smtClean="0">
                <a:latin typeface="Consolas" pitchFamily="49" charset="0"/>
                <a:cs typeface="Consolas" pitchFamily="49" charset="0"/>
              </a:rPr>
            </a:br>
            <a:r>
              <a:rPr lang="en-CA" dirty="0" smtClean="0">
                <a:latin typeface="Consolas" pitchFamily="49" charset="0"/>
                <a:cs typeface="Consolas" pitchFamily="49" charset="0"/>
              </a:rPr>
              <a:t>&lt;/</a:t>
            </a:r>
            <a:r>
              <a:rPr lang="en-CA" dirty="0" err="1" smtClean="0">
                <a:latin typeface="Consolas" pitchFamily="49" charset="0"/>
                <a:cs typeface="Consolas" pitchFamily="49" charset="0"/>
              </a:rPr>
              <a:t>li</a:t>
            </a:r>
            <a:r>
              <a:rPr lang="en-CA" dirty="0" smtClean="0">
                <a:latin typeface="Consolas" pitchFamily="49" charset="0"/>
                <a:cs typeface="Consolas" pitchFamily="49" charset="0"/>
              </a:rPr>
              <a:t>&gt;</a:t>
            </a:r>
          </a:p>
          <a:p>
            <a:pPr>
              <a:buNone/>
            </a:pPr>
            <a:r>
              <a:rPr lang="en-CA" dirty="0" smtClean="0">
                <a:latin typeface="Consolas" pitchFamily="49" charset="0"/>
                <a:cs typeface="Consolas" pitchFamily="49" charset="0"/>
              </a:rPr>
              <a:t>&lt;/</a:t>
            </a:r>
            <a:r>
              <a:rPr lang="en-CA" dirty="0" err="1" smtClean="0">
                <a:latin typeface="Consolas" pitchFamily="49" charset="0"/>
                <a:cs typeface="Consolas" pitchFamily="49" charset="0"/>
              </a:rPr>
              <a:t>ul</a:t>
            </a:r>
            <a:r>
              <a:rPr lang="en-CA" dirty="0" smtClean="0">
                <a:latin typeface="Consolas" pitchFamily="49" charset="0"/>
                <a:cs typeface="Consolas" pitchFamily="49" charset="0"/>
              </a:rPr>
              <a:t>&gt;</a:t>
            </a:r>
            <a:endParaRPr lang="en-CA" dirty="0">
              <a:latin typeface="Consolas" pitchFamily="49" charset="0"/>
              <a:cs typeface="Consolas" pitchFamily="49" charset="0"/>
            </a:endParaRPr>
          </a:p>
        </p:txBody>
      </p:sp>
      <p:sp>
        <p:nvSpPr>
          <p:cNvPr id="2" name="Title 1"/>
          <p:cNvSpPr>
            <a:spLocks noGrp="1"/>
          </p:cNvSpPr>
          <p:nvPr>
            <p:ph type="title"/>
          </p:nvPr>
        </p:nvSpPr>
        <p:spPr/>
        <p:txBody>
          <a:bodyPr/>
          <a:lstStyle/>
          <a:p>
            <a:r>
              <a:rPr lang="en-CA" dirty="0" smtClean="0"/>
              <a:t>Lists</a:t>
            </a:r>
            <a:endParaRPr lang="en-CA" dirty="0"/>
          </a:p>
        </p:txBody>
      </p:sp>
      <p:sp>
        <p:nvSpPr>
          <p:cNvPr id="5"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120</a:t>
            </a:fld>
            <a:endParaRPr lang="en-CA"/>
          </a:p>
        </p:txBody>
      </p:sp>
      <p:sp>
        <p:nvSpPr>
          <p:cNvPr id="6"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A list item can be text, images, multimedia, hypertext references, tables, etc</a:t>
            </a:r>
          </a:p>
          <a:p>
            <a:r>
              <a:rPr lang="en-CA" dirty="0" smtClean="0"/>
              <a:t>The numbering type of ordered lists (Roman numerals, e.g.) and the bullet types for unordered lists (square bullets, e.g.) is defined with CSS </a:t>
            </a:r>
            <a:endParaRPr lang="en-CA" dirty="0"/>
          </a:p>
        </p:txBody>
      </p:sp>
      <p:sp>
        <p:nvSpPr>
          <p:cNvPr id="2" name="Title 1"/>
          <p:cNvSpPr>
            <a:spLocks noGrp="1"/>
          </p:cNvSpPr>
          <p:nvPr>
            <p:ph type="title"/>
          </p:nvPr>
        </p:nvSpPr>
        <p:spPr/>
        <p:txBody>
          <a:bodyPr/>
          <a:lstStyle/>
          <a:p>
            <a:r>
              <a:rPr lang="en-CA" dirty="0" smtClean="0"/>
              <a:t>Lists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121</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CA" dirty="0" smtClean="0"/>
              <a:t>Defines a </a:t>
            </a:r>
            <a:r>
              <a:rPr lang="en-CA" b="1" dirty="0" smtClean="0"/>
              <a:t>term</a:t>
            </a:r>
            <a:r>
              <a:rPr lang="en-CA" dirty="0" smtClean="0"/>
              <a:t> and its </a:t>
            </a:r>
            <a:r>
              <a:rPr lang="en-CA" b="1" dirty="0" smtClean="0"/>
              <a:t>description</a:t>
            </a:r>
            <a:endParaRPr lang="en-CA" dirty="0" smtClean="0"/>
          </a:p>
          <a:p>
            <a:pPr>
              <a:buNone/>
            </a:pPr>
            <a:r>
              <a:rPr lang="en-CA" dirty="0" smtClean="0">
                <a:solidFill>
                  <a:schemeClr val="accent2">
                    <a:lumMod val="75000"/>
                  </a:schemeClr>
                </a:solidFill>
                <a:latin typeface="Consolas" pitchFamily="49" charset="0"/>
                <a:cs typeface="Consolas" pitchFamily="49" charset="0"/>
              </a:rPr>
              <a:t>&lt;dl&gt;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4"/>
                </a:solidFill>
                <a:latin typeface="Consolas" pitchFamily="49" charset="0"/>
                <a:cs typeface="Consolas" pitchFamily="49" charset="0"/>
              </a:rPr>
              <a:t>&lt;</a:t>
            </a:r>
            <a:r>
              <a:rPr lang="en-CA" dirty="0" err="1" smtClean="0">
                <a:solidFill>
                  <a:schemeClr val="accent4"/>
                </a:solidFill>
                <a:latin typeface="Consolas" pitchFamily="49" charset="0"/>
                <a:cs typeface="Consolas" pitchFamily="49" charset="0"/>
              </a:rPr>
              <a:t>dt</a:t>
            </a:r>
            <a:r>
              <a:rPr lang="en-CA" dirty="0" smtClean="0">
                <a:solidFill>
                  <a:schemeClr val="accent4"/>
                </a:solidFill>
                <a:latin typeface="Consolas" pitchFamily="49" charset="0"/>
                <a:cs typeface="Consolas" pitchFamily="49" charset="0"/>
              </a:rPr>
              <a:t>&gt;</a:t>
            </a:r>
            <a:r>
              <a:rPr lang="en-CA" dirty="0" smtClean="0">
                <a:latin typeface="Consolas" pitchFamily="49" charset="0"/>
                <a:cs typeface="Consolas" pitchFamily="49" charset="0"/>
              </a:rPr>
              <a:t>CIO</a:t>
            </a:r>
            <a:r>
              <a:rPr lang="en-CA" dirty="0" smtClean="0">
                <a:solidFill>
                  <a:schemeClr val="accent4"/>
                </a:solidFill>
                <a:latin typeface="Consolas" pitchFamily="49" charset="0"/>
                <a:cs typeface="Consolas" pitchFamily="49" charset="0"/>
              </a:rPr>
              <a:t>&lt;/</a:t>
            </a:r>
            <a:r>
              <a:rPr lang="en-CA" dirty="0" err="1" smtClean="0">
                <a:solidFill>
                  <a:schemeClr val="accent4"/>
                </a:solidFill>
                <a:latin typeface="Consolas" pitchFamily="49" charset="0"/>
                <a:cs typeface="Consolas" pitchFamily="49" charset="0"/>
              </a:rPr>
              <a:t>dt</a:t>
            </a:r>
            <a:r>
              <a:rPr lang="en-CA" dirty="0" smtClean="0">
                <a:solidFill>
                  <a:schemeClr val="accent4"/>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3">
                    <a:lumMod val="75000"/>
                  </a:schemeClr>
                </a:solidFill>
                <a:latin typeface="Consolas" pitchFamily="49" charset="0"/>
                <a:cs typeface="Consolas" pitchFamily="49" charset="0"/>
              </a:rPr>
              <a:t>&lt;</a:t>
            </a:r>
            <a:r>
              <a:rPr lang="en-CA" dirty="0" err="1" smtClean="0">
                <a:solidFill>
                  <a:schemeClr val="accent3">
                    <a:lumMod val="75000"/>
                  </a:schemeClr>
                </a:solidFill>
                <a:latin typeface="Consolas" pitchFamily="49" charset="0"/>
                <a:cs typeface="Consolas" pitchFamily="49" charset="0"/>
              </a:rPr>
              <a:t>dd</a:t>
            </a:r>
            <a:r>
              <a:rPr lang="en-CA" dirty="0" smtClean="0">
                <a:solidFill>
                  <a:schemeClr val="accent3">
                    <a:lumMod val="75000"/>
                  </a:schemeClr>
                </a:solidFill>
                <a:latin typeface="Consolas" pitchFamily="49" charset="0"/>
                <a:cs typeface="Consolas" pitchFamily="49" charset="0"/>
              </a:rPr>
              <a:t>&gt;</a:t>
            </a:r>
            <a:r>
              <a:rPr lang="en-CA" dirty="0" smtClean="0">
                <a:latin typeface="Consolas" pitchFamily="49" charset="0"/>
                <a:cs typeface="Consolas" pitchFamily="49" charset="0"/>
              </a:rPr>
              <a:t>Chief Information Officer, the person</a:t>
            </a:r>
            <a:br>
              <a:rPr lang="en-CA" dirty="0" smtClean="0">
                <a:latin typeface="Consolas" pitchFamily="49" charset="0"/>
                <a:cs typeface="Consolas" pitchFamily="49" charset="0"/>
              </a:rPr>
            </a:br>
            <a:r>
              <a:rPr lang="en-CA" dirty="0" smtClean="0">
                <a:latin typeface="Consolas" pitchFamily="49" charset="0"/>
                <a:cs typeface="Consolas" pitchFamily="49" charset="0"/>
              </a:rPr>
              <a:t>responsible for directing information technology policies within an organization</a:t>
            </a:r>
            <a:r>
              <a:rPr lang="en-CA" dirty="0" smtClean="0">
                <a:solidFill>
                  <a:schemeClr val="accent3">
                    <a:lumMod val="75000"/>
                  </a:schemeClr>
                </a:solidFill>
                <a:latin typeface="Consolas" pitchFamily="49" charset="0"/>
                <a:cs typeface="Consolas" pitchFamily="49" charset="0"/>
              </a:rPr>
              <a:t>&lt;/</a:t>
            </a:r>
            <a:r>
              <a:rPr lang="en-CA" dirty="0" err="1" smtClean="0">
                <a:solidFill>
                  <a:schemeClr val="accent3">
                    <a:lumMod val="75000"/>
                  </a:schemeClr>
                </a:solidFill>
                <a:latin typeface="Consolas" pitchFamily="49" charset="0"/>
                <a:cs typeface="Consolas" pitchFamily="49" charset="0"/>
              </a:rPr>
              <a:t>dd</a:t>
            </a:r>
            <a:r>
              <a:rPr lang="en-CA" dirty="0" smtClean="0">
                <a:solidFill>
                  <a:schemeClr val="accent3">
                    <a:lumMod val="75000"/>
                  </a:schemeClr>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4"/>
                </a:solidFill>
                <a:latin typeface="Consolas" pitchFamily="49" charset="0"/>
                <a:cs typeface="Consolas" pitchFamily="49" charset="0"/>
              </a:rPr>
              <a:t>&lt;</a:t>
            </a:r>
            <a:r>
              <a:rPr lang="en-CA" dirty="0" err="1" smtClean="0">
                <a:solidFill>
                  <a:schemeClr val="accent4"/>
                </a:solidFill>
                <a:latin typeface="Consolas" pitchFamily="49" charset="0"/>
                <a:cs typeface="Consolas" pitchFamily="49" charset="0"/>
              </a:rPr>
              <a:t>dt</a:t>
            </a:r>
            <a:r>
              <a:rPr lang="en-CA" dirty="0" smtClean="0">
                <a:solidFill>
                  <a:schemeClr val="accent4"/>
                </a:solidFill>
                <a:latin typeface="Consolas" pitchFamily="49" charset="0"/>
                <a:cs typeface="Consolas" pitchFamily="49" charset="0"/>
              </a:rPr>
              <a:t>&gt;</a:t>
            </a:r>
            <a:r>
              <a:rPr lang="en-CA" dirty="0" smtClean="0">
                <a:latin typeface="Consolas" pitchFamily="49" charset="0"/>
                <a:cs typeface="Consolas" pitchFamily="49" charset="0"/>
              </a:rPr>
              <a:t>hacker</a:t>
            </a:r>
            <a:r>
              <a:rPr lang="en-CA" dirty="0" smtClean="0">
                <a:solidFill>
                  <a:schemeClr val="accent4"/>
                </a:solidFill>
                <a:latin typeface="Consolas" pitchFamily="49" charset="0"/>
                <a:cs typeface="Consolas" pitchFamily="49" charset="0"/>
              </a:rPr>
              <a:t>&lt;/</a:t>
            </a:r>
            <a:r>
              <a:rPr lang="en-CA" dirty="0" err="1" smtClean="0">
                <a:solidFill>
                  <a:schemeClr val="accent4"/>
                </a:solidFill>
                <a:latin typeface="Consolas" pitchFamily="49" charset="0"/>
                <a:cs typeface="Consolas" pitchFamily="49" charset="0"/>
              </a:rPr>
              <a:t>dt</a:t>
            </a:r>
            <a:r>
              <a:rPr lang="en-CA" dirty="0" smtClean="0">
                <a:solidFill>
                  <a:schemeClr val="accent4"/>
                </a:solidFill>
                <a:latin typeface="Consolas" pitchFamily="49" charset="0"/>
                <a:cs typeface="Consolas" pitchFamily="49" charset="0"/>
              </a:rPr>
              <a:t>&gt;</a:t>
            </a:r>
            <a:r>
              <a:rPr lang="en-CA" dirty="0" smtClean="0">
                <a:latin typeface="Consolas" pitchFamily="49" charset="0"/>
                <a:cs typeface="Consolas" pitchFamily="49" charset="0"/>
              </a:rPr>
              <a:t/>
            </a:r>
            <a:br>
              <a:rPr lang="en-CA" dirty="0" smtClean="0">
                <a:latin typeface="Consolas" pitchFamily="49" charset="0"/>
                <a:cs typeface="Consolas" pitchFamily="49" charset="0"/>
              </a:rPr>
            </a:br>
            <a:r>
              <a:rPr lang="en-CA" dirty="0" smtClean="0">
                <a:solidFill>
                  <a:schemeClr val="accent3">
                    <a:lumMod val="75000"/>
                  </a:schemeClr>
                </a:solidFill>
                <a:latin typeface="Consolas" pitchFamily="49" charset="0"/>
                <a:cs typeface="Consolas" pitchFamily="49" charset="0"/>
              </a:rPr>
              <a:t>&lt;</a:t>
            </a:r>
            <a:r>
              <a:rPr lang="en-CA" dirty="0" err="1" smtClean="0">
                <a:solidFill>
                  <a:schemeClr val="accent3">
                    <a:lumMod val="75000"/>
                  </a:schemeClr>
                </a:solidFill>
                <a:latin typeface="Consolas" pitchFamily="49" charset="0"/>
                <a:cs typeface="Consolas" pitchFamily="49" charset="0"/>
              </a:rPr>
              <a:t>dd</a:t>
            </a:r>
            <a:r>
              <a:rPr lang="en-CA" dirty="0" smtClean="0">
                <a:solidFill>
                  <a:schemeClr val="accent3">
                    <a:lumMod val="75000"/>
                  </a:schemeClr>
                </a:solidFill>
                <a:latin typeface="Consolas" pitchFamily="49" charset="0"/>
                <a:cs typeface="Consolas" pitchFamily="49" charset="0"/>
              </a:rPr>
              <a:t>&gt;</a:t>
            </a:r>
            <a:r>
              <a:rPr lang="en-CA" dirty="0" smtClean="0">
                <a:latin typeface="Consolas" pitchFamily="49" charset="0"/>
                <a:cs typeface="Consolas" pitchFamily="49" charset="0"/>
              </a:rPr>
              <a:t>Highly skilled computer programmer</a:t>
            </a:r>
            <a:r>
              <a:rPr lang="en-CA" dirty="0" smtClean="0">
                <a:solidFill>
                  <a:schemeClr val="accent3">
                    <a:lumMod val="75000"/>
                  </a:schemeClr>
                </a:solidFill>
                <a:latin typeface="Consolas" pitchFamily="49" charset="0"/>
                <a:cs typeface="Consolas" pitchFamily="49" charset="0"/>
              </a:rPr>
              <a:t>&lt;/</a:t>
            </a:r>
            <a:r>
              <a:rPr lang="en-CA" dirty="0" err="1" smtClean="0">
                <a:solidFill>
                  <a:schemeClr val="accent3">
                    <a:lumMod val="75000"/>
                  </a:schemeClr>
                </a:solidFill>
                <a:latin typeface="Consolas" pitchFamily="49" charset="0"/>
                <a:cs typeface="Consolas" pitchFamily="49" charset="0"/>
              </a:rPr>
              <a:t>dd</a:t>
            </a:r>
            <a:r>
              <a:rPr lang="en-CA" dirty="0" smtClean="0">
                <a:solidFill>
                  <a:schemeClr val="accent3">
                    <a:lumMod val="75000"/>
                  </a:schemeClr>
                </a:solidFill>
                <a:latin typeface="Consolas" pitchFamily="49" charset="0"/>
                <a:cs typeface="Consolas" pitchFamily="49" charset="0"/>
              </a:rPr>
              <a:t>&gt;</a:t>
            </a:r>
          </a:p>
          <a:p>
            <a:pPr>
              <a:buNone/>
            </a:pPr>
            <a:r>
              <a:rPr lang="en-CA" dirty="0" smtClean="0">
                <a:solidFill>
                  <a:schemeClr val="accent2">
                    <a:lumMod val="75000"/>
                  </a:schemeClr>
                </a:solidFill>
                <a:latin typeface="Consolas" pitchFamily="49" charset="0"/>
                <a:cs typeface="Consolas" pitchFamily="49" charset="0"/>
              </a:rPr>
              <a:t>&lt;/dl&gt;</a:t>
            </a:r>
            <a:endParaRPr lang="en-CA" dirty="0">
              <a:solidFill>
                <a:schemeClr val="accent2">
                  <a:lumMod val="75000"/>
                </a:schemeClr>
              </a:solidFill>
              <a:latin typeface="Consolas" pitchFamily="49" charset="0"/>
              <a:cs typeface="Consolas" pitchFamily="49" charset="0"/>
            </a:endParaRPr>
          </a:p>
        </p:txBody>
      </p:sp>
      <p:sp>
        <p:nvSpPr>
          <p:cNvPr id="2" name="Title 1"/>
          <p:cNvSpPr>
            <a:spLocks noGrp="1"/>
          </p:cNvSpPr>
          <p:nvPr>
            <p:ph type="title"/>
          </p:nvPr>
        </p:nvSpPr>
        <p:spPr/>
        <p:txBody>
          <a:bodyPr/>
          <a:lstStyle/>
          <a:p>
            <a:r>
              <a:rPr lang="en-CA" dirty="0" smtClean="0"/>
              <a:t>Definition Lists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122</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pic>
        <p:nvPicPr>
          <p:cNvPr id="43010" name="Picture 2"/>
          <p:cNvPicPr>
            <a:picLocks noChangeAspect="1" noChangeArrowheads="1"/>
          </p:cNvPicPr>
          <p:nvPr/>
        </p:nvPicPr>
        <p:blipFill>
          <a:blip r:embed="rId2" cstate="print"/>
          <a:srcRect/>
          <a:stretch>
            <a:fillRect/>
          </a:stretch>
        </p:blipFill>
        <p:spPr bwMode="auto">
          <a:xfrm>
            <a:off x="5220072" y="5013176"/>
            <a:ext cx="3448050" cy="1162050"/>
          </a:xfrm>
          <a:prstGeom prst="rect">
            <a:avLst/>
          </a:prstGeom>
          <a:noFill/>
          <a:ln w="9525">
            <a:solidFill>
              <a:schemeClr val="accent1"/>
            </a:solidFill>
            <a:miter lim="800000"/>
            <a:headEnd/>
            <a:tailEnd/>
          </a:ln>
        </p:spPr>
      </p:pic>
      <p:sp>
        <p:nvSpPr>
          <p:cNvPr id="7" name="TextBox 6"/>
          <p:cNvSpPr txBox="1"/>
          <p:nvPr/>
        </p:nvSpPr>
        <p:spPr>
          <a:xfrm>
            <a:off x="3707904" y="1988840"/>
            <a:ext cx="3140283" cy="646331"/>
          </a:xfrm>
          <a:prstGeom prst="rect">
            <a:avLst/>
          </a:prstGeom>
          <a:solidFill>
            <a:schemeClr val="accent1">
              <a:lumMod val="20000"/>
              <a:lumOff val="80000"/>
            </a:schemeClr>
          </a:solidFill>
          <a:ln>
            <a:solidFill>
              <a:schemeClr val="accent6">
                <a:lumMod val="50000"/>
              </a:schemeClr>
            </a:solidFill>
          </a:ln>
        </p:spPr>
        <p:txBody>
          <a:bodyPr wrap="none" rtlCol="0">
            <a:spAutoFit/>
          </a:bodyPr>
          <a:lstStyle/>
          <a:p>
            <a:r>
              <a:rPr lang="en-CA" dirty="0" smtClean="0">
                <a:solidFill>
                  <a:schemeClr val="accent2">
                    <a:lumMod val="50000"/>
                  </a:schemeClr>
                </a:solidFill>
              </a:rPr>
              <a:t>&lt;dl&gt; </a:t>
            </a:r>
            <a:r>
              <a:rPr lang="en-CA" dirty="0" smtClean="0"/>
              <a:t>= start of a </a:t>
            </a:r>
            <a:r>
              <a:rPr lang="en-CA" dirty="0" smtClean="0">
                <a:solidFill>
                  <a:schemeClr val="accent2">
                    <a:lumMod val="50000"/>
                  </a:schemeClr>
                </a:solidFill>
              </a:rPr>
              <a:t>d</a:t>
            </a:r>
            <a:r>
              <a:rPr lang="en-CA" dirty="0" smtClean="0"/>
              <a:t>efinition </a:t>
            </a:r>
            <a:r>
              <a:rPr lang="en-CA" dirty="0" smtClean="0">
                <a:solidFill>
                  <a:schemeClr val="accent2">
                    <a:lumMod val="50000"/>
                  </a:schemeClr>
                </a:solidFill>
              </a:rPr>
              <a:t>l</a:t>
            </a:r>
            <a:r>
              <a:rPr lang="en-CA" dirty="0" smtClean="0"/>
              <a:t>ist</a:t>
            </a:r>
            <a:br>
              <a:rPr lang="en-CA" dirty="0" smtClean="0"/>
            </a:br>
            <a:r>
              <a:rPr lang="en-CA" dirty="0" smtClean="0">
                <a:solidFill>
                  <a:schemeClr val="accent4">
                    <a:lumMod val="75000"/>
                  </a:schemeClr>
                </a:solidFill>
              </a:rPr>
              <a:t>&lt;</a:t>
            </a:r>
            <a:r>
              <a:rPr lang="en-CA" dirty="0" err="1" smtClean="0">
                <a:solidFill>
                  <a:schemeClr val="accent4">
                    <a:lumMod val="75000"/>
                  </a:schemeClr>
                </a:solidFill>
              </a:rPr>
              <a:t>dt</a:t>
            </a:r>
            <a:r>
              <a:rPr lang="en-CA" dirty="0" smtClean="0">
                <a:solidFill>
                  <a:schemeClr val="accent4">
                    <a:lumMod val="75000"/>
                  </a:schemeClr>
                </a:solidFill>
              </a:rPr>
              <a:t>&gt; </a:t>
            </a:r>
            <a:r>
              <a:rPr lang="en-CA" dirty="0" smtClean="0"/>
              <a:t>= start of a </a:t>
            </a:r>
            <a:r>
              <a:rPr lang="en-CA" dirty="0" smtClean="0">
                <a:solidFill>
                  <a:schemeClr val="accent4">
                    <a:lumMod val="75000"/>
                  </a:schemeClr>
                </a:solidFill>
              </a:rPr>
              <a:t>d</a:t>
            </a:r>
            <a:r>
              <a:rPr lang="en-CA" dirty="0" smtClean="0"/>
              <a:t>efinition </a:t>
            </a:r>
            <a:r>
              <a:rPr lang="en-CA" dirty="0" smtClean="0">
                <a:solidFill>
                  <a:schemeClr val="accent4">
                    <a:lumMod val="75000"/>
                  </a:schemeClr>
                </a:solidFill>
              </a:rPr>
              <a:t>t</a:t>
            </a:r>
            <a:r>
              <a:rPr lang="en-CA" dirty="0" smtClean="0"/>
              <a:t>erm</a:t>
            </a:r>
            <a:endParaRPr lang="en-CA" dirty="0"/>
          </a:p>
        </p:txBody>
      </p:sp>
      <p:sp>
        <p:nvSpPr>
          <p:cNvPr id="8" name="TextBox 7"/>
          <p:cNvSpPr txBox="1"/>
          <p:nvPr/>
        </p:nvSpPr>
        <p:spPr>
          <a:xfrm>
            <a:off x="4499992" y="2996952"/>
            <a:ext cx="3782959" cy="369332"/>
          </a:xfrm>
          <a:prstGeom prst="rect">
            <a:avLst/>
          </a:prstGeom>
          <a:solidFill>
            <a:schemeClr val="accent1">
              <a:lumMod val="20000"/>
              <a:lumOff val="80000"/>
            </a:schemeClr>
          </a:solidFill>
          <a:ln>
            <a:solidFill>
              <a:schemeClr val="accent6">
                <a:lumMod val="50000"/>
              </a:schemeClr>
            </a:solidFill>
          </a:ln>
        </p:spPr>
        <p:txBody>
          <a:bodyPr wrap="none" rtlCol="0">
            <a:spAutoFit/>
          </a:bodyPr>
          <a:lstStyle/>
          <a:p>
            <a:r>
              <a:rPr lang="en-CA" dirty="0" smtClean="0">
                <a:solidFill>
                  <a:schemeClr val="accent3">
                    <a:lumMod val="75000"/>
                  </a:schemeClr>
                </a:solidFill>
              </a:rPr>
              <a:t>&lt;</a:t>
            </a:r>
            <a:r>
              <a:rPr lang="en-CA" dirty="0" err="1" smtClean="0">
                <a:solidFill>
                  <a:schemeClr val="accent3">
                    <a:lumMod val="75000"/>
                  </a:schemeClr>
                </a:solidFill>
              </a:rPr>
              <a:t>dd</a:t>
            </a:r>
            <a:r>
              <a:rPr lang="en-CA" dirty="0" smtClean="0">
                <a:solidFill>
                  <a:schemeClr val="accent3">
                    <a:lumMod val="75000"/>
                  </a:schemeClr>
                </a:solidFill>
              </a:rPr>
              <a:t>&gt; </a:t>
            </a:r>
            <a:r>
              <a:rPr lang="en-CA" dirty="0" smtClean="0"/>
              <a:t>= start of a </a:t>
            </a:r>
            <a:r>
              <a:rPr lang="en-CA" dirty="0" smtClean="0">
                <a:solidFill>
                  <a:schemeClr val="accent3">
                    <a:lumMod val="75000"/>
                  </a:schemeClr>
                </a:solidFill>
              </a:rPr>
              <a:t>d</a:t>
            </a:r>
            <a:r>
              <a:rPr lang="en-CA" dirty="0" smtClean="0"/>
              <a:t>efinition </a:t>
            </a:r>
            <a:r>
              <a:rPr lang="en-CA" dirty="0" smtClean="0">
                <a:solidFill>
                  <a:schemeClr val="accent3">
                    <a:lumMod val="75000"/>
                  </a:schemeClr>
                </a:solidFill>
              </a:rPr>
              <a:t>d</a:t>
            </a:r>
            <a:r>
              <a:rPr lang="en-CA" dirty="0" smtClean="0"/>
              <a:t>escription</a:t>
            </a:r>
            <a:endParaRPr lang="en-CA"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CA" dirty="0" smtClean="0"/>
              <a:t>The </a:t>
            </a:r>
            <a:r>
              <a:rPr lang="en-CA" dirty="0" smtClean="0">
                <a:solidFill>
                  <a:schemeClr val="accent5">
                    <a:lumMod val="75000"/>
                  </a:schemeClr>
                </a:solidFill>
                <a:latin typeface="Consolas" pitchFamily="49" charset="0"/>
                <a:cs typeface="Consolas" pitchFamily="49" charset="0"/>
              </a:rPr>
              <a:t>&lt;</a:t>
            </a:r>
            <a:r>
              <a:rPr lang="en-CA" dirty="0" err="1" smtClean="0">
                <a:solidFill>
                  <a:schemeClr val="accent5">
                    <a:lumMod val="75000"/>
                  </a:schemeClr>
                </a:solidFill>
                <a:latin typeface="Consolas" pitchFamily="49" charset="0"/>
                <a:cs typeface="Consolas" pitchFamily="49" charset="0"/>
              </a:rPr>
              <a:t>img</a:t>
            </a:r>
            <a:r>
              <a:rPr lang="en-CA" dirty="0" smtClean="0">
                <a:solidFill>
                  <a:schemeClr val="accent5">
                    <a:lumMod val="75000"/>
                  </a:schemeClr>
                </a:solidFill>
                <a:latin typeface="Consolas" pitchFamily="49" charset="0"/>
                <a:cs typeface="Consolas" pitchFamily="49" charset="0"/>
              </a:rPr>
              <a:t>&gt; </a:t>
            </a:r>
            <a:r>
              <a:rPr lang="en-CA" dirty="0" smtClean="0"/>
              <a:t>element specifies that an image is to be shown </a:t>
            </a:r>
          </a:p>
          <a:p>
            <a:r>
              <a:rPr lang="en-CA" dirty="0" smtClean="0"/>
              <a:t>Attribute </a:t>
            </a:r>
            <a:r>
              <a:rPr lang="en-CA" dirty="0" err="1" smtClean="0">
                <a:solidFill>
                  <a:srgbClr val="00B050"/>
                </a:solidFill>
                <a:latin typeface="Consolas" pitchFamily="49" charset="0"/>
                <a:cs typeface="Consolas" pitchFamily="49" charset="0"/>
              </a:rPr>
              <a:t>src</a:t>
            </a:r>
            <a:r>
              <a:rPr lang="en-CA" dirty="0" smtClean="0"/>
              <a:t> defines the location and name of the image file</a:t>
            </a:r>
          </a:p>
          <a:p>
            <a:r>
              <a:rPr lang="en-CA" dirty="0" smtClean="0"/>
              <a:t>Attribute </a:t>
            </a:r>
            <a:r>
              <a:rPr lang="en-CA" dirty="0" smtClean="0">
                <a:solidFill>
                  <a:srgbClr val="C00000"/>
                </a:solidFill>
              </a:rPr>
              <a:t>alt</a:t>
            </a:r>
            <a:r>
              <a:rPr lang="en-CA" dirty="0" smtClean="0"/>
              <a:t> defines text to display if image cannot display (it is missing, for example)</a:t>
            </a:r>
          </a:p>
          <a:p>
            <a:r>
              <a:rPr lang="en-CA" dirty="0" smtClean="0"/>
              <a:t>Image types can be any valid picture format: jpg, </a:t>
            </a:r>
            <a:r>
              <a:rPr lang="en-CA" dirty="0" err="1" smtClean="0"/>
              <a:t>png</a:t>
            </a:r>
            <a:r>
              <a:rPr lang="en-CA" dirty="0" smtClean="0"/>
              <a:t>, bmp, gif, </a:t>
            </a:r>
            <a:r>
              <a:rPr lang="en-CA" dirty="0" err="1" smtClean="0"/>
              <a:t>pcx</a:t>
            </a:r>
            <a:r>
              <a:rPr lang="en-CA" dirty="0" smtClean="0"/>
              <a:t>, etc</a:t>
            </a:r>
          </a:p>
          <a:p>
            <a:r>
              <a:rPr lang="en-CA" dirty="0" smtClean="0"/>
              <a:t>The web server configuration file defines which picture files are acceptable based on the file name extension </a:t>
            </a:r>
            <a:endParaRPr lang="en-CA" dirty="0"/>
          </a:p>
        </p:txBody>
      </p:sp>
      <p:sp>
        <p:nvSpPr>
          <p:cNvPr id="2" name="Title 1"/>
          <p:cNvSpPr>
            <a:spLocks noGrp="1"/>
          </p:cNvSpPr>
          <p:nvPr>
            <p:ph type="title"/>
          </p:nvPr>
        </p:nvSpPr>
        <p:spPr/>
        <p:txBody>
          <a:bodyPr/>
          <a:lstStyle/>
          <a:p>
            <a:r>
              <a:rPr lang="en-CA" dirty="0" smtClean="0"/>
              <a:t>Images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123</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CA" sz="2800" dirty="0" smtClean="0">
                <a:latin typeface="Consolas" pitchFamily="49" charset="0"/>
                <a:cs typeface="Consolas" pitchFamily="49" charset="0"/>
              </a:rPr>
              <a:t>&lt;</a:t>
            </a:r>
            <a:r>
              <a:rPr lang="en-CA" sz="2800" dirty="0" err="1" smtClean="0">
                <a:solidFill>
                  <a:schemeClr val="accent5">
                    <a:lumMod val="75000"/>
                  </a:schemeClr>
                </a:solidFill>
                <a:latin typeface="Consolas" pitchFamily="49" charset="0"/>
                <a:cs typeface="Consolas" pitchFamily="49" charset="0"/>
              </a:rPr>
              <a:t>img</a:t>
            </a:r>
            <a:r>
              <a:rPr lang="en-CA" sz="2800" dirty="0" smtClean="0">
                <a:latin typeface="Consolas" pitchFamily="49" charset="0"/>
                <a:cs typeface="Consolas" pitchFamily="49" charset="0"/>
              </a:rPr>
              <a:t> </a:t>
            </a:r>
            <a:r>
              <a:rPr lang="en-CA" sz="2800" dirty="0" err="1" smtClean="0">
                <a:solidFill>
                  <a:srgbClr val="00B050"/>
                </a:solidFill>
                <a:latin typeface="Consolas" pitchFamily="49" charset="0"/>
                <a:cs typeface="Consolas" pitchFamily="49" charset="0"/>
              </a:rPr>
              <a:t>src</a:t>
            </a:r>
            <a:r>
              <a:rPr lang="en-CA" sz="2800" dirty="0" smtClean="0">
                <a:latin typeface="Consolas" pitchFamily="49" charset="0"/>
                <a:cs typeface="Consolas" pitchFamily="49" charset="0"/>
              </a:rPr>
              <a:t>=“http://www.mypics.com/bird.png”</a:t>
            </a:r>
            <a:br>
              <a:rPr lang="en-CA" sz="2800" dirty="0" smtClean="0">
                <a:latin typeface="Consolas" pitchFamily="49" charset="0"/>
                <a:cs typeface="Consolas" pitchFamily="49" charset="0"/>
              </a:rPr>
            </a:br>
            <a:r>
              <a:rPr lang="en-CA" sz="2800" dirty="0" smtClean="0">
                <a:solidFill>
                  <a:srgbClr val="C00000"/>
                </a:solidFill>
                <a:latin typeface="Consolas" pitchFamily="49" charset="0"/>
                <a:cs typeface="Consolas" pitchFamily="49" charset="0"/>
              </a:rPr>
              <a:t>alt</a:t>
            </a:r>
            <a:r>
              <a:rPr lang="en-CA" sz="2800" dirty="0" smtClean="0">
                <a:latin typeface="Consolas" pitchFamily="49" charset="0"/>
                <a:cs typeface="Consolas" pitchFamily="49" charset="0"/>
              </a:rPr>
              <a:t>=“robin”&gt;</a:t>
            </a:r>
            <a:br>
              <a:rPr lang="en-CA" sz="2800" dirty="0" smtClean="0">
                <a:latin typeface="Consolas" pitchFamily="49" charset="0"/>
                <a:cs typeface="Consolas" pitchFamily="49" charset="0"/>
              </a:rPr>
            </a:br>
            <a:endParaRPr lang="en-CA" sz="2800" dirty="0" smtClean="0">
              <a:latin typeface="Consolas" pitchFamily="49" charset="0"/>
              <a:cs typeface="Consolas" pitchFamily="49" charset="0"/>
            </a:endParaRPr>
          </a:p>
          <a:p>
            <a:pPr>
              <a:buNone/>
            </a:pPr>
            <a:r>
              <a:rPr lang="en-CA" sz="2800" dirty="0" smtClean="0">
                <a:latin typeface="Consolas" pitchFamily="49" charset="0"/>
                <a:cs typeface="Consolas" pitchFamily="49" charset="0"/>
              </a:rPr>
              <a:t>&lt;</a:t>
            </a:r>
            <a:r>
              <a:rPr lang="en-CA" sz="2800" dirty="0" err="1" smtClean="0">
                <a:solidFill>
                  <a:schemeClr val="accent5">
                    <a:lumMod val="75000"/>
                  </a:schemeClr>
                </a:solidFill>
                <a:latin typeface="Consolas" pitchFamily="49" charset="0"/>
                <a:cs typeface="Consolas" pitchFamily="49" charset="0"/>
              </a:rPr>
              <a:t>img</a:t>
            </a:r>
            <a:r>
              <a:rPr lang="en-CA" sz="2800" dirty="0" smtClean="0">
                <a:latin typeface="Consolas" pitchFamily="49" charset="0"/>
                <a:cs typeface="Consolas" pitchFamily="49" charset="0"/>
              </a:rPr>
              <a:t> </a:t>
            </a:r>
            <a:r>
              <a:rPr lang="en-CA" sz="2800" dirty="0" err="1" smtClean="0">
                <a:solidFill>
                  <a:srgbClr val="00B050"/>
                </a:solidFill>
                <a:latin typeface="Consolas" pitchFamily="49" charset="0"/>
                <a:cs typeface="Consolas" pitchFamily="49" charset="0"/>
              </a:rPr>
              <a:t>src</a:t>
            </a:r>
            <a:r>
              <a:rPr lang="en-CA" sz="2800" dirty="0" smtClean="0">
                <a:latin typeface="Consolas" pitchFamily="49" charset="0"/>
                <a:cs typeface="Consolas" pitchFamily="49" charset="0"/>
              </a:rPr>
              <a:t>=“images/spot.jpg” </a:t>
            </a:r>
            <a:br>
              <a:rPr lang="en-CA" sz="2800" dirty="0" smtClean="0">
                <a:latin typeface="Consolas" pitchFamily="49" charset="0"/>
                <a:cs typeface="Consolas" pitchFamily="49" charset="0"/>
              </a:rPr>
            </a:br>
            <a:r>
              <a:rPr lang="en-CA" sz="2800" dirty="0" smtClean="0">
                <a:solidFill>
                  <a:srgbClr val="C00000"/>
                </a:solidFill>
                <a:latin typeface="Consolas" pitchFamily="49" charset="0"/>
                <a:cs typeface="Consolas" pitchFamily="49" charset="0"/>
              </a:rPr>
              <a:t>alt</a:t>
            </a:r>
            <a:r>
              <a:rPr lang="en-CA" sz="2800" dirty="0" smtClean="0">
                <a:latin typeface="Consolas" pitchFamily="49" charset="0"/>
                <a:cs typeface="Consolas" pitchFamily="49" charset="0"/>
              </a:rPr>
              <a:t>=“blue spot”&gt;</a:t>
            </a:r>
            <a:br>
              <a:rPr lang="en-CA" sz="2800" dirty="0" smtClean="0">
                <a:latin typeface="Consolas" pitchFamily="49" charset="0"/>
                <a:cs typeface="Consolas" pitchFamily="49" charset="0"/>
              </a:rPr>
            </a:br>
            <a:endParaRPr lang="en-CA" sz="2800" dirty="0" smtClean="0">
              <a:latin typeface="Consolas" pitchFamily="49" charset="0"/>
              <a:cs typeface="Consolas" pitchFamily="49" charset="0"/>
            </a:endParaRPr>
          </a:p>
          <a:p>
            <a:pPr>
              <a:buNone/>
            </a:pPr>
            <a:r>
              <a:rPr lang="en-CA" sz="2800" dirty="0" smtClean="0">
                <a:latin typeface="Consolas" pitchFamily="49" charset="0"/>
                <a:cs typeface="Consolas" pitchFamily="49" charset="0"/>
              </a:rPr>
              <a:t>&lt;</a:t>
            </a:r>
            <a:r>
              <a:rPr lang="en-CA" sz="2800" dirty="0" err="1" smtClean="0">
                <a:solidFill>
                  <a:schemeClr val="accent5">
                    <a:lumMod val="75000"/>
                  </a:schemeClr>
                </a:solidFill>
                <a:latin typeface="Consolas" pitchFamily="49" charset="0"/>
                <a:cs typeface="Consolas" pitchFamily="49" charset="0"/>
              </a:rPr>
              <a:t>img</a:t>
            </a:r>
            <a:r>
              <a:rPr lang="en-CA" sz="2800" dirty="0" smtClean="0">
                <a:latin typeface="Consolas" pitchFamily="49" charset="0"/>
                <a:cs typeface="Consolas" pitchFamily="49" charset="0"/>
              </a:rPr>
              <a:t> </a:t>
            </a:r>
            <a:r>
              <a:rPr lang="en-CA" sz="2800" dirty="0" err="1" smtClean="0">
                <a:solidFill>
                  <a:srgbClr val="00B050"/>
                </a:solidFill>
                <a:latin typeface="Consolas" pitchFamily="49" charset="0"/>
                <a:cs typeface="Consolas" pitchFamily="49" charset="0"/>
              </a:rPr>
              <a:t>src</a:t>
            </a:r>
            <a:r>
              <a:rPr lang="en-CA" sz="2800" dirty="0" smtClean="0">
                <a:latin typeface="Consolas" pitchFamily="49" charset="0"/>
                <a:cs typeface="Consolas" pitchFamily="49" charset="0"/>
              </a:rPr>
              <a:t>=“bigBlue.bmp” </a:t>
            </a:r>
            <a:r>
              <a:rPr lang="en-CA" sz="2800" dirty="0" smtClean="0">
                <a:solidFill>
                  <a:srgbClr val="C00000"/>
                </a:solidFill>
                <a:latin typeface="Consolas" pitchFamily="49" charset="0"/>
                <a:cs typeface="Consolas" pitchFamily="49" charset="0"/>
              </a:rPr>
              <a:t>alt</a:t>
            </a:r>
            <a:r>
              <a:rPr lang="en-CA" sz="2800" dirty="0" smtClean="0">
                <a:latin typeface="Consolas" pitchFamily="49" charset="0"/>
                <a:cs typeface="Consolas" pitchFamily="49" charset="0"/>
              </a:rPr>
              <a:t>=“IBM logo”&gt;</a:t>
            </a:r>
            <a:endParaRPr lang="en-CA" sz="2800" dirty="0">
              <a:latin typeface="Consolas" pitchFamily="49" charset="0"/>
              <a:cs typeface="Consolas" pitchFamily="49" charset="0"/>
            </a:endParaRPr>
          </a:p>
        </p:txBody>
      </p:sp>
      <p:sp>
        <p:nvSpPr>
          <p:cNvPr id="2" name="Title 1"/>
          <p:cNvSpPr>
            <a:spLocks noGrp="1"/>
          </p:cNvSpPr>
          <p:nvPr>
            <p:ph type="title"/>
          </p:nvPr>
        </p:nvSpPr>
        <p:spPr/>
        <p:txBody>
          <a:bodyPr/>
          <a:lstStyle/>
          <a:p>
            <a:r>
              <a:rPr lang="en-CA" dirty="0" smtClean="0"/>
              <a:t>Images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124</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Images can be hypertext links</a:t>
            </a:r>
          </a:p>
          <a:p>
            <a:r>
              <a:rPr lang="en-CA" dirty="0" smtClean="0"/>
              <a:t>The image by default will be bordered in blue</a:t>
            </a:r>
          </a:p>
          <a:p>
            <a:r>
              <a:rPr lang="en-CA" dirty="0" smtClean="0"/>
              <a:t>Use the anchor tag surrounding the </a:t>
            </a:r>
            <a:r>
              <a:rPr lang="en-CA" dirty="0" err="1" smtClean="0"/>
              <a:t>img</a:t>
            </a:r>
            <a:r>
              <a:rPr lang="en-CA" dirty="0" smtClean="0"/>
              <a:t> tag</a:t>
            </a:r>
          </a:p>
          <a:p>
            <a:pPr>
              <a:buNone/>
            </a:pPr>
            <a:r>
              <a:rPr lang="en-CA" dirty="0" smtClean="0">
                <a:latin typeface="Consolas" pitchFamily="49" charset="0"/>
                <a:cs typeface="Consolas" pitchFamily="49" charset="0"/>
              </a:rPr>
              <a:t>&lt;a </a:t>
            </a:r>
            <a:r>
              <a:rPr lang="en-CA" dirty="0" err="1" smtClean="0">
                <a:latin typeface="Consolas" pitchFamily="49" charset="0"/>
                <a:cs typeface="Consolas" pitchFamily="49" charset="0"/>
              </a:rPr>
              <a:t>href</a:t>
            </a:r>
            <a:r>
              <a:rPr lang="en-CA" dirty="0" smtClean="0">
                <a:latin typeface="Consolas" pitchFamily="49" charset="0"/>
                <a:cs typeface="Consolas" pitchFamily="49" charset="0"/>
              </a:rPr>
              <a:t>=“myDog.html” </a:t>
            </a:r>
            <a:br>
              <a:rPr lang="en-CA" dirty="0" smtClean="0">
                <a:latin typeface="Consolas" pitchFamily="49" charset="0"/>
                <a:cs typeface="Consolas" pitchFamily="49" charset="0"/>
              </a:rPr>
            </a:br>
            <a:r>
              <a:rPr lang="en-CA" dirty="0" smtClean="0">
                <a:latin typeface="Consolas" pitchFamily="49" charset="0"/>
                <a:cs typeface="Consolas" pitchFamily="49" charset="0"/>
              </a:rPr>
              <a:t>  title=“Visit my dog”&gt; </a:t>
            </a:r>
            <a:br>
              <a:rPr lang="en-CA" dirty="0" smtClean="0">
                <a:latin typeface="Consolas" pitchFamily="49" charset="0"/>
                <a:cs typeface="Consolas" pitchFamily="49" charset="0"/>
              </a:rPr>
            </a:br>
            <a:r>
              <a:rPr lang="en-CA" dirty="0" smtClean="0">
                <a:latin typeface="Consolas" pitchFamily="49" charset="0"/>
                <a:cs typeface="Consolas" pitchFamily="49" charset="0"/>
              </a:rPr>
              <a:t> &lt;</a:t>
            </a:r>
            <a:r>
              <a:rPr lang="en-CA" dirty="0" err="1" smtClean="0">
                <a:latin typeface="Consolas" pitchFamily="49" charset="0"/>
                <a:cs typeface="Consolas" pitchFamily="49" charset="0"/>
              </a:rPr>
              <a:t>img</a:t>
            </a:r>
            <a:r>
              <a:rPr lang="en-CA" dirty="0" smtClean="0">
                <a:latin typeface="Consolas" pitchFamily="49" charset="0"/>
                <a:cs typeface="Consolas" pitchFamily="49" charset="0"/>
              </a:rPr>
              <a:t> </a:t>
            </a:r>
            <a:r>
              <a:rPr lang="en-CA" dirty="0" err="1" smtClean="0">
                <a:latin typeface="Consolas" pitchFamily="49" charset="0"/>
                <a:cs typeface="Consolas" pitchFamily="49" charset="0"/>
              </a:rPr>
              <a:t>src</a:t>
            </a:r>
            <a:r>
              <a:rPr lang="en-CA" dirty="0" smtClean="0">
                <a:latin typeface="Consolas" pitchFamily="49" charset="0"/>
                <a:cs typeface="Consolas" pitchFamily="49" charset="0"/>
              </a:rPr>
              <a:t>=“spot.jpg”&gt; </a:t>
            </a:r>
          </a:p>
          <a:p>
            <a:pPr>
              <a:buNone/>
            </a:pPr>
            <a:r>
              <a:rPr lang="en-CA" dirty="0" smtClean="0">
                <a:latin typeface="Consolas" pitchFamily="49" charset="0"/>
                <a:cs typeface="Consolas" pitchFamily="49" charset="0"/>
              </a:rPr>
              <a:t>&lt;/a&gt;</a:t>
            </a:r>
            <a:endParaRPr lang="en-CA" dirty="0">
              <a:latin typeface="Consolas" pitchFamily="49" charset="0"/>
              <a:cs typeface="Consolas" pitchFamily="49" charset="0"/>
            </a:endParaRPr>
          </a:p>
        </p:txBody>
      </p:sp>
      <p:sp>
        <p:nvSpPr>
          <p:cNvPr id="2" name="Title 1"/>
          <p:cNvSpPr>
            <a:spLocks noGrp="1"/>
          </p:cNvSpPr>
          <p:nvPr>
            <p:ph type="title"/>
          </p:nvPr>
        </p:nvSpPr>
        <p:spPr/>
        <p:txBody>
          <a:bodyPr/>
          <a:lstStyle/>
          <a:p>
            <a:r>
              <a:rPr lang="en-CA" dirty="0" smtClean="0"/>
              <a:t>Images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125</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solidFill>
                  <a:schemeClr val="accent1">
                    <a:lumMod val="75000"/>
                  </a:schemeClr>
                </a:solidFill>
              </a:rPr>
              <a:t>width</a:t>
            </a:r>
            <a:r>
              <a:rPr lang="en-CA" dirty="0" smtClean="0"/>
              <a:t>=“n” or “p%”  -- override the image width dimension (obsolete – use CSS)</a:t>
            </a:r>
          </a:p>
          <a:p>
            <a:r>
              <a:rPr lang="en-CA" dirty="0" smtClean="0">
                <a:solidFill>
                  <a:schemeClr val="accent1">
                    <a:lumMod val="75000"/>
                  </a:schemeClr>
                </a:solidFill>
              </a:rPr>
              <a:t>height</a:t>
            </a:r>
            <a:r>
              <a:rPr lang="en-CA" dirty="0" smtClean="0"/>
              <a:t>=“n” or “p%” – override the image height dimension (obsolete – use CSS)</a:t>
            </a:r>
          </a:p>
          <a:p>
            <a:r>
              <a:rPr lang="en-CA" dirty="0" smtClean="0">
                <a:solidFill>
                  <a:schemeClr val="accent1">
                    <a:lumMod val="75000"/>
                  </a:schemeClr>
                </a:solidFill>
              </a:rPr>
              <a:t>alt</a:t>
            </a:r>
            <a:r>
              <a:rPr lang="en-CA" dirty="0" smtClean="0"/>
              <a:t> is strongly recommended to describe the picture in case it cannot be displayed</a:t>
            </a:r>
          </a:p>
          <a:p>
            <a:pPr lvl="1"/>
            <a:r>
              <a:rPr lang="en-CA" dirty="0" smtClean="0"/>
              <a:t>avoid irrelevant or meaningless alternate text</a:t>
            </a:r>
          </a:p>
          <a:p>
            <a:pPr>
              <a:buNone/>
            </a:pPr>
            <a:r>
              <a:rPr lang="en-CA" dirty="0" smtClean="0">
                <a:latin typeface="Consolas" pitchFamily="49" charset="0"/>
                <a:cs typeface="Consolas" pitchFamily="49" charset="0"/>
              </a:rPr>
              <a:t>&lt;</a:t>
            </a:r>
            <a:r>
              <a:rPr lang="en-CA" dirty="0" err="1" smtClean="0">
                <a:solidFill>
                  <a:schemeClr val="accent1">
                    <a:lumMod val="75000"/>
                  </a:schemeClr>
                </a:solidFill>
                <a:latin typeface="Consolas" pitchFamily="49" charset="0"/>
                <a:cs typeface="Consolas" pitchFamily="49" charset="0"/>
              </a:rPr>
              <a:t>img</a:t>
            </a:r>
            <a:r>
              <a:rPr lang="en-CA" dirty="0" smtClean="0">
                <a:latin typeface="Consolas" pitchFamily="49" charset="0"/>
                <a:cs typeface="Consolas" pitchFamily="49" charset="0"/>
              </a:rPr>
              <a:t> </a:t>
            </a:r>
            <a:r>
              <a:rPr lang="en-CA" dirty="0" err="1" smtClean="0">
                <a:solidFill>
                  <a:srgbClr val="00B050"/>
                </a:solidFill>
                <a:latin typeface="Consolas" pitchFamily="49" charset="0"/>
                <a:cs typeface="Consolas" pitchFamily="49" charset="0"/>
              </a:rPr>
              <a:t>src</a:t>
            </a:r>
            <a:r>
              <a:rPr lang="en-CA" dirty="0" smtClean="0">
                <a:latin typeface="Consolas" pitchFamily="49" charset="0"/>
                <a:cs typeface="Consolas" pitchFamily="49" charset="0"/>
              </a:rPr>
              <a:t>=“myDog.png” </a:t>
            </a:r>
            <a:r>
              <a:rPr lang="en-CA" dirty="0" smtClean="0">
                <a:solidFill>
                  <a:srgbClr val="C00000"/>
                </a:solidFill>
                <a:latin typeface="Consolas" pitchFamily="49" charset="0"/>
                <a:cs typeface="Consolas" pitchFamily="49" charset="0"/>
              </a:rPr>
              <a:t>alt</a:t>
            </a:r>
            <a:r>
              <a:rPr lang="en-CA" dirty="0" smtClean="0">
                <a:latin typeface="Consolas" pitchFamily="49" charset="0"/>
                <a:cs typeface="Consolas" pitchFamily="49" charset="0"/>
              </a:rPr>
              <a:t>=“My dog Spot is a Golden Retriever.”&gt;</a:t>
            </a:r>
          </a:p>
          <a:p>
            <a:pPr>
              <a:buNone/>
            </a:pPr>
            <a:endParaRPr lang="en-CA" dirty="0" smtClean="0"/>
          </a:p>
          <a:p>
            <a:pPr>
              <a:buNone/>
            </a:pPr>
            <a:endParaRPr lang="en-CA" dirty="0" smtClean="0"/>
          </a:p>
          <a:p>
            <a:pPr>
              <a:buNone/>
            </a:pPr>
            <a:endParaRPr lang="en-CA" dirty="0"/>
          </a:p>
        </p:txBody>
      </p:sp>
      <p:sp>
        <p:nvSpPr>
          <p:cNvPr id="2" name="Title 1"/>
          <p:cNvSpPr>
            <a:spLocks noGrp="1"/>
          </p:cNvSpPr>
          <p:nvPr>
            <p:ph type="title"/>
          </p:nvPr>
        </p:nvSpPr>
        <p:spPr/>
        <p:txBody>
          <a:bodyPr/>
          <a:lstStyle/>
          <a:p>
            <a:r>
              <a:rPr lang="en-CA" dirty="0" smtClean="0"/>
              <a:t>Image attributes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126</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CA" dirty="0" smtClean="0"/>
              <a:t>Rather than display an entire selection of large pictures – a “thumbnail” version of each picture can be shown instead – and each thumbnail image is a link to the larger version</a:t>
            </a:r>
          </a:p>
          <a:p>
            <a:r>
              <a:rPr lang="en-CA" dirty="0" smtClean="0"/>
              <a:t>Saves bandwidth, more efficient</a:t>
            </a:r>
          </a:p>
          <a:p>
            <a:r>
              <a:rPr lang="en-CA" dirty="0" smtClean="0"/>
              <a:t>Do not use the height and width attributes in the HTML to scale down the original image to make the thumbnail – make a separate image instead</a:t>
            </a:r>
          </a:p>
        </p:txBody>
      </p:sp>
      <p:sp>
        <p:nvSpPr>
          <p:cNvPr id="2" name="Title 1"/>
          <p:cNvSpPr>
            <a:spLocks noGrp="1"/>
          </p:cNvSpPr>
          <p:nvPr>
            <p:ph type="title"/>
          </p:nvPr>
        </p:nvSpPr>
        <p:spPr/>
        <p:txBody>
          <a:bodyPr/>
          <a:lstStyle/>
          <a:p>
            <a:r>
              <a:rPr lang="en-CA" dirty="0" smtClean="0"/>
              <a:t>Image Thumbnails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127</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pic>
        <p:nvPicPr>
          <p:cNvPr id="54274" name="Picture 2" descr="http://upload.wikimedia.org/wikipedia/commons/thumb/e/ec/1836_-_Salzburg_-_Mirabellgarten_-_Flowers.JPG/1280px-1836_-_Salzburg_-_Mirabellgarten_-_Flowers.JPG"/>
          <p:cNvPicPr>
            <a:picLocks noChangeAspect="1" noChangeArrowheads="1"/>
          </p:cNvPicPr>
          <p:nvPr/>
        </p:nvPicPr>
        <p:blipFill>
          <a:blip r:embed="rId2" cstate="print"/>
          <a:srcRect/>
          <a:stretch>
            <a:fillRect/>
          </a:stretch>
        </p:blipFill>
        <p:spPr bwMode="auto">
          <a:xfrm>
            <a:off x="4067944" y="5589240"/>
            <a:ext cx="792088" cy="594066"/>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Image Slicing</a:t>
            </a:r>
            <a:endParaRPr lang="en-CA" dirty="0"/>
          </a:p>
        </p:txBody>
      </p:sp>
      <p:sp>
        <p:nvSpPr>
          <p:cNvPr id="3" name="Content Placeholder 2"/>
          <p:cNvSpPr>
            <a:spLocks noGrp="1"/>
          </p:cNvSpPr>
          <p:nvPr>
            <p:ph idx="1"/>
          </p:nvPr>
        </p:nvSpPr>
        <p:spPr/>
        <p:txBody>
          <a:bodyPr/>
          <a:lstStyle/>
          <a:p>
            <a:r>
              <a:rPr lang="en-CA" dirty="0" smtClean="0"/>
              <a:t>Images can be ‘sliced’ using photo editing software into smaller pieces – downloaded separately and</a:t>
            </a:r>
            <a:br>
              <a:rPr lang="en-CA" dirty="0" smtClean="0"/>
            </a:br>
            <a:r>
              <a:rPr lang="en-CA" dirty="0" smtClean="0"/>
              <a:t>integrated by</a:t>
            </a:r>
            <a:br>
              <a:rPr lang="en-CA" dirty="0" smtClean="0"/>
            </a:br>
            <a:r>
              <a:rPr lang="en-CA" dirty="0" smtClean="0"/>
              <a:t>the browser</a:t>
            </a:r>
            <a:br>
              <a:rPr lang="en-CA" dirty="0" smtClean="0"/>
            </a:br>
            <a:r>
              <a:rPr lang="en-CA" dirty="0" smtClean="0"/>
              <a:t>into a single</a:t>
            </a:r>
            <a:br>
              <a:rPr lang="en-CA" dirty="0" smtClean="0"/>
            </a:br>
            <a:r>
              <a:rPr lang="en-CA" dirty="0" smtClean="0"/>
              <a:t>seamless</a:t>
            </a:r>
            <a:br>
              <a:rPr lang="en-CA" dirty="0" smtClean="0"/>
            </a:br>
            <a:r>
              <a:rPr lang="en-CA" dirty="0" smtClean="0"/>
              <a:t>image.</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128</a:t>
            </a:fld>
            <a:endParaRPr lang="en-CA"/>
          </a:p>
        </p:txBody>
      </p:sp>
      <p:pic>
        <p:nvPicPr>
          <p:cNvPr id="103426" name="Picture 2" descr="http://3.bp.blogspot.com/_pt7i0nbIOCY/SUbjzIIKMAI/AAAAAAAAAis/zxDLkq0N6UY/s320/slicing.png"/>
          <p:cNvPicPr>
            <a:picLocks noChangeAspect="1" noChangeArrowheads="1"/>
          </p:cNvPicPr>
          <p:nvPr/>
        </p:nvPicPr>
        <p:blipFill>
          <a:blip r:embed="rId2" cstate="print"/>
          <a:srcRect/>
          <a:stretch>
            <a:fillRect/>
          </a:stretch>
        </p:blipFill>
        <p:spPr bwMode="auto">
          <a:xfrm>
            <a:off x="3491880" y="2708919"/>
            <a:ext cx="4464496" cy="3571597"/>
          </a:xfrm>
          <a:prstGeom prst="rect">
            <a:avLst/>
          </a:prstGeom>
          <a:noFill/>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align – define position of image on the current text line (top, left, bottom, middle, right)</a:t>
            </a:r>
          </a:p>
          <a:p>
            <a:r>
              <a:rPr lang="en-CA" dirty="0" smtClean="0"/>
              <a:t>border – define border width around image</a:t>
            </a:r>
          </a:p>
          <a:p>
            <a:r>
              <a:rPr lang="en-CA" dirty="0" err="1" smtClean="0"/>
              <a:t>hspace</a:t>
            </a:r>
            <a:r>
              <a:rPr lang="en-CA" dirty="0" smtClean="0"/>
              <a:t> – define amount of white space to the left and right of the image</a:t>
            </a:r>
          </a:p>
          <a:p>
            <a:r>
              <a:rPr lang="en-CA" dirty="0" err="1" smtClean="0"/>
              <a:t>vspace</a:t>
            </a:r>
            <a:r>
              <a:rPr lang="en-CA" dirty="0" smtClean="0"/>
              <a:t> – define amount of white space above and below the image</a:t>
            </a:r>
          </a:p>
          <a:p>
            <a:r>
              <a:rPr lang="en-CA" dirty="0" smtClean="0"/>
              <a:t>Use CSS instead</a:t>
            </a:r>
          </a:p>
          <a:p>
            <a:endParaRPr lang="en-CA" dirty="0" smtClean="0"/>
          </a:p>
          <a:p>
            <a:endParaRPr lang="en-CA" dirty="0"/>
          </a:p>
        </p:txBody>
      </p:sp>
      <p:sp>
        <p:nvSpPr>
          <p:cNvPr id="2" name="Title 1"/>
          <p:cNvSpPr>
            <a:spLocks noGrp="1"/>
          </p:cNvSpPr>
          <p:nvPr>
            <p:ph type="title"/>
          </p:nvPr>
        </p:nvSpPr>
        <p:spPr/>
        <p:txBody>
          <a:bodyPr/>
          <a:lstStyle/>
          <a:p>
            <a:r>
              <a:rPr lang="en-CA" dirty="0" smtClean="0"/>
              <a:t>Image attributes - deprecated</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129</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w3.org/2007/Talks/0706-atmedia/slides/slide1018_image009.jpg"/>
          <p:cNvPicPr>
            <a:picLocks noChangeAspect="1" noChangeArrowheads="1"/>
          </p:cNvPicPr>
          <p:nvPr/>
        </p:nvPicPr>
        <p:blipFill>
          <a:blip r:embed="rId2" cstate="print">
            <a:lum bright="36000"/>
          </a:blip>
          <a:srcRect/>
          <a:stretch>
            <a:fillRect/>
          </a:stretch>
        </p:blipFill>
        <p:spPr bwMode="auto">
          <a:xfrm>
            <a:off x="4860032" y="3861048"/>
            <a:ext cx="3571868" cy="2675385"/>
          </a:xfrm>
          <a:prstGeom prst="rect">
            <a:avLst/>
          </a:prstGeom>
          <a:noFill/>
        </p:spPr>
      </p:pic>
      <p:sp>
        <p:nvSpPr>
          <p:cNvPr id="33794" name="Rectangle 2"/>
          <p:cNvSpPr>
            <a:spLocks noGrp="1" noChangeArrowheads="1"/>
          </p:cNvSpPr>
          <p:nvPr>
            <p:ph type="title"/>
          </p:nvPr>
        </p:nvSpPr>
        <p:spPr/>
        <p:txBody>
          <a:bodyPr/>
          <a:lstStyle/>
          <a:p>
            <a:pPr eaLnBrk="1" hangingPunct="1"/>
            <a:r>
              <a:rPr lang="en-US" dirty="0" smtClean="0"/>
              <a:t> The W3C</a:t>
            </a:r>
          </a:p>
        </p:txBody>
      </p:sp>
      <p:sp>
        <p:nvSpPr>
          <p:cNvPr id="33795" name="Rectangle 3"/>
          <p:cNvSpPr>
            <a:spLocks noGrp="1" noChangeArrowheads="1"/>
          </p:cNvSpPr>
          <p:nvPr>
            <p:ph idx="1"/>
          </p:nvPr>
        </p:nvSpPr>
        <p:spPr>
          <a:xfrm>
            <a:off x="457200" y="1268760"/>
            <a:ext cx="8229600" cy="4857403"/>
          </a:xfrm>
        </p:spPr>
        <p:txBody>
          <a:bodyPr/>
          <a:lstStyle/>
          <a:p>
            <a:pPr eaLnBrk="1" hangingPunct="1">
              <a:lnSpc>
                <a:spcPct val="110000"/>
              </a:lnSpc>
              <a:spcBef>
                <a:spcPct val="120000"/>
              </a:spcBef>
            </a:pPr>
            <a:r>
              <a:rPr lang="en-US" dirty="0" smtClean="0"/>
              <a:t>To address the growing need for web page standards, Tim Berners-Lee established the </a:t>
            </a:r>
            <a:r>
              <a:rPr lang="en-US" b="1" dirty="0" smtClean="0">
                <a:solidFill>
                  <a:schemeClr val="folHlink"/>
                </a:solidFill>
              </a:rPr>
              <a:t>World Wide Web Consortium</a:t>
            </a:r>
            <a:r>
              <a:rPr lang="en-US" dirty="0" smtClean="0"/>
              <a:t>, or </a:t>
            </a:r>
            <a:r>
              <a:rPr lang="en-US" b="1" dirty="0" smtClean="0">
                <a:solidFill>
                  <a:schemeClr val="folHlink"/>
                </a:solidFill>
              </a:rPr>
              <a:t>W3C</a:t>
            </a:r>
            <a:r>
              <a:rPr lang="en-US" dirty="0" smtClean="0"/>
              <a:t>, in 1994 at MIT to oversee the development of Web technology standards</a:t>
            </a:r>
          </a:p>
        </p:txBody>
      </p:sp>
      <p:sp>
        <p:nvSpPr>
          <p:cNvPr id="4" name="Slide Number Placeholder 3"/>
          <p:cNvSpPr>
            <a:spLocks noGrp="1"/>
          </p:cNvSpPr>
          <p:nvPr>
            <p:ph type="sldNum" sz="quarter" idx="12"/>
          </p:nvPr>
        </p:nvSpPr>
        <p:spPr/>
        <p:txBody>
          <a:bodyPr/>
          <a:lstStyle/>
          <a:p>
            <a:fld id="{B8D94587-55A8-424D-AACA-CE80AFC6F8F2}" type="slidenum">
              <a:rPr lang="en-CA" smtClean="0"/>
              <a:pPr/>
              <a:t>13</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pic>
        <p:nvPicPr>
          <p:cNvPr id="121858" name="Picture 2" descr="http://images-01.delcampe-static.net/img_large/auction/000/153/015/351_001.jpg"/>
          <p:cNvPicPr>
            <a:picLocks noChangeAspect="1" noChangeArrowheads="1"/>
          </p:cNvPicPr>
          <p:nvPr/>
        </p:nvPicPr>
        <p:blipFill>
          <a:blip r:embed="rId3" cstate="print"/>
          <a:srcRect/>
          <a:stretch>
            <a:fillRect/>
          </a:stretch>
        </p:blipFill>
        <p:spPr bwMode="auto">
          <a:xfrm>
            <a:off x="1115616" y="4005064"/>
            <a:ext cx="3456384" cy="2245267"/>
          </a:xfrm>
          <a:prstGeom prst="rect">
            <a:avLst/>
          </a:prstGeom>
          <a:noFill/>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CA" dirty="0" smtClean="0"/>
              <a:t>An image can be a hypertext link in HTML</a:t>
            </a:r>
          </a:p>
          <a:p>
            <a:r>
              <a:rPr lang="en-CA" dirty="0" smtClean="0"/>
              <a:t>A larger image can contain multiple hypertext links – aka “client-side” map</a:t>
            </a:r>
          </a:p>
          <a:p>
            <a:pPr lvl="1"/>
            <a:r>
              <a:rPr lang="en-CA" dirty="0" smtClean="0"/>
              <a:t>The good:  </a:t>
            </a:r>
            <a:r>
              <a:rPr lang="en-CA" dirty="0" smtClean="0">
                <a:hlinkClick r:id="rId2"/>
              </a:rPr>
              <a:t>map of Canada</a:t>
            </a:r>
            <a:r>
              <a:rPr lang="en-CA" dirty="0" smtClean="0"/>
              <a:t>; each area, when clicked, links to a specific  HTML page, house </a:t>
            </a:r>
            <a:r>
              <a:rPr lang="en-CA" dirty="0" smtClean="0">
                <a:hlinkClick r:id="rId3"/>
              </a:rPr>
              <a:t>floor plan</a:t>
            </a:r>
            <a:r>
              <a:rPr lang="en-CA" dirty="0" smtClean="0"/>
              <a:t>, US map of </a:t>
            </a:r>
            <a:r>
              <a:rPr lang="en-CA" dirty="0" smtClean="0">
                <a:hlinkClick r:id="rId4"/>
              </a:rPr>
              <a:t>states </a:t>
            </a:r>
            <a:endParaRPr lang="en-CA" dirty="0" smtClean="0"/>
          </a:p>
          <a:p>
            <a:pPr lvl="1"/>
            <a:r>
              <a:rPr lang="en-CA" dirty="0" smtClean="0"/>
              <a:t>The bad: “mystery meat” navigation </a:t>
            </a:r>
            <a:r>
              <a:rPr lang="en-CA" dirty="0" smtClean="0">
                <a:hlinkClick r:id="rId5"/>
              </a:rPr>
              <a:t>example</a:t>
            </a:r>
            <a:endParaRPr lang="en-CA" dirty="0" smtClean="0"/>
          </a:p>
          <a:p>
            <a:pPr lvl="1"/>
            <a:r>
              <a:rPr lang="en-CA" dirty="0" smtClean="0"/>
              <a:t>The ugly: </a:t>
            </a:r>
            <a:r>
              <a:rPr lang="en-CA" dirty="0" smtClean="0">
                <a:hlinkClick r:id="rId6"/>
              </a:rPr>
              <a:t>image of something abstract </a:t>
            </a:r>
            <a:r>
              <a:rPr lang="en-CA" dirty="0" smtClean="0"/>
              <a:t>or random – no idea which part is a link or what is for  (aka “mystery meat”)</a:t>
            </a:r>
            <a:endParaRPr lang="en-CA" dirty="0"/>
          </a:p>
        </p:txBody>
      </p:sp>
      <p:sp>
        <p:nvSpPr>
          <p:cNvPr id="2" name="Title 1"/>
          <p:cNvSpPr>
            <a:spLocks noGrp="1"/>
          </p:cNvSpPr>
          <p:nvPr>
            <p:ph type="title"/>
          </p:nvPr>
        </p:nvSpPr>
        <p:spPr/>
        <p:txBody>
          <a:bodyPr/>
          <a:lstStyle/>
          <a:p>
            <a:r>
              <a:rPr lang="en-CA" dirty="0" err="1" smtClean="0"/>
              <a:t>Imagemaps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130</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Imagemap</a:t>
            </a:r>
            <a:r>
              <a:rPr lang="en-CA" dirty="0" smtClean="0"/>
              <a:t> define hotspots</a:t>
            </a:r>
            <a:endParaRPr lang="en-CA" dirty="0"/>
          </a:p>
        </p:txBody>
      </p:sp>
      <p:sp>
        <p:nvSpPr>
          <p:cNvPr id="3" name="Content Placeholder 2"/>
          <p:cNvSpPr>
            <a:spLocks noGrp="1"/>
          </p:cNvSpPr>
          <p:nvPr>
            <p:ph idx="1"/>
          </p:nvPr>
        </p:nvSpPr>
        <p:spPr>
          <a:xfrm>
            <a:off x="457200" y="1196752"/>
            <a:ext cx="8229600" cy="4929411"/>
          </a:xfrm>
        </p:spPr>
        <p:txBody>
          <a:bodyPr>
            <a:normAutofit fontScale="85000" lnSpcReduction="10000"/>
          </a:bodyPr>
          <a:lstStyle/>
          <a:p>
            <a:r>
              <a:rPr lang="en-CA" dirty="0" smtClean="0"/>
              <a:t>HTML elements &lt;</a:t>
            </a:r>
            <a:r>
              <a:rPr lang="en-CA" dirty="0" err="1" smtClean="0"/>
              <a:t>img</a:t>
            </a:r>
            <a:r>
              <a:rPr lang="en-CA" dirty="0" smtClean="0"/>
              <a:t>&gt; &lt;map&gt; and &lt;area&gt; </a:t>
            </a:r>
          </a:p>
          <a:p>
            <a:pPr>
              <a:buNone/>
            </a:pPr>
            <a:r>
              <a:rPr lang="en-CA" dirty="0" smtClean="0"/>
              <a:t>&lt;</a:t>
            </a:r>
            <a:r>
              <a:rPr lang="en-CA" dirty="0" err="1" smtClean="0"/>
              <a:t>img</a:t>
            </a:r>
            <a:r>
              <a:rPr lang="en-CA" dirty="0" smtClean="0"/>
              <a:t> </a:t>
            </a:r>
            <a:r>
              <a:rPr lang="en-CA" dirty="0" err="1" smtClean="0"/>
              <a:t>src</a:t>
            </a:r>
            <a:r>
              <a:rPr lang="en-CA" dirty="0" smtClean="0"/>
              <a:t>=“map_picture.png” </a:t>
            </a:r>
            <a:r>
              <a:rPr lang="en-CA" dirty="0" err="1" smtClean="0">
                <a:solidFill>
                  <a:schemeClr val="accent4">
                    <a:lumMod val="75000"/>
                  </a:schemeClr>
                </a:solidFill>
              </a:rPr>
              <a:t>usemap</a:t>
            </a:r>
            <a:r>
              <a:rPr lang="en-CA" dirty="0" smtClean="0"/>
              <a:t>=“#</a:t>
            </a:r>
            <a:r>
              <a:rPr lang="en-CA" dirty="0" smtClean="0">
                <a:solidFill>
                  <a:schemeClr val="accent6">
                    <a:lumMod val="75000"/>
                  </a:schemeClr>
                </a:solidFill>
              </a:rPr>
              <a:t>map</a:t>
            </a:r>
            <a:r>
              <a:rPr lang="en-CA" dirty="0" smtClean="0"/>
              <a:t>”&gt;</a:t>
            </a:r>
          </a:p>
          <a:p>
            <a:pPr>
              <a:buNone/>
            </a:pPr>
            <a:r>
              <a:rPr lang="en-CA" dirty="0" smtClean="0"/>
              <a:t>...</a:t>
            </a:r>
          </a:p>
          <a:p>
            <a:pPr>
              <a:buNone/>
            </a:pPr>
            <a:r>
              <a:rPr lang="en-CA" dirty="0" smtClean="0"/>
              <a:t>&lt;map name=“</a:t>
            </a:r>
            <a:r>
              <a:rPr lang="en-CA" dirty="0" smtClean="0">
                <a:solidFill>
                  <a:schemeClr val="accent6">
                    <a:lumMod val="75000"/>
                  </a:schemeClr>
                </a:solidFill>
              </a:rPr>
              <a:t>map</a:t>
            </a:r>
            <a:r>
              <a:rPr lang="en-CA" dirty="0" smtClean="0"/>
              <a:t>”&gt;</a:t>
            </a:r>
            <a:br>
              <a:rPr lang="en-CA" dirty="0" smtClean="0"/>
            </a:br>
            <a:r>
              <a:rPr lang="en-CA" dirty="0" smtClean="0"/>
              <a:t>&lt;</a:t>
            </a:r>
            <a:r>
              <a:rPr lang="en-CA" dirty="0" smtClean="0">
                <a:solidFill>
                  <a:srgbClr val="00B050"/>
                </a:solidFill>
              </a:rPr>
              <a:t>area</a:t>
            </a:r>
            <a:r>
              <a:rPr lang="en-CA" dirty="0" smtClean="0"/>
              <a:t> shape=“</a:t>
            </a:r>
            <a:r>
              <a:rPr lang="en-CA" dirty="0" err="1" smtClean="0">
                <a:solidFill>
                  <a:schemeClr val="accent3">
                    <a:lumMod val="75000"/>
                  </a:schemeClr>
                </a:solidFill>
              </a:rPr>
              <a:t>rect</a:t>
            </a:r>
            <a:r>
              <a:rPr lang="en-CA" dirty="0" smtClean="0"/>
              <a:t>” </a:t>
            </a:r>
            <a:r>
              <a:rPr lang="en-CA" dirty="0" err="1" smtClean="0"/>
              <a:t>coords</a:t>
            </a:r>
            <a:r>
              <a:rPr lang="en-CA" dirty="0" smtClean="0"/>
              <a:t>=“1,1,10,10” </a:t>
            </a:r>
            <a:r>
              <a:rPr lang="en-CA" dirty="0" err="1" smtClean="0"/>
              <a:t>href</a:t>
            </a:r>
            <a:r>
              <a:rPr lang="en-CA" dirty="0" smtClean="0"/>
              <a:t>=“first_link.html” &gt;</a:t>
            </a:r>
            <a:br>
              <a:rPr lang="en-CA" dirty="0" smtClean="0"/>
            </a:br>
            <a:r>
              <a:rPr lang="en-CA" dirty="0" smtClean="0"/>
              <a:t>&lt;</a:t>
            </a:r>
            <a:r>
              <a:rPr lang="en-CA" dirty="0" smtClean="0">
                <a:solidFill>
                  <a:srgbClr val="00B050"/>
                </a:solidFill>
              </a:rPr>
              <a:t>area</a:t>
            </a:r>
            <a:r>
              <a:rPr lang="en-CA" dirty="0" smtClean="0"/>
              <a:t> shape=“</a:t>
            </a:r>
            <a:r>
              <a:rPr lang="en-CA" dirty="0" smtClean="0">
                <a:solidFill>
                  <a:schemeClr val="accent1">
                    <a:lumMod val="75000"/>
                  </a:schemeClr>
                </a:solidFill>
              </a:rPr>
              <a:t>circle</a:t>
            </a:r>
            <a:r>
              <a:rPr lang="en-CA" dirty="0" smtClean="0"/>
              <a:t>” </a:t>
            </a:r>
            <a:r>
              <a:rPr lang="en-CA" dirty="0" err="1" smtClean="0"/>
              <a:t>coords</a:t>
            </a:r>
            <a:r>
              <a:rPr lang="en-CA" dirty="0" smtClean="0"/>
              <a:t>=“50,50,3” </a:t>
            </a:r>
            <a:r>
              <a:rPr lang="en-CA" dirty="0" err="1" smtClean="0"/>
              <a:t>href</a:t>
            </a:r>
            <a:r>
              <a:rPr lang="en-CA" dirty="0" smtClean="0"/>
              <a:t>=“ring.html”&gt;</a:t>
            </a:r>
            <a:br>
              <a:rPr lang="en-CA" dirty="0" smtClean="0"/>
            </a:br>
            <a:r>
              <a:rPr lang="en-CA" dirty="0" smtClean="0"/>
              <a:t>&lt;</a:t>
            </a:r>
            <a:r>
              <a:rPr lang="en-CA" dirty="0" smtClean="0">
                <a:solidFill>
                  <a:srgbClr val="00B050"/>
                </a:solidFill>
              </a:rPr>
              <a:t>area</a:t>
            </a:r>
            <a:r>
              <a:rPr lang="en-CA" dirty="0" smtClean="0"/>
              <a:t> shape=“</a:t>
            </a:r>
            <a:r>
              <a:rPr lang="en-CA" dirty="0" smtClean="0">
                <a:solidFill>
                  <a:schemeClr val="accent2">
                    <a:lumMod val="75000"/>
                  </a:schemeClr>
                </a:solidFill>
              </a:rPr>
              <a:t>poly</a:t>
            </a:r>
            <a:r>
              <a:rPr lang="en-CA" dirty="0" smtClean="0"/>
              <a:t>” </a:t>
            </a:r>
            <a:r>
              <a:rPr lang="en-CA" dirty="0" err="1" smtClean="0"/>
              <a:t>coords</a:t>
            </a:r>
            <a:r>
              <a:rPr lang="en-CA" dirty="0" smtClean="0"/>
              <a:t>=“20,30,15,25,22,27,20,30” </a:t>
            </a:r>
            <a:r>
              <a:rPr lang="en-CA" dirty="0" err="1" smtClean="0"/>
              <a:t>href</a:t>
            </a:r>
            <a:r>
              <a:rPr lang="en-CA" dirty="0" smtClean="0"/>
              <a:t>=“poly.html”&gt;</a:t>
            </a:r>
            <a:br>
              <a:rPr lang="en-CA" dirty="0" smtClean="0"/>
            </a:br>
            <a:r>
              <a:rPr lang="en-CA" dirty="0" smtClean="0"/>
              <a:t>&lt;</a:t>
            </a:r>
            <a:r>
              <a:rPr lang="en-CA" dirty="0" smtClean="0">
                <a:solidFill>
                  <a:srgbClr val="00B050"/>
                </a:solidFill>
              </a:rPr>
              <a:t>area</a:t>
            </a:r>
            <a:r>
              <a:rPr lang="en-CA" dirty="0" smtClean="0"/>
              <a:t> shape=“</a:t>
            </a:r>
            <a:r>
              <a:rPr lang="en-CA" dirty="0" smtClean="0">
                <a:solidFill>
                  <a:schemeClr val="bg2">
                    <a:lumMod val="50000"/>
                  </a:schemeClr>
                </a:solidFill>
              </a:rPr>
              <a:t>default</a:t>
            </a:r>
            <a:r>
              <a:rPr lang="en-CA" dirty="0" smtClean="0"/>
              <a:t>” </a:t>
            </a:r>
            <a:r>
              <a:rPr lang="en-CA" dirty="0" err="1" smtClean="0"/>
              <a:t>href</a:t>
            </a:r>
            <a:r>
              <a:rPr lang="en-CA" dirty="0" smtClean="0"/>
              <a:t>=“index.html”&gt;</a:t>
            </a:r>
          </a:p>
          <a:p>
            <a:pPr>
              <a:buNone/>
            </a:pPr>
            <a:r>
              <a:rPr lang="en-CA" dirty="0" smtClean="0"/>
              <a:t>&lt;/map&gt;</a:t>
            </a:r>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131</a:t>
            </a:fld>
            <a:endParaRPr lang="en-CA"/>
          </a:p>
        </p:txBody>
      </p:sp>
      <p:sp>
        <p:nvSpPr>
          <p:cNvPr id="6" name="TextBox 5"/>
          <p:cNvSpPr txBox="1"/>
          <p:nvPr/>
        </p:nvSpPr>
        <p:spPr>
          <a:xfrm>
            <a:off x="6444208" y="2348880"/>
            <a:ext cx="2488117" cy="923330"/>
          </a:xfrm>
          <a:prstGeom prst="rect">
            <a:avLst/>
          </a:prstGeom>
          <a:noFill/>
          <a:ln>
            <a:solidFill>
              <a:schemeClr val="accent1"/>
            </a:solidFill>
          </a:ln>
        </p:spPr>
        <p:txBody>
          <a:bodyPr wrap="none" rtlCol="0">
            <a:spAutoFit/>
          </a:bodyPr>
          <a:lstStyle/>
          <a:p>
            <a:r>
              <a:rPr lang="en-CA" dirty="0" err="1" smtClean="0">
                <a:solidFill>
                  <a:schemeClr val="accent3">
                    <a:lumMod val="75000"/>
                  </a:schemeClr>
                </a:solidFill>
              </a:rPr>
              <a:t>rect</a:t>
            </a:r>
            <a:r>
              <a:rPr lang="en-CA" dirty="0" smtClean="0"/>
              <a:t> shape defines the</a:t>
            </a:r>
          </a:p>
          <a:p>
            <a:r>
              <a:rPr lang="en-CA" dirty="0" smtClean="0"/>
              <a:t>two </a:t>
            </a:r>
            <a:r>
              <a:rPr lang="en-CA" dirty="0" err="1" smtClean="0"/>
              <a:t>x,y</a:t>
            </a:r>
            <a:r>
              <a:rPr lang="en-CA" dirty="0" smtClean="0"/>
              <a:t> points as the top</a:t>
            </a:r>
          </a:p>
          <a:p>
            <a:r>
              <a:rPr lang="en-CA" dirty="0" smtClean="0"/>
              <a:t>left and bottom right</a:t>
            </a:r>
            <a:endParaRPr lang="en-CA" dirty="0"/>
          </a:p>
        </p:txBody>
      </p:sp>
      <p:sp>
        <p:nvSpPr>
          <p:cNvPr id="7" name="TextBox 6"/>
          <p:cNvSpPr txBox="1"/>
          <p:nvPr/>
        </p:nvSpPr>
        <p:spPr>
          <a:xfrm>
            <a:off x="6372200" y="3501008"/>
            <a:ext cx="2501262" cy="646331"/>
          </a:xfrm>
          <a:prstGeom prst="rect">
            <a:avLst/>
          </a:prstGeom>
          <a:noFill/>
          <a:ln>
            <a:solidFill>
              <a:schemeClr val="accent1"/>
            </a:solidFill>
          </a:ln>
        </p:spPr>
        <p:txBody>
          <a:bodyPr wrap="none" rtlCol="0">
            <a:spAutoFit/>
          </a:bodyPr>
          <a:lstStyle/>
          <a:p>
            <a:r>
              <a:rPr lang="en-CA" dirty="0" smtClean="0">
                <a:solidFill>
                  <a:schemeClr val="accent1">
                    <a:lumMod val="75000"/>
                  </a:schemeClr>
                </a:solidFill>
              </a:rPr>
              <a:t>circle</a:t>
            </a:r>
            <a:r>
              <a:rPr lang="en-CA" dirty="0" smtClean="0"/>
              <a:t> shape defines the</a:t>
            </a:r>
          </a:p>
          <a:p>
            <a:r>
              <a:rPr lang="en-CA" dirty="0" err="1" smtClean="0"/>
              <a:t>x,y</a:t>
            </a:r>
            <a:r>
              <a:rPr lang="en-CA" dirty="0" smtClean="0"/>
              <a:t> center and the radius</a:t>
            </a:r>
          </a:p>
        </p:txBody>
      </p:sp>
      <p:sp>
        <p:nvSpPr>
          <p:cNvPr id="8" name="TextBox 7"/>
          <p:cNvSpPr txBox="1"/>
          <p:nvPr/>
        </p:nvSpPr>
        <p:spPr>
          <a:xfrm>
            <a:off x="6804248" y="4869160"/>
            <a:ext cx="2016224" cy="1477328"/>
          </a:xfrm>
          <a:prstGeom prst="rect">
            <a:avLst/>
          </a:prstGeom>
          <a:noFill/>
          <a:ln>
            <a:solidFill>
              <a:schemeClr val="accent1"/>
            </a:solidFill>
          </a:ln>
        </p:spPr>
        <p:txBody>
          <a:bodyPr wrap="square" rtlCol="0">
            <a:spAutoFit/>
          </a:bodyPr>
          <a:lstStyle/>
          <a:p>
            <a:r>
              <a:rPr lang="en-CA" dirty="0" smtClean="0">
                <a:solidFill>
                  <a:schemeClr val="accent2">
                    <a:lumMod val="75000"/>
                  </a:schemeClr>
                </a:solidFill>
              </a:rPr>
              <a:t>poly</a:t>
            </a:r>
            <a:r>
              <a:rPr lang="en-CA" dirty="0" smtClean="0"/>
              <a:t> shape defines the edges</a:t>
            </a:r>
            <a:br>
              <a:rPr lang="en-CA" dirty="0" smtClean="0"/>
            </a:br>
            <a:r>
              <a:rPr lang="en-CA" dirty="0" smtClean="0"/>
              <a:t>of the polygon shape as </a:t>
            </a:r>
            <a:r>
              <a:rPr lang="en-CA" dirty="0" err="1" smtClean="0"/>
              <a:t>x,y</a:t>
            </a:r>
            <a:r>
              <a:rPr lang="en-CA" dirty="0" smtClean="0"/>
              <a:t/>
            </a:r>
            <a:br>
              <a:rPr lang="en-CA" dirty="0" smtClean="0"/>
            </a:br>
            <a:r>
              <a:rPr lang="en-CA" dirty="0" smtClean="0"/>
              <a:t>sequences</a:t>
            </a:r>
            <a:endParaRPr lang="en-CA" dirty="0"/>
          </a:p>
        </p:txBody>
      </p:sp>
      <p:sp>
        <p:nvSpPr>
          <p:cNvPr id="9" name="TextBox 8"/>
          <p:cNvSpPr txBox="1"/>
          <p:nvPr/>
        </p:nvSpPr>
        <p:spPr>
          <a:xfrm>
            <a:off x="3131840" y="5517232"/>
            <a:ext cx="2835841" cy="923330"/>
          </a:xfrm>
          <a:prstGeom prst="rect">
            <a:avLst/>
          </a:prstGeom>
          <a:noFill/>
          <a:ln>
            <a:solidFill>
              <a:schemeClr val="accent1"/>
            </a:solidFill>
          </a:ln>
        </p:spPr>
        <p:txBody>
          <a:bodyPr wrap="none" rtlCol="0">
            <a:spAutoFit/>
          </a:bodyPr>
          <a:lstStyle/>
          <a:p>
            <a:r>
              <a:rPr lang="en-CA" dirty="0" smtClean="0">
                <a:solidFill>
                  <a:schemeClr val="bg2">
                    <a:lumMod val="50000"/>
                  </a:schemeClr>
                </a:solidFill>
              </a:rPr>
              <a:t>default</a:t>
            </a:r>
            <a:r>
              <a:rPr lang="en-CA" dirty="0" smtClean="0"/>
              <a:t> shape is for all other</a:t>
            </a:r>
          </a:p>
          <a:p>
            <a:r>
              <a:rPr lang="en-CA" dirty="0" smtClean="0"/>
              <a:t>areas on the map not linked</a:t>
            </a:r>
            <a:br>
              <a:rPr lang="en-CA" dirty="0" smtClean="0"/>
            </a:br>
            <a:r>
              <a:rPr lang="en-CA" dirty="0" smtClean="0"/>
              <a:t>to a defined “hotspot”</a:t>
            </a:r>
            <a:endParaRPr lang="en-CA" dirty="0"/>
          </a:p>
        </p:txBody>
      </p:sp>
      <p:pic>
        <p:nvPicPr>
          <p:cNvPr id="44034" name="Picture 2"/>
          <p:cNvPicPr>
            <a:picLocks noChangeAspect="1" noChangeArrowheads="1"/>
          </p:cNvPicPr>
          <p:nvPr/>
        </p:nvPicPr>
        <p:blipFill>
          <a:blip r:embed="rId2" cstate="print"/>
          <a:srcRect/>
          <a:stretch>
            <a:fillRect/>
          </a:stretch>
        </p:blipFill>
        <p:spPr bwMode="auto">
          <a:xfrm>
            <a:off x="4067944" y="2132856"/>
            <a:ext cx="1296144" cy="827789"/>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This once popular navigational tool has fallen out of favour for most web designers</a:t>
            </a:r>
          </a:p>
          <a:p>
            <a:r>
              <a:rPr lang="en-CA" dirty="0" smtClean="0"/>
              <a:t>Adobe Dreamweaver has a tool to help you define </a:t>
            </a:r>
            <a:r>
              <a:rPr lang="en-CA" dirty="0" err="1" smtClean="0"/>
              <a:t>imagemaps</a:t>
            </a:r>
            <a:endParaRPr lang="en-CA" dirty="0" smtClean="0"/>
          </a:p>
          <a:p>
            <a:r>
              <a:rPr lang="en-CA" dirty="0" smtClean="0"/>
              <a:t>DHTML (“JavaScript”) is easier and more flexible</a:t>
            </a:r>
            <a:endParaRPr lang="en-CA" dirty="0"/>
          </a:p>
        </p:txBody>
      </p:sp>
      <p:sp>
        <p:nvSpPr>
          <p:cNvPr id="3" name="Title 2"/>
          <p:cNvSpPr>
            <a:spLocks noGrp="1"/>
          </p:cNvSpPr>
          <p:nvPr>
            <p:ph type="title"/>
          </p:nvPr>
        </p:nvSpPr>
        <p:spPr/>
        <p:txBody>
          <a:bodyPr/>
          <a:lstStyle/>
          <a:p>
            <a:r>
              <a:rPr lang="en-CA" dirty="0" err="1" smtClean="0"/>
              <a:t>Imagemaps</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132</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a:t>
            </a:r>
            <a:endParaRPr lang="en-CA" dirty="0"/>
          </a:p>
        </p:txBody>
      </p:sp>
      <p:sp>
        <p:nvSpPr>
          <p:cNvPr id="3" name="Content Placeholder 2"/>
          <p:cNvSpPr>
            <a:spLocks noGrp="1"/>
          </p:cNvSpPr>
          <p:nvPr>
            <p:ph idx="1"/>
          </p:nvPr>
        </p:nvSpPr>
        <p:spPr>
          <a:xfrm>
            <a:off x="457200" y="1340768"/>
            <a:ext cx="8229600" cy="4785395"/>
          </a:xfrm>
        </p:spPr>
        <p:txBody>
          <a:bodyPr>
            <a:normAutofit lnSpcReduction="10000"/>
          </a:bodyPr>
          <a:lstStyle/>
          <a:p>
            <a:r>
              <a:rPr lang="en-CA" dirty="0" smtClean="0"/>
              <a:t>Embedded objects such as Shockwave files, Java applet files, Microsoft ActiveX files, audio files, or other video type of file are defined using the &lt;object&gt; element</a:t>
            </a:r>
          </a:p>
          <a:p>
            <a:pPr>
              <a:buNone/>
            </a:pPr>
            <a:r>
              <a:rPr lang="en-CA" sz="2200" dirty="0" smtClean="0"/>
              <a:t>&lt;object </a:t>
            </a:r>
            <a:r>
              <a:rPr lang="en-CA" sz="2200" dirty="0" err="1" smtClean="0">
                <a:solidFill>
                  <a:schemeClr val="accent1">
                    <a:lumMod val="50000"/>
                  </a:schemeClr>
                </a:solidFill>
              </a:rPr>
              <a:t>classid</a:t>
            </a:r>
            <a:r>
              <a:rPr lang="en-CA" sz="2200" dirty="0" smtClean="0">
                <a:solidFill>
                  <a:schemeClr val="accent1">
                    <a:lumMod val="50000"/>
                  </a:schemeClr>
                </a:solidFill>
              </a:rPr>
              <a:t>="clsid:F08DF954-8592-11D1-B16A-00C0F0283628" </a:t>
            </a:r>
            <a:r>
              <a:rPr lang="en-CA" sz="2200" dirty="0" smtClean="0"/>
              <a:t>id="Slider1" width="100" height="50"&gt;</a:t>
            </a:r>
            <a:br>
              <a:rPr lang="en-CA" sz="2200" dirty="0" smtClean="0"/>
            </a:br>
            <a:r>
              <a:rPr lang="en-CA" sz="2200" dirty="0" smtClean="0"/>
              <a:t>  &lt;</a:t>
            </a:r>
            <a:r>
              <a:rPr lang="en-CA" sz="2200" dirty="0" err="1" smtClean="0"/>
              <a:t>param</a:t>
            </a:r>
            <a:r>
              <a:rPr lang="en-CA" sz="2200" dirty="0" smtClean="0"/>
              <a:t> name="</a:t>
            </a:r>
            <a:r>
              <a:rPr lang="en-CA" sz="2200" dirty="0" err="1" smtClean="0"/>
              <a:t>BorderStyle</a:t>
            </a:r>
            <a:r>
              <a:rPr lang="en-CA" sz="2200" dirty="0" smtClean="0"/>
              <a:t>" value="1" /&gt;</a:t>
            </a:r>
            <a:br>
              <a:rPr lang="en-CA" sz="2200" dirty="0" smtClean="0"/>
            </a:br>
            <a:r>
              <a:rPr lang="en-CA" sz="2200" dirty="0" smtClean="0"/>
              <a:t>  &lt;</a:t>
            </a:r>
            <a:r>
              <a:rPr lang="en-CA" sz="2200" dirty="0" err="1" smtClean="0"/>
              <a:t>param</a:t>
            </a:r>
            <a:r>
              <a:rPr lang="en-CA" sz="2200" dirty="0" smtClean="0"/>
              <a:t> name="</a:t>
            </a:r>
            <a:r>
              <a:rPr lang="en-CA" sz="2200" dirty="0" err="1" smtClean="0"/>
              <a:t>MousePointer</a:t>
            </a:r>
            <a:r>
              <a:rPr lang="en-CA" sz="2200" dirty="0" smtClean="0"/>
              <a:t>" value="0" /&gt;</a:t>
            </a:r>
            <a:br>
              <a:rPr lang="en-CA" sz="2200" dirty="0" smtClean="0"/>
            </a:br>
            <a:r>
              <a:rPr lang="en-CA" sz="2200" dirty="0" smtClean="0"/>
              <a:t>  &lt;</a:t>
            </a:r>
            <a:r>
              <a:rPr lang="en-CA" sz="2200" dirty="0" err="1" smtClean="0"/>
              <a:t>param</a:t>
            </a:r>
            <a:r>
              <a:rPr lang="en-CA" sz="2200" dirty="0" smtClean="0"/>
              <a:t> name="Enabled" value="1" /&gt;</a:t>
            </a:r>
            <a:br>
              <a:rPr lang="en-CA" sz="2200" dirty="0" smtClean="0"/>
            </a:br>
            <a:r>
              <a:rPr lang="en-CA" sz="2200" dirty="0" smtClean="0"/>
              <a:t>  &lt;</a:t>
            </a:r>
            <a:r>
              <a:rPr lang="en-CA" sz="2200" dirty="0" err="1" smtClean="0"/>
              <a:t>param</a:t>
            </a:r>
            <a:r>
              <a:rPr lang="en-CA" sz="2200" dirty="0" smtClean="0"/>
              <a:t> name="Min" value="0" /&gt;</a:t>
            </a:r>
            <a:br>
              <a:rPr lang="en-CA" sz="2200" dirty="0" smtClean="0"/>
            </a:br>
            <a:r>
              <a:rPr lang="en-CA" sz="2200" dirty="0" smtClean="0"/>
              <a:t>  &lt;</a:t>
            </a:r>
            <a:r>
              <a:rPr lang="en-CA" sz="2200" dirty="0" err="1" smtClean="0"/>
              <a:t>param</a:t>
            </a:r>
            <a:r>
              <a:rPr lang="en-CA" sz="2200" dirty="0" smtClean="0"/>
              <a:t> name="Max" value="10" /&gt;</a:t>
            </a:r>
          </a:p>
          <a:p>
            <a:pPr>
              <a:buNone/>
            </a:pPr>
            <a:r>
              <a:rPr lang="en-CA" sz="2200" dirty="0" smtClean="0"/>
              <a:t>&lt;/object&gt;</a:t>
            </a:r>
            <a:endParaRPr lang="en-CA" sz="2200"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133</a:t>
            </a:fld>
            <a:endParaRPr lang="en-CA"/>
          </a:p>
        </p:txBody>
      </p:sp>
      <p:sp>
        <p:nvSpPr>
          <p:cNvPr id="6" name="TextBox 5"/>
          <p:cNvSpPr txBox="1"/>
          <p:nvPr/>
        </p:nvSpPr>
        <p:spPr>
          <a:xfrm>
            <a:off x="6372200" y="3933056"/>
            <a:ext cx="2335255" cy="1200329"/>
          </a:xfrm>
          <a:prstGeom prst="rect">
            <a:avLst/>
          </a:prstGeom>
          <a:noFill/>
        </p:spPr>
        <p:txBody>
          <a:bodyPr wrap="none" rtlCol="0">
            <a:spAutoFit/>
          </a:bodyPr>
          <a:lstStyle/>
          <a:p>
            <a:r>
              <a:rPr lang="en-CA" dirty="0" err="1" smtClean="0">
                <a:solidFill>
                  <a:schemeClr val="accent1">
                    <a:lumMod val="50000"/>
                  </a:schemeClr>
                </a:solidFill>
              </a:rPr>
              <a:t>classid</a:t>
            </a:r>
            <a:r>
              <a:rPr lang="en-CA" dirty="0" smtClean="0"/>
              <a:t> attribute</a:t>
            </a:r>
            <a:br>
              <a:rPr lang="en-CA" dirty="0" smtClean="0"/>
            </a:br>
            <a:r>
              <a:rPr lang="en-CA" dirty="0" smtClean="0"/>
              <a:t>defines a class ID value</a:t>
            </a:r>
            <a:br>
              <a:rPr lang="en-CA" dirty="0" smtClean="0"/>
            </a:br>
            <a:r>
              <a:rPr lang="en-CA" dirty="0" smtClean="0"/>
              <a:t>as set in the Windows</a:t>
            </a:r>
            <a:br>
              <a:rPr lang="en-CA" dirty="0" smtClean="0"/>
            </a:br>
            <a:r>
              <a:rPr lang="en-CA" dirty="0" smtClean="0"/>
              <a:t>Registry or a URL</a:t>
            </a:r>
            <a:endParaRPr lang="en-CA" dirty="0"/>
          </a:p>
        </p:txBody>
      </p:sp>
      <p:cxnSp>
        <p:nvCxnSpPr>
          <p:cNvPr id="8" name="Straight Arrow Connector 7"/>
          <p:cNvCxnSpPr/>
          <p:nvPr/>
        </p:nvCxnSpPr>
        <p:spPr>
          <a:xfrm rot="10800000">
            <a:off x="6228184" y="3501008"/>
            <a:ext cx="50405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83768" y="5661248"/>
            <a:ext cx="5472608" cy="369332"/>
          </a:xfrm>
          <a:prstGeom prst="rect">
            <a:avLst/>
          </a:prstGeom>
          <a:solidFill>
            <a:schemeClr val="accent1">
              <a:lumMod val="20000"/>
              <a:lumOff val="80000"/>
            </a:schemeClr>
          </a:solidFill>
        </p:spPr>
        <p:txBody>
          <a:bodyPr wrap="square" rtlCol="0">
            <a:spAutoFit/>
          </a:bodyPr>
          <a:lstStyle/>
          <a:p>
            <a:r>
              <a:rPr lang="en-CA" dirty="0" smtClean="0"/>
              <a:t>The &lt;applet&gt; element is obsolete – use &lt;object&gt; instead.</a:t>
            </a:r>
            <a:endParaRPr lang="en-CA"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 </a:t>
            </a:r>
            <a:r>
              <a:rPr lang="en-CA" dirty="0" err="1" smtClean="0"/>
              <a:t>ClassID</a:t>
            </a:r>
            <a:endParaRPr lang="en-CA" dirty="0"/>
          </a:p>
        </p:txBody>
      </p:sp>
      <p:sp>
        <p:nvSpPr>
          <p:cNvPr id="3" name="Content Placeholder 2"/>
          <p:cNvSpPr>
            <a:spLocks noGrp="1"/>
          </p:cNvSpPr>
          <p:nvPr>
            <p:ph idx="1"/>
          </p:nvPr>
        </p:nvSpPr>
        <p:spPr>
          <a:xfrm>
            <a:off x="457200" y="1340768"/>
            <a:ext cx="8229600" cy="4785395"/>
          </a:xfrm>
        </p:spPr>
        <p:txBody>
          <a:bodyPr>
            <a:noAutofit/>
          </a:bodyPr>
          <a:lstStyle/>
          <a:p>
            <a:pPr>
              <a:buNone/>
            </a:pPr>
            <a:r>
              <a:rPr lang="en-CA" sz="1800" dirty="0" smtClean="0"/>
              <a:t>&lt;object </a:t>
            </a:r>
            <a:r>
              <a:rPr lang="en-CA" sz="1800" dirty="0" err="1" smtClean="0"/>
              <a:t>classid</a:t>
            </a:r>
            <a:r>
              <a:rPr lang="en-CA" sz="1800" dirty="0" smtClean="0"/>
              <a:t>=“yahtzee.py” </a:t>
            </a:r>
            <a:r>
              <a:rPr lang="en-CA" sz="1800" dirty="0" err="1" smtClean="0"/>
              <a:t>codetype</a:t>
            </a:r>
            <a:r>
              <a:rPr lang="en-CA" sz="1800" dirty="0" smtClean="0"/>
              <a:t>=“application/x-python” </a:t>
            </a:r>
            <a:br>
              <a:rPr lang="en-CA" sz="1800" dirty="0" smtClean="0"/>
            </a:br>
            <a:r>
              <a:rPr lang="en-CA" sz="1800" dirty="0" smtClean="0"/>
              <a:t>standby="Ready to play </a:t>
            </a:r>
            <a:r>
              <a:rPr lang="en-CA" sz="1800" dirty="0" err="1" smtClean="0"/>
              <a:t>Yahtzee</a:t>
            </a:r>
            <a:r>
              <a:rPr lang="en-CA" sz="1800" dirty="0" smtClean="0"/>
              <a:t>?“ title="My </a:t>
            </a:r>
            <a:r>
              <a:rPr lang="en-CA" sz="1800" dirty="0" err="1" smtClean="0"/>
              <a:t>Yahtzee</a:t>
            </a:r>
            <a:r>
              <a:rPr lang="en-CA" sz="1800" dirty="0" smtClean="0"/>
              <a:t> Game"&gt;</a:t>
            </a:r>
          </a:p>
          <a:p>
            <a:pPr>
              <a:buNone/>
            </a:pPr>
            <a:r>
              <a:rPr lang="en-CA" sz="1800" dirty="0" smtClean="0"/>
              <a:t>&lt;object </a:t>
            </a:r>
            <a:r>
              <a:rPr lang="en-CA" sz="1800" dirty="0" err="1" smtClean="0"/>
              <a:t>classid</a:t>
            </a:r>
            <a:r>
              <a:rPr lang="en-CA" sz="1800" dirty="0" smtClean="0"/>
              <a:t>=“</a:t>
            </a:r>
            <a:r>
              <a:rPr lang="en-CA" sz="1800" dirty="0" err="1" smtClean="0"/>
              <a:t>java:Yahtzee.class</a:t>
            </a:r>
            <a:r>
              <a:rPr lang="en-CA" sz="1800" dirty="0" smtClean="0"/>
              <a:t>” </a:t>
            </a:r>
            <a:r>
              <a:rPr lang="en-CA" sz="1800" dirty="0" err="1" smtClean="0"/>
              <a:t>codetype</a:t>
            </a:r>
            <a:r>
              <a:rPr lang="en-CA" sz="1800" dirty="0" smtClean="0"/>
              <a:t>=“application/java” </a:t>
            </a:r>
            <a:br>
              <a:rPr lang="en-CA" sz="1800" dirty="0" smtClean="0"/>
            </a:br>
            <a:r>
              <a:rPr lang="en-CA" sz="1800" dirty="0" smtClean="0"/>
              <a:t>width=“400px” height=“250px” standby="Ready to play </a:t>
            </a:r>
            <a:r>
              <a:rPr lang="en-CA" sz="1800" dirty="0" err="1" smtClean="0"/>
              <a:t>Yahtzee</a:t>
            </a:r>
            <a:r>
              <a:rPr lang="en-CA" sz="1800" dirty="0" smtClean="0"/>
              <a:t>?" </a:t>
            </a:r>
            <a:br>
              <a:rPr lang="en-CA" sz="1800" dirty="0" smtClean="0"/>
            </a:br>
            <a:r>
              <a:rPr lang="en-CA" sz="1800" dirty="0" smtClean="0"/>
              <a:t>title="My </a:t>
            </a:r>
            <a:r>
              <a:rPr lang="en-CA" sz="1800" dirty="0" err="1" smtClean="0"/>
              <a:t>Yahtzee</a:t>
            </a:r>
            <a:r>
              <a:rPr lang="en-CA" sz="1800" dirty="0" smtClean="0"/>
              <a:t> Game"&gt;</a:t>
            </a:r>
          </a:p>
          <a:p>
            <a:pPr>
              <a:buNone/>
            </a:pPr>
            <a:r>
              <a:rPr lang="en-CA" sz="1800" dirty="0" smtClean="0"/>
              <a:t>&lt;object data="yahtzee.gif" type="image/gif" title="A </a:t>
            </a:r>
            <a:r>
              <a:rPr lang="en-CA" sz="1800" dirty="0" err="1" smtClean="0"/>
              <a:t>Yahtzee</a:t>
            </a:r>
            <a:r>
              <a:rPr lang="en-CA" sz="1800" dirty="0" smtClean="0"/>
              <a:t> animation"  width=“200px” height=“100px”&gt;</a:t>
            </a:r>
            <a:br>
              <a:rPr lang="en-CA" sz="1800" dirty="0" smtClean="0"/>
            </a:br>
            <a:r>
              <a:rPr lang="en-CA" sz="1800" dirty="0" err="1" smtClean="0"/>
              <a:t>Yahtzee</a:t>
            </a:r>
            <a:r>
              <a:rPr lang="en-CA" sz="1800" dirty="0" smtClean="0"/>
              <a:t> is my &lt;</a:t>
            </a:r>
            <a:r>
              <a:rPr lang="en-CA" sz="1800" dirty="0" err="1" smtClean="0"/>
              <a:t>em</a:t>
            </a:r>
            <a:r>
              <a:rPr lang="en-CA" sz="1800" dirty="0" smtClean="0"/>
              <a:t>&gt;favourite&lt;/</a:t>
            </a:r>
            <a:r>
              <a:rPr lang="en-CA" sz="1800" dirty="0" err="1" smtClean="0"/>
              <a:t>em</a:t>
            </a:r>
            <a:r>
              <a:rPr lang="en-CA" sz="1800" dirty="0" smtClean="0"/>
              <a:t>&gt; game!</a:t>
            </a:r>
          </a:p>
          <a:p>
            <a:pPr>
              <a:buNone/>
            </a:pPr>
            <a:r>
              <a:rPr lang="en-CA" sz="1800" dirty="0" smtClean="0"/>
              <a:t>&lt;/object&gt;</a:t>
            </a:r>
          </a:p>
          <a:p>
            <a:pPr>
              <a:buNone/>
            </a:pPr>
            <a:r>
              <a:rPr lang="en-CA" sz="1800" dirty="0" smtClean="0"/>
              <a:t>&lt;/object&gt;</a:t>
            </a:r>
          </a:p>
          <a:p>
            <a:pPr>
              <a:buNone/>
            </a:pPr>
            <a:r>
              <a:rPr lang="en-CA" sz="1800" dirty="0" smtClean="0"/>
              <a:t>&lt;/object&gt;</a:t>
            </a:r>
            <a:endParaRPr lang="en-CA" sz="1800"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134</a:t>
            </a:fld>
            <a:endParaRPr lang="en-CA"/>
          </a:p>
        </p:txBody>
      </p:sp>
      <p:sp>
        <p:nvSpPr>
          <p:cNvPr id="6" name="Rectangle 5"/>
          <p:cNvSpPr/>
          <p:nvPr/>
        </p:nvSpPr>
        <p:spPr>
          <a:xfrm>
            <a:off x="2411760" y="4221088"/>
            <a:ext cx="5904656" cy="1200329"/>
          </a:xfrm>
          <a:prstGeom prst="rect">
            <a:avLst/>
          </a:prstGeom>
          <a:solidFill>
            <a:schemeClr val="accent1">
              <a:lumMod val="20000"/>
              <a:lumOff val="80000"/>
            </a:schemeClr>
          </a:solidFill>
          <a:ln>
            <a:solidFill>
              <a:schemeClr val="accent1"/>
            </a:solidFill>
          </a:ln>
        </p:spPr>
        <p:txBody>
          <a:bodyPr wrap="square">
            <a:spAutoFit/>
          </a:bodyPr>
          <a:lstStyle/>
          <a:p>
            <a:r>
              <a:rPr lang="en-CA" dirty="0" smtClean="0"/>
              <a:t>For browsers that cannot display the embedded object as Python, they can try running the Java applet version.  An image is provided for browsers not able to show the Java or Python applets.</a:t>
            </a:r>
            <a:endParaRPr lang="en-CA" dirty="0"/>
          </a:p>
        </p:txBody>
      </p:sp>
      <p:sp>
        <p:nvSpPr>
          <p:cNvPr id="7" name="TextBox 6"/>
          <p:cNvSpPr txBox="1"/>
          <p:nvPr/>
        </p:nvSpPr>
        <p:spPr>
          <a:xfrm>
            <a:off x="827584" y="5805264"/>
            <a:ext cx="2031582" cy="369332"/>
          </a:xfrm>
          <a:prstGeom prst="rect">
            <a:avLst/>
          </a:prstGeom>
          <a:noFill/>
        </p:spPr>
        <p:txBody>
          <a:bodyPr wrap="none" rtlCol="0">
            <a:spAutoFit/>
          </a:bodyPr>
          <a:lstStyle/>
          <a:p>
            <a:r>
              <a:rPr lang="en-CA" dirty="0" smtClean="0"/>
              <a:t>From htmlhelp.com</a:t>
            </a:r>
            <a:endParaRPr lang="en-CA"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Web Browsers</a:t>
            </a:r>
          </a:p>
        </p:txBody>
      </p:sp>
      <p:sp>
        <p:nvSpPr>
          <p:cNvPr id="37891" name="Rectangle 3"/>
          <p:cNvSpPr>
            <a:spLocks noGrp="1" noChangeArrowheads="1"/>
          </p:cNvSpPr>
          <p:nvPr>
            <p:ph idx="1"/>
          </p:nvPr>
        </p:nvSpPr>
        <p:spPr/>
        <p:txBody>
          <a:bodyPr/>
          <a:lstStyle/>
          <a:p>
            <a:pPr eaLnBrk="1" hangingPunct="1"/>
            <a:r>
              <a:rPr lang="en-US" dirty="0" smtClean="0"/>
              <a:t>You must </a:t>
            </a:r>
            <a:r>
              <a:rPr lang="en-US" dirty="0" smtClean="0">
                <a:solidFill>
                  <a:srgbClr val="7030A0"/>
                </a:solidFill>
              </a:rPr>
              <a:t>test</a:t>
            </a:r>
            <a:r>
              <a:rPr lang="en-US" dirty="0" smtClean="0"/>
              <a:t> your Web pages in every browser and browser version in which you anticipate they will be opened.</a:t>
            </a:r>
          </a:p>
          <a:p>
            <a:pPr eaLnBrk="1" hangingPunct="1"/>
            <a:r>
              <a:rPr lang="en-US" dirty="0" smtClean="0"/>
              <a:t>Web tools:</a:t>
            </a:r>
          </a:p>
          <a:p>
            <a:pPr lvl="1"/>
            <a:r>
              <a:rPr lang="en-US" dirty="0" smtClean="0"/>
              <a:t>Browsershots.org</a:t>
            </a:r>
          </a:p>
          <a:p>
            <a:pPr lvl="1"/>
            <a:r>
              <a:rPr lang="en-US" dirty="0" smtClean="0"/>
              <a:t>http://spoon.net/browsers/</a:t>
            </a:r>
          </a:p>
          <a:p>
            <a:pPr lvl="1"/>
            <a:r>
              <a:rPr lang="en-US" sz="2000" dirty="0" smtClean="0"/>
              <a:t>http://www.thesitewizard.com/webdesign/multiplebrowsers.shtml</a:t>
            </a:r>
          </a:p>
        </p:txBody>
      </p:sp>
      <p:sp>
        <p:nvSpPr>
          <p:cNvPr id="4" name="Slide Number Placeholder 3"/>
          <p:cNvSpPr>
            <a:spLocks noGrp="1"/>
          </p:cNvSpPr>
          <p:nvPr>
            <p:ph type="sldNum" sz="quarter" idx="12"/>
          </p:nvPr>
        </p:nvSpPr>
        <p:spPr/>
        <p:txBody>
          <a:bodyPr/>
          <a:lstStyle/>
          <a:p>
            <a:fld id="{B8D94587-55A8-424D-AACA-CE80AFC6F8F2}" type="slidenum">
              <a:rPr lang="en-CA" smtClean="0"/>
              <a:pPr/>
              <a:t>135</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Accessibility </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136</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pic>
        <p:nvPicPr>
          <p:cNvPr id="45058" name="Picture 2"/>
          <p:cNvPicPr>
            <a:picLocks noGrp="1" noChangeAspect="1" noChangeArrowheads="1"/>
          </p:cNvPicPr>
          <p:nvPr>
            <p:ph idx="1"/>
          </p:nvPr>
        </p:nvPicPr>
        <p:blipFill>
          <a:blip r:embed="rId2" cstate="print"/>
          <a:srcRect/>
          <a:stretch>
            <a:fillRect/>
          </a:stretch>
        </p:blipFill>
        <p:spPr bwMode="auto">
          <a:xfrm>
            <a:off x="323528" y="1196752"/>
            <a:ext cx="4968552" cy="4631929"/>
          </a:xfrm>
          <a:prstGeom prst="rect">
            <a:avLst/>
          </a:prstGeom>
          <a:noFill/>
          <a:ln w="9525">
            <a:noFill/>
            <a:miter lim="800000"/>
            <a:headEnd/>
            <a:tailEnd/>
          </a:ln>
        </p:spPr>
      </p:pic>
      <p:sp>
        <p:nvSpPr>
          <p:cNvPr id="7" name="TextBox 6"/>
          <p:cNvSpPr txBox="1"/>
          <p:nvPr/>
        </p:nvSpPr>
        <p:spPr>
          <a:xfrm>
            <a:off x="1475656" y="6021288"/>
            <a:ext cx="5968685" cy="307777"/>
          </a:xfrm>
          <a:prstGeom prst="rect">
            <a:avLst/>
          </a:prstGeom>
          <a:noFill/>
        </p:spPr>
        <p:txBody>
          <a:bodyPr wrap="none" rtlCol="0">
            <a:spAutoFit/>
          </a:bodyPr>
          <a:lstStyle/>
          <a:p>
            <a:r>
              <a:rPr lang="en-CA" sz="1400" dirty="0" smtClean="0"/>
              <a:t>http://www.cew.wisc.edu/accessibility/evaluation/section508presentation.htm</a:t>
            </a:r>
            <a:endParaRPr lang="en-CA" sz="1400" dirty="0"/>
          </a:p>
        </p:txBody>
      </p:sp>
      <p:pic>
        <p:nvPicPr>
          <p:cNvPr id="45059" name="Picture 3"/>
          <p:cNvPicPr>
            <a:picLocks noChangeAspect="1" noChangeArrowheads="1"/>
          </p:cNvPicPr>
          <p:nvPr/>
        </p:nvPicPr>
        <p:blipFill>
          <a:blip r:embed="rId3" cstate="print"/>
          <a:srcRect/>
          <a:stretch>
            <a:fillRect/>
          </a:stretch>
        </p:blipFill>
        <p:spPr bwMode="auto">
          <a:xfrm>
            <a:off x="4975534" y="2204864"/>
            <a:ext cx="3870909" cy="32244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Questions?</a:t>
            </a:r>
          </a:p>
        </p:txBody>
      </p:sp>
      <p:pic>
        <p:nvPicPr>
          <p:cNvPr id="38915" name="Picture 3" descr="hdzlugrx[1]"/>
          <p:cNvPicPr>
            <a:picLocks noGrp="1" noChangeAspect="1" noChangeArrowheads="1"/>
          </p:cNvPicPr>
          <p:nvPr>
            <p:ph idx="1"/>
          </p:nvPr>
        </p:nvPicPr>
        <p:blipFill>
          <a:blip r:embed="rId2" cstate="print"/>
          <a:srcRect/>
          <a:stretch>
            <a:fillRect/>
          </a:stretch>
        </p:blipFill>
        <p:spPr>
          <a:xfrm>
            <a:off x="3792538" y="3222625"/>
            <a:ext cx="1558925" cy="1814513"/>
          </a:xfrm>
          <a:noFill/>
        </p:spPr>
      </p:pic>
      <p:sp>
        <p:nvSpPr>
          <p:cNvPr id="4" name="Slide Number Placeholder 3"/>
          <p:cNvSpPr>
            <a:spLocks noGrp="1"/>
          </p:cNvSpPr>
          <p:nvPr>
            <p:ph type="sldNum" sz="quarter" idx="12"/>
          </p:nvPr>
        </p:nvSpPr>
        <p:spPr/>
        <p:txBody>
          <a:bodyPr/>
          <a:lstStyle/>
          <a:p>
            <a:fld id="{B8D94587-55A8-424D-AACA-CE80AFC6F8F2}" type="slidenum">
              <a:rPr lang="en-CA" smtClean="0"/>
              <a:pPr/>
              <a:t>137</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lstStyle/>
          <a:p>
            <a:r>
              <a:rPr lang="en-CA" sz="2800" dirty="0" smtClean="0"/>
              <a:t>Writing Good Link Text: </a:t>
            </a:r>
            <a:r>
              <a:rPr lang="en-CA" sz="1800" dirty="0" smtClean="0">
                <a:hlinkClick r:id="rId2"/>
              </a:rPr>
              <a:t>http://www.webrichtlijnen.nl/english/manual/development/production/link-navigation/writing-good-link-text/</a:t>
            </a:r>
            <a:r>
              <a:rPr lang="en-CA" sz="1800" dirty="0" smtClean="0"/>
              <a:t> </a:t>
            </a:r>
          </a:p>
          <a:p>
            <a:r>
              <a:rPr lang="en-CA" sz="2800" dirty="0" smtClean="0"/>
              <a:t>Image Slicing Tutorial </a:t>
            </a:r>
            <a:r>
              <a:rPr lang="en-CA" sz="1800" dirty="0" smtClean="0">
                <a:hlinkClick r:id="rId3"/>
              </a:rPr>
              <a:t>http://www.blogspottutorial.com/2008/12/photoshop-tutorial-basic-technique-of.html</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138</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dirty="0" smtClean="0"/>
              <a:t>The W3C</a:t>
            </a:r>
          </a:p>
        </p:txBody>
      </p:sp>
      <p:sp>
        <p:nvSpPr>
          <p:cNvPr id="34819" name="Rectangle 3"/>
          <p:cNvSpPr>
            <a:spLocks noGrp="1" noChangeArrowheads="1"/>
          </p:cNvSpPr>
          <p:nvPr>
            <p:ph idx="1"/>
          </p:nvPr>
        </p:nvSpPr>
        <p:spPr>
          <a:xfrm>
            <a:off x="467544" y="1196752"/>
            <a:ext cx="8229600" cy="4525963"/>
          </a:xfrm>
        </p:spPr>
        <p:txBody>
          <a:bodyPr/>
          <a:lstStyle/>
          <a:p>
            <a:pPr eaLnBrk="1" hangingPunct="1">
              <a:lnSpc>
                <a:spcPct val="120000"/>
              </a:lnSpc>
              <a:spcBef>
                <a:spcPct val="150000"/>
              </a:spcBef>
            </a:pPr>
            <a:r>
              <a:rPr lang="en-US" dirty="0" smtClean="0"/>
              <a:t>The W3C does not release a version of a particular </a:t>
            </a:r>
            <a:r>
              <a:rPr lang="en-US" dirty="0" smtClean="0">
                <a:solidFill>
                  <a:schemeClr val="accent2">
                    <a:lumMod val="75000"/>
                  </a:schemeClr>
                </a:solidFill>
              </a:rPr>
              <a:t>technology</a:t>
            </a:r>
            <a:r>
              <a:rPr lang="en-US" dirty="0" smtClean="0"/>
              <a:t>. Instead, it issues a </a:t>
            </a:r>
            <a:r>
              <a:rPr lang="en-US" dirty="0" smtClean="0">
                <a:solidFill>
                  <a:schemeClr val="accent2">
                    <a:lumMod val="50000"/>
                  </a:schemeClr>
                </a:solidFill>
              </a:rPr>
              <a:t>formal recommendation </a:t>
            </a:r>
            <a:r>
              <a:rPr lang="en-US" dirty="0" smtClean="0"/>
              <a:t>for a technology, which essentially means that the technology is (or will be) a </a:t>
            </a:r>
            <a:r>
              <a:rPr lang="en-US" dirty="0" smtClean="0">
                <a:solidFill>
                  <a:schemeClr val="accent5">
                    <a:lumMod val="50000"/>
                  </a:schemeClr>
                </a:solidFill>
              </a:rPr>
              <a:t>recognized industry standard</a:t>
            </a:r>
          </a:p>
        </p:txBody>
      </p:sp>
      <p:sp>
        <p:nvSpPr>
          <p:cNvPr id="4" name="Slide Number Placeholder 3"/>
          <p:cNvSpPr>
            <a:spLocks noGrp="1"/>
          </p:cNvSpPr>
          <p:nvPr>
            <p:ph type="sldNum" sz="quarter" idx="12"/>
          </p:nvPr>
        </p:nvSpPr>
        <p:spPr/>
        <p:txBody>
          <a:bodyPr/>
          <a:lstStyle/>
          <a:p>
            <a:fld id="{B8D94587-55A8-424D-AACA-CE80AFC6F8F2}" type="slidenum">
              <a:rPr lang="en-CA" smtClean="0"/>
              <a:pPr/>
              <a:t>14</a:t>
            </a:fld>
            <a:endParaRPr lang="en-CA"/>
          </a:p>
        </p:txBody>
      </p:sp>
      <p:sp>
        <p:nvSpPr>
          <p:cNvPr id="5" name="Footer Placeholder 4"/>
          <p:cNvSpPr>
            <a:spLocks noGrp="1"/>
          </p:cNvSpPr>
          <p:nvPr>
            <p:ph type="ftr" sz="quarter" idx="11"/>
          </p:nvPr>
        </p:nvSpPr>
        <p:spPr/>
        <p:txBody>
          <a:bodyPr/>
          <a:lstStyle/>
          <a:p>
            <a:r>
              <a:rPr lang="en-CA" dirty="0" smtClean="0"/>
              <a:t>HTML Basics</a:t>
            </a:r>
            <a:endParaRPr lang="en-CA" dirty="0"/>
          </a:p>
        </p:txBody>
      </p:sp>
      <p:sp>
        <p:nvSpPr>
          <p:cNvPr id="7" name="Rectangle 6"/>
          <p:cNvSpPr/>
          <p:nvPr/>
        </p:nvSpPr>
        <p:spPr>
          <a:xfrm>
            <a:off x="1475656" y="4653136"/>
            <a:ext cx="2304256" cy="923330"/>
          </a:xfrm>
          <a:prstGeom prst="rect">
            <a:avLst/>
          </a:prstGeom>
          <a:gradFill>
            <a:gsLst>
              <a:gs pos="0">
                <a:srgbClr val="FFEFD1"/>
              </a:gs>
              <a:gs pos="64999">
                <a:srgbClr val="F0EBD5"/>
              </a:gs>
              <a:gs pos="100000">
                <a:srgbClr val="D1C39F"/>
              </a:gs>
            </a:gsLst>
            <a:lin ang="13500000" scaled="0"/>
          </a:gradFill>
        </p:spPr>
        <p:txBody>
          <a:bodyPr wrap="square" lIns="91440" tIns="45720" rIns="91440" bIns="45720">
            <a:spAutoFit/>
            <a:scene3d>
              <a:camera prst="perspectiveAbove"/>
              <a:lightRig rig="threePt" dir="t"/>
            </a:scene3d>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HTML</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 name="Rectangle 7"/>
          <p:cNvSpPr/>
          <p:nvPr/>
        </p:nvSpPr>
        <p:spPr>
          <a:xfrm>
            <a:off x="4355976" y="4653136"/>
            <a:ext cx="1800200" cy="923330"/>
          </a:xfrm>
          <a:prstGeom prst="rect">
            <a:avLst/>
          </a:prstGeom>
          <a:gradFill flip="none" rotWithShape="1">
            <a:gsLst>
              <a:gs pos="0">
                <a:srgbClr val="DDEBCF"/>
              </a:gs>
              <a:gs pos="50000">
                <a:srgbClr val="9CB86E"/>
              </a:gs>
              <a:gs pos="100000">
                <a:srgbClr val="156B13"/>
              </a:gs>
            </a:gsLst>
            <a:lin ang="8100000" scaled="1"/>
            <a:tileRect/>
          </a:gradFill>
        </p:spPr>
        <p:txBody>
          <a:bodyPr wrap="square" lIns="91440" tIns="45720" rIns="91440" bIns="45720">
            <a:spAutoFit/>
            <a:scene3d>
              <a:camera prst="perspectiveAbove"/>
              <a:lightRig rig="threePt" dir="t"/>
            </a:scene3d>
          </a:bodyPr>
          <a:lstStyle/>
          <a:p>
            <a:pPr algn="ctr"/>
            <a:r>
              <a:rPr lang="en-US" sz="5400" b="1" cap="none" spc="0" dirty="0" smtClean="0">
                <a:ln w="190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tx2">
                    <a:lumMod val="40000"/>
                    <a:lumOff val="60000"/>
                  </a:schemeClr>
                </a:solidFill>
                <a:effectLst>
                  <a:outerShdw blurRad="50000" dist="50800" dir="7500000" algn="tl">
                    <a:srgbClr val="000000">
                      <a:shade val="5000"/>
                      <a:alpha val="35000"/>
                    </a:srgbClr>
                  </a:outerShdw>
                </a:effectLst>
              </a:rPr>
              <a:t>CSS</a:t>
            </a:r>
            <a:endParaRPr lang="en-US" sz="5400" b="1" cap="none" spc="0" dirty="0">
              <a:ln w="190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solidFill>
                <a:schemeClr val="tx2">
                  <a:lumMod val="40000"/>
                  <a:lumOff val="60000"/>
                </a:schemeClr>
              </a:solidFill>
              <a:effectLst>
                <a:outerShdw blurRad="50000" dist="50800" dir="7500000" algn="tl">
                  <a:srgbClr val="000000">
                    <a:shade val="5000"/>
                    <a:alpha val="35000"/>
                  </a:srgbClr>
                </a:outerShdw>
              </a:effectLst>
            </a:endParaRPr>
          </a:p>
        </p:txBody>
      </p:sp>
      <p:sp>
        <p:nvSpPr>
          <p:cNvPr id="9" name="Rectangle 8"/>
          <p:cNvSpPr/>
          <p:nvPr/>
        </p:nvSpPr>
        <p:spPr>
          <a:xfrm>
            <a:off x="6516216" y="5373216"/>
            <a:ext cx="2304256" cy="923330"/>
          </a:xfrm>
          <a:prstGeom prst="rect">
            <a:avLst/>
          </a:prstGeom>
          <a:blipFill>
            <a:blip r:embed="rId2" cstate="print"/>
            <a:tile tx="0" ty="0" sx="100000" sy="100000" flip="none" algn="tl"/>
          </a:blipFill>
        </p:spPr>
        <p:txBody>
          <a:bodyPr wrap="square" lIns="91440" tIns="45720" rIns="91440" bIns="45720">
            <a:spAutoFit/>
            <a:scene3d>
              <a:camera prst="perspectiveAbove"/>
              <a:lightRig rig="threePt" dir="t"/>
            </a:scene3d>
            <a:sp3d extrusionH="57150">
              <a:bevelT w="69850" h="38100" prst="cross"/>
            </a:sp3d>
          </a:bodyPr>
          <a:lstStyle/>
          <a:p>
            <a:pPr algn="ctr"/>
            <a:r>
              <a:rPr lang="en-US" sz="5400" b="1" cap="none" spc="0" dirty="0" smtClean="0">
                <a:ln w="19050">
                  <a:solidFill>
                    <a:schemeClr val="tx2">
                      <a:tint val="1000"/>
                    </a:schemeClr>
                  </a:solidFill>
                  <a:prstDash val="solid"/>
                </a:ln>
                <a:gradFill>
                  <a:gsLst>
                    <a:gs pos="0">
                      <a:srgbClr val="FFF200"/>
                    </a:gs>
                    <a:gs pos="45000">
                      <a:srgbClr val="FF7A00"/>
                    </a:gs>
                    <a:gs pos="70000">
                      <a:srgbClr val="FF0300"/>
                    </a:gs>
                    <a:gs pos="100000">
                      <a:srgbClr val="4D0808"/>
                    </a:gs>
                  </a:gsLst>
                  <a:lin ang="8100000" scaled="0"/>
                </a:gradFill>
                <a:effectLst>
                  <a:outerShdw blurRad="50000" dist="50800" dir="7500000" algn="tl">
                    <a:srgbClr val="000000">
                      <a:shade val="5000"/>
                      <a:alpha val="35000"/>
                    </a:srgbClr>
                  </a:outerShdw>
                </a:effectLst>
              </a:rPr>
              <a:t>DOM</a:t>
            </a:r>
            <a:endParaRPr lang="en-US" sz="5400" b="1" cap="none" spc="0" dirty="0">
              <a:ln w="19050">
                <a:solidFill>
                  <a:schemeClr val="tx2">
                    <a:tint val="1000"/>
                  </a:schemeClr>
                </a:solidFill>
                <a:prstDash val="solid"/>
              </a:ln>
              <a:gradFill>
                <a:gsLst>
                  <a:gs pos="0">
                    <a:srgbClr val="FFF200"/>
                  </a:gs>
                  <a:gs pos="45000">
                    <a:srgbClr val="FF7A00"/>
                  </a:gs>
                  <a:gs pos="70000">
                    <a:srgbClr val="FF0300"/>
                  </a:gs>
                  <a:gs pos="100000">
                    <a:srgbClr val="4D0808"/>
                  </a:gs>
                </a:gsLst>
                <a:lin ang="8100000" scaled="0"/>
              </a:gradFill>
              <a:effectLst>
                <a:outerShdw blurRad="50000" dist="50800" dir="7500000" algn="tl">
                  <a:srgbClr val="000000">
                    <a:shade val="5000"/>
                    <a:alpha val="35000"/>
                  </a:srgbClr>
                </a:outerShdw>
              </a:effectLst>
            </a:endParaRPr>
          </a:p>
        </p:txBody>
      </p:sp>
      <p:sp>
        <p:nvSpPr>
          <p:cNvPr id="10" name="Rectangle 9"/>
          <p:cNvSpPr/>
          <p:nvPr/>
        </p:nvSpPr>
        <p:spPr>
          <a:xfrm>
            <a:off x="539552" y="5445224"/>
            <a:ext cx="2304256" cy="923330"/>
          </a:xfrm>
          <a:prstGeom prst="rect">
            <a:avLst/>
          </a:prstGeom>
          <a:blipFill>
            <a:blip r:embed="rId3" cstate="print"/>
            <a:tile tx="0" ty="0" sx="100000" sy="100000" flip="none" algn="tl"/>
          </a:blipFill>
        </p:spPr>
        <p:txBody>
          <a:bodyPr wrap="square" lIns="91440" tIns="45720" rIns="91440" bIns="45720">
            <a:spAutoFit/>
            <a:scene3d>
              <a:camera prst="perspectiveAbove">
                <a:rot lat="20399999" lon="600000" rev="0"/>
              </a:camera>
              <a:lightRig rig="threePt" dir="t"/>
            </a:scene3d>
            <a:sp3d extrusionH="57150">
              <a:bevelT w="50800" h="38100" prst="riblet"/>
            </a:sp3d>
          </a:bodyPr>
          <a:lstStyle/>
          <a:p>
            <a:pPr algn="ctr"/>
            <a:r>
              <a:rPr lang="en-US" sz="5400" b="1" cap="none" spc="0" dirty="0" smtClean="0">
                <a:ln w="19050">
                  <a:solidFill>
                    <a:schemeClr val="tx1">
                      <a:lumMod val="75000"/>
                      <a:lumOff val="25000"/>
                      <a:alpha val="71000"/>
                    </a:schemeClr>
                  </a:solidFill>
                  <a:prstDash val="solid"/>
                </a:ln>
                <a:solidFill>
                  <a:schemeClr val="accent5">
                    <a:lumMod val="60000"/>
                    <a:lumOff val="40000"/>
                  </a:schemeClr>
                </a:solidFill>
                <a:effectLst>
                  <a:outerShdw blurRad="63500" sx="102000" sy="102000" algn="ctr" rotWithShape="0">
                    <a:prstClr val="black">
                      <a:alpha val="40000"/>
                    </a:prstClr>
                  </a:outerShdw>
                </a:effectLst>
              </a:rPr>
              <a:t>HTTP</a:t>
            </a:r>
            <a:endParaRPr lang="en-US" sz="5400" b="1" cap="none" spc="0" dirty="0">
              <a:ln w="19050">
                <a:solidFill>
                  <a:schemeClr val="tx1">
                    <a:lumMod val="75000"/>
                    <a:lumOff val="25000"/>
                    <a:alpha val="71000"/>
                  </a:schemeClr>
                </a:solidFill>
                <a:prstDash val="solid"/>
              </a:ln>
              <a:solidFill>
                <a:schemeClr val="accent5">
                  <a:lumMod val="60000"/>
                  <a:lumOff val="40000"/>
                </a:schemeClr>
              </a:solidFill>
              <a:effectLst>
                <a:outerShdw blurRad="63500" sx="102000" sy="102000" algn="ctr" rotWithShape="0">
                  <a:prstClr val="black">
                    <a:alpha val="40000"/>
                  </a:prstClr>
                </a:outerShdw>
              </a:effectLst>
            </a:endParaRPr>
          </a:p>
        </p:txBody>
      </p:sp>
      <p:sp>
        <p:nvSpPr>
          <p:cNvPr id="11" name="Rectangle 10"/>
          <p:cNvSpPr/>
          <p:nvPr/>
        </p:nvSpPr>
        <p:spPr>
          <a:xfrm>
            <a:off x="2987824" y="5661248"/>
            <a:ext cx="3240360" cy="646331"/>
          </a:xfrm>
          <a:prstGeom prst="rect">
            <a:avLst/>
          </a:prstGeom>
          <a:gradFill>
            <a:gsLst>
              <a:gs pos="0">
                <a:srgbClr val="000082"/>
              </a:gs>
              <a:gs pos="30000">
                <a:srgbClr val="66008F"/>
              </a:gs>
              <a:gs pos="64999">
                <a:srgbClr val="BA0066"/>
              </a:gs>
              <a:gs pos="89999">
                <a:srgbClr val="FF0000"/>
              </a:gs>
              <a:gs pos="100000">
                <a:srgbClr val="FF8200"/>
              </a:gs>
            </a:gsLst>
            <a:lin ang="13500000" scaled="0"/>
          </a:gradFill>
        </p:spPr>
        <p:txBody>
          <a:bodyPr wrap="square" lIns="91440" tIns="45720" rIns="91440" bIns="45720">
            <a:spAutoFit/>
            <a:scene3d>
              <a:camera prst="perspectiveAbove"/>
              <a:lightRig rig="threePt" dir="t"/>
            </a:scene3d>
            <a:sp3d extrusionH="57150">
              <a:bevelT w="69850" h="38100" prst="cross"/>
            </a:sp3d>
          </a:bodyPr>
          <a:lstStyle/>
          <a:p>
            <a:pPr algn="ctr"/>
            <a:r>
              <a:rPr lang="en-US" sz="3600" b="1" cap="none" spc="0" dirty="0" smtClean="0">
                <a:ln w="19050">
                  <a:solidFill>
                    <a:schemeClr val="accent3">
                      <a:lumMod val="60000"/>
                      <a:lumOff val="40000"/>
                    </a:schemeClr>
                  </a:solidFill>
                  <a:prstDash val="solid"/>
                </a:ln>
                <a:gradFill>
                  <a:gsLst>
                    <a:gs pos="0">
                      <a:srgbClr val="E6DCAC"/>
                    </a:gs>
                    <a:gs pos="12000">
                      <a:srgbClr val="E6D78A"/>
                    </a:gs>
                    <a:gs pos="30000">
                      <a:srgbClr val="C7AC4C"/>
                    </a:gs>
                    <a:gs pos="45000">
                      <a:srgbClr val="E6D78A"/>
                    </a:gs>
                    <a:gs pos="77000">
                      <a:srgbClr val="C7AC4C"/>
                    </a:gs>
                    <a:gs pos="100000">
                      <a:srgbClr val="E6DCAC"/>
                    </a:gs>
                  </a:gsLst>
                  <a:lin ang="13500000" scaled="0"/>
                </a:gradFill>
                <a:effectLst>
                  <a:outerShdw blurRad="50000" dist="50800" dir="7500000" algn="tl">
                    <a:schemeClr val="accent3">
                      <a:lumMod val="75000"/>
                      <a:alpha val="35000"/>
                    </a:schemeClr>
                  </a:outerShdw>
                </a:effectLst>
              </a:rPr>
              <a:t>Semantic web</a:t>
            </a:r>
            <a:endParaRPr lang="en-US" sz="3600" b="1" cap="none" spc="0" dirty="0">
              <a:ln w="19050">
                <a:solidFill>
                  <a:schemeClr val="accent3">
                    <a:lumMod val="60000"/>
                    <a:lumOff val="40000"/>
                  </a:schemeClr>
                </a:solidFill>
                <a:prstDash val="solid"/>
              </a:ln>
              <a:gradFill>
                <a:gsLst>
                  <a:gs pos="0">
                    <a:srgbClr val="E6DCAC"/>
                  </a:gs>
                  <a:gs pos="12000">
                    <a:srgbClr val="E6D78A"/>
                  </a:gs>
                  <a:gs pos="30000">
                    <a:srgbClr val="C7AC4C"/>
                  </a:gs>
                  <a:gs pos="45000">
                    <a:srgbClr val="E6D78A"/>
                  </a:gs>
                  <a:gs pos="77000">
                    <a:srgbClr val="C7AC4C"/>
                  </a:gs>
                  <a:gs pos="100000">
                    <a:srgbClr val="E6DCAC"/>
                  </a:gs>
                </a:gsLst>
                <a:lin ang="13500000" scaled="0"/>
              </a:gradFill>
              <a:effectLst>
                <a:outerShdw blurRad="50000" dist="50800" dir="7500000" algn="tl">
                  <a:schemeClr val="accent3">
                    <a:lumMod val="75000"/>
                    <a:alpha val="35000"/>
                  </a:schemeClr>
                </a:outerShdw>
              </a:effectLst>
            </a:endParaRPr>
          </a:p>
        </p:txBody>
      </p:sp>
      <p:sp>
        <p:nvSpPr>
          <p:cNvPr id="12" name="Rectangle 11"/>
          <p:cNvSpPr/>
          <p:nvPr/>
        </p:nvSpPr>
        <p:spPr>
          <a:xfrm>
            <a:off x="6228184" y="4581128"/>
            <a:ext cx="2016224" cy="923330"/>
          </a:xfrm>
          <a:prstGeom prst="rect">
            <a:avLst/>
          </a:prstGeom>
          <a:blipFill>
            <a:blip r:embed="rId4" cstate="print"/>
            <a:tile tx="0" ty="0" sx="100000" sy="100000" flip="none" algn="tl"/>
          </a:blipFill>
        </p:spPr>
        <p:txBody>
          <a:bodyPr wrap="square" lIns="91440" tIns="45720" rIns="91440" bIns="45720">
            <a:spAutoFit/>
            <a:scene3d>
              <a:camera prst="perspectiveAbove"/>
              <a:lightRig rig="threePt" dir="t"/>
            </a:scene3d>
          </a:bodyPr>
          <a:lstStyle/>
          <a:p>
            <a:pPr algn="ctr"/>
            <a:r>
              <a:rPr lang="en-US" sz="5400" b="1" cap="none" spc="0" dirty="0" smtClean="0">
                <a:ln w="19050">
                  <a:solidFill>
                    <a:schemeClr val="bg1">
                      <a:lumMod val="95000"/>
                    </a:schemeClr>
                  </a:solidFill>
                  <a:prstDash val="solid"/>
                </a:ln>
                <a:gradFill>
                  <a:gsLst>
                    <a:gs pos="0">
                      <a:srgbClr val="DDEBCF"/>
                    </a:gs>
                    <a:gs pos="50000">
                      <a:srgbClr val="9CB86E"/>
                    </a:gs>
                    <a:gs pos="100000">
                      <a:srgbClr val="156B13"/>
                    </a:gs>
                  </a:gsLst>
                  <a:lin ang="5400000" scaled="0"/>
                </a:gradFill>
                <a:effectLst>
                  <a:outerShdw blurRad="50000" dist="50800" dir="7500000" algn="tl">
                    <a:schemeClr val="accent5">
                      <a:lumMod val="60000"/>
                      <a:lumOff val="40000"/>
                      <a:alpha val="35000"/>
                    </a:schemeClr>
                  </a:outerShdw>
                </a:effectLst>
              </a:rPr>
              <a:t>SOAP</a:t>
            </a:r>
            <a:endParaRPr lang="en-US" sz="5400" b="1" cap="none" spc="0" dirty="0">
              <a:ln w="19050">
                <a:solidFill>
                  <a:schemeClr val="bg1">
                    <a:lumMod val="95000"/>
                  </a:schemeClr>
                </a:solidFill>
                <a:prstDash val="solid"/>
              </a:ln>
              <a:gradFill>
                <a:gsLst>
                  <a:gs pos="0">
                    <a:srgbClr val="DDEBCF"/>
                  </a:gs>
                  <a:gs pos="50000">
                    <a:srgbClr val="9CB86E"/>
                  </a:gs>
                  <a:gs pos="100000">
                    <a:srgbClr val="156B13"/>
                  </a:gs>
                </a:gsLst>
                <a:lin ang="5400000" scaled="0"/>
              </a:gradFill>
              <a:effectLst>
                <a:outerShdw blurRad="50000" dist="50800" dir="7500000" algn="tl">
                  <a:schemeClr val="accent5">
                    <a:lumMod val="60000"/>
                    <a:lumOff val="40000"/>
                    <a:alpha val="35000"/>
                  </a:schemeClr>
                </a:outerShdw>
              </a:effectLst>
            </a:endParaRPr>
          </a:p>
        </p:txBody>
      </p:sp>
      <p:sp>
        <p:nvSpPr>
          <p:cNvPr id="13" name="Rectangle 12"/>
          <p:cNvSpPr/>
          <p:nvPr/>
        </p:nvSpPr>
        <p:spPr>
          <a:xfrm>
            <a:off x="395536" y="4725144"/>
            <a:ext cx="1296144" cy="646331"/>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3500000" scaled="0"/>
          </a:gradFill>
          <a:effectLst>
            <a:outerShdw blurRad="50800" dist="38100" dir="2700000" algn="tl" rotWithShape="0">
              <a:prstClr val="black">
                <a:alpha val="40000"/>
              </a:prstClr>
            </a:outerShdw>
          </a:effectLst>
        </p:spPr>
        <p:txBody>
          <a:bodyPr wrap="square" lIns="91440" tIns="45720" rIns="91440" bIns="45720">
            <a:spAutoFit/>
            <a:scene3d>
              <a:camera prst="perspectiveAbove"/>
              <a:lightRig rig="threePt" dir="t"/>
            </a:scene3d>
          </a:bodyPr>
          <a:lstStyle/>
          <a:p>
            <a:pPr algn="ctr"/>
            <a:r>
              <a:rPr lang="en-US" sz="3600" b="1" cap="none" spc="0" dirty="0" smtClean="0">
                <a:ln w="19050">
                  <a:gradFill>
                    <a:gsLst>
                      <a:gs pos="0">
                        <a:srgbClr val="8488C4"/>
                      </a:gs>
                      <a:gs pos="53000">
                        <a:srgbClr val="D4DEFF"/>
                      </a:gs>
                      <a:gs pos="83000">
                        <a:srgbClr val="D4DEFF"/>
                      </a:gs>
                      <a:gs pos="100000">
                        <a:srgbClr val="96AB94"/>
                      </a:gs>
                    </a:gsLst>
                    <a:lin ang="5400000" scaled="0"/>
                  </a:gradFill>
                  <a:prstDash val="solid"/>
                </a:ln>
                <a:blipFill>
                  <a:blip r:embed="rId5"/>
                  <a:tile tx="0" ty="0" sx="100000" sy="100000" flip="none" algn="tl"/>
                </a:blipFill>
                <a:effectLst>
                  <a:outerShdw blurRad="50000" dist="50800" dir="7500000" algn="tl">
                    <a:schemeClr val="accent2">
                      <a:lumMod val="75000"/>
                      <a:alpha val="35000"/>
                    </a:schemeClr>
                  </a:outerShdw>
                </a:effectLst>
                <a:latin typeface="Aharoni" pitchFamily="2" charset="-79"/>
                <a:cs typeface="Aharoni" pitchFamily="2" charset="-79"/>
              </a:rPr>
              <a:t>SVG</a:t>
            </a:r>
            <a:endParaRPr lang="en-US" sz="3600" b="1" cap="none" spc="0" dirty="0">
              <a:ln w="19050">
                <a:gradFill>
                  <a:gsLst>
                    <a:gs pos="0">
                      <a:srgbClr val="8488C4"/>
                    </a:gs>
                    <a:gs pos="53000">
                      <a:srgbClr val="D4DEFF"/>
                    </a:gs>
                    <a:gs pos="83000">
                      <a:srgbClr val="D4DEFF"/>
                    </a:gs>
                    <a:gs pos="100000">
                      <a:srgbClr val="96AB94"/>
                    </a:gs>
                  </a:gsLst>
                  <a:lin ang="5400000" scaled="0"/>
                </a:gradFill>
                <a:prstDash val="solid"/>
              </a:ln>
              <a:blipFill>
                <a:blip r:embed="rId5"/>
                <a:tile tx="0" ty="0" sx="100000" sy="100000" flip="none" algn="tl"/>
              </a:blipFill>
              <a:effectLst>
                <a:outerShdw blurRad="50000" dist="50800" dir="7500000" algn="tl">
                  <a:schemeClr val="accent2">
                    <a:lumMod val="75000"/>
                    <a:alpha val="35000"/>
                  </a:schemeClr>
                </a:outerShdw>
              </a:effectLst>
              <a:latin typeface="Aharoni" pitchFamily="2" charset="-79"/>
              <a:cs typeface="Aharoni" pitchFamily="2" charset="-79"/>
            </a:endParaRPr>
          </a:p>
        </p:txBody>
      </p:sp>
      <p:sp>
        <p:nvSpPr>
          <p:cNvPr id="14" name="Rectangle 13"/>
          <p:cNvSpPr/>
          <p:nvPr/>
        </p:nvSpPr>
        <p:spPr>
          <a:xfrm>
            <a:off x="5436096" y="5373216"/>
            <a:ext cx="1359768" cy="400110"/>
          </a:xfrm>
          <a:prstGeom prst="rect">
            <a:avLst/>
          </a:prstGeom>
          <a:blipFill>
            <a:blip r:embed="rId6" cstate="print"/>
            <a:tile tx="0" ty="0" sx="100000" sy="100000" flip="none" algn="tl"/>
          </a:blipFill>
        </p:spPr>
        <p:txBody>
          <a:bodyPr wrap="square" lIns="91440" tIns="45720" rIns="91440" bIns="45720">
            <a:spAutoFit/>
            <a:scene3d>
              <a:camera prst="perspectiveAbove"/>
              <a:lightRig rig="threePt" dir="t"/>
            </a:scene3d>
          </a:bodyPr>
          <a:lstStyle/>
          <a:p>
            <a:pPr algn="ctr"/>
            <a:r>
              <a:rPr lang="en-US" sz="2000" b="1" cap="none" spc="0" dirty="0" smtClean="0">
                <a:ln w="190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gradFill>
                  <a:gsLst>
                    <a:gs pos="0">
                      <a:srgbClr val="8488C4"/>
                    </a:gs>
                    <a:gs pos="53000">
                      <a:srgbClr val="D4DEFF"/>
                    </a:gs>
                    <a:gs pos="83000">
                      <a:srgbClr val="D4DEFF"/>
                    </a:gs>
                    <a:gs pos="100000">
                      <a:srgbClr val="96AB94"/>
                    </a:gs>
                  </a:gsLst>
                  <a:lin ang="5400000" scaled="0"/>
                </a:gradFill>
                <a:effectLst>
                  <a:outerShdw blurRad="50000" dist="50800" dir="7500000" algn="tl">
                    <a:schemeClr val="accent4">
                      <a:lumMod val="75000"/>
                      <a:alpha val="35000"/>
                    </a:schemeClr>
                  </a:outerShdw>
                </a:effectLst>
                <a:latin typeface="Kristen ITC" pitchFamily="66" charset="0"/>
              </a:rPr>
              <a:t>XML</a:t>
            </a:r>
            <a:endParaRPr lang="en-US" sz="2000" b="1" cap="none" spc="0" dirty="0">
              <a:ln w="1905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gradFill>
                <a:gsLst>
                  <a:gs pos="0">
                    <a:srgbClr val="8488C4"/>
                  </a:gs>
                  <a:gs pos="53000">
                    <a:srgbClr val="D4DEFF"/>
                  </a:gs>
                  <a:gs pos="83000">
                    <a:srgbClr val="D4DEFF"/>
                  </a:gs>
                  <a:gs pos="100000">
                    <a:srgbClr val="96AB94"/>
                  </a:gs>
                </a:gsLst>
                <a:lin ang="5400000" scaled="0"/>
              </a:gradFill>
              <a:effectLst>
                <a:outerShdw blurRad="50000" dist="50800" dir="7500000" algn="tl">
                  <a:schemeClr val="accent4">
                    <a:lumMod val="75000"/>
                    <a:alpha val="35000"/>
                  </a:schemeClr>
                </a:outerShdw>
              </a:effectLst>
              <a:latin typeface="Kristen ITC" pitchFamily="66" charset="0"/>
            </a:endParaRPr>
          </a:p>
        </p:txBody>
      </p:sp>
      <p:sp>
        <p:nvSpPr>
          <p:cNvPr id="15" name="Rectangle 14"/>
          <p:cNvSpPr/>
          <p:nvPr/>
        </p:nvSpPr>
        <p:spPr>
          <a:xfrm>
            <a:off x="3419872" y="4509120"/>
            <a:ext cx="1296144" cy="646331"/>
          </a:xfrm>
          <a:prstGeom prst="rect">
            <a:avLst/>
          </a:prstGeom>
          <a:gradFill flip="none" rotWithShape="1">
            <a:gsLst>
              <a:gs pos="0">
                <a:schemeClr val="accent2">
                  <a:lumMod val="40000"/>
                  <a:lumOff val="60000"/>
                </a:schemeClr>
              </a:gs>
              <a:gs pos="25000">
                <a:srgbClr val="21D6E0"/>
              </a:gs>
              <a:gs pos="75000">
                <a:srgbClr val="0087E6"/>
              </a:gs>
              <a:gs pos="100000">
                <a:srgbClr val="005CBF"/>
              </a:gs>
            </a:gsLst>
            <a:lin ang="18900000" scaled="1"/>
            <a:tileRect/>
          </a:gradFill>
          <a:effectLst>
            <a:outerShdw blurRad="50800" dist="38100" dir="2700000" algn="tl" rotWithShape="0">
              <a:prstClr val="black">
                <a:alpha val="40000"/>
              </a:prstClr>
            </a:outerShdw>
          </a:effectLst>
        </p:spPr>
        <p:txBody>
          <a:bodyPr wrap="square" lIns="91440" tIns="45720" rIns="91440" bIns="45720">
            <a:spAutoFit/>
            <a:scene3d>
              <a:camera prst="perspectiveAbove">
                <a:rot lat="20475150" lon="1270373" rev="21174216"/>
              </a:camera>
              <a:lightRig rig="threePt" dir="t"/>
            </a:scene3d>
            <a:sp3d extrusionH="57150">
              <a:bevelT w="69850" h="38100" prst="cross"/>
              <a:extrusionClr>
                <a:schemeClr val="accent2">
                  <a:lumMod val="40000"/>
                  <a:lumOff val="60000"/>
                </a:schemeClr>
              </a:extrusionClr>
            </a:sp3d>
          </a:bodyPr>
          <a:lstStyle/>
          <a:p>
            <a:pPr algn="ctr"/>
            <a:r>
              <a:rPr lang="en-US" sz="3600" b="1" cap="none" spc="0" dirty="0" smtClean="0">
                <a:ln w="19050">
                  <a:noFill/>
                  <a:prstDash val="solid"/>
                </a:ln>
                <a:gradFill>
                  <a:gsLst>
                    <a:gs pos="0">
                      <a:srgbClr val="000000"/>
                    </a:gs>
                    <a:gs pos="39999">
                      <a:srgbClr val="0A128C"/>
                    </a:gs>
                    <a:gs pos="70000">
                      <a:srgbClr val="181CC7"/>
                    </a:gs>
                    <a:gs pos="88000">
                      <a:srgbClr val="7005D4"/>
                    </a:gs>
                    <a:gs pos="100000">
                      <a:srgbClr val="8C3D91"/>
                    </a:gs>
                  </a:gsLst>
                  <a:lin ang="5400000" scaled="0"/>
                </a:gradFill>
                <a:effectLst>
                  <a:outerShdw blurRad="50000" dist="50800" dir="7500000" algn="tl">
                    <a:schemeClr val="tx2">
                      <a:lumMod val="60000"/>
                      <a:lumOff val="40000"/>
                      <a:alpha val="35000"/>
                    </a:schemeClr>
                  </a:outerShdw>
                </a:effectLst>
                <a:latin typeface="Aharoni" pitchFamily="2" charset="-79"/>
                <a:cs typeface="Aharoni" pitchFamily="2" charset="-79"/>
              </a:rPr>
              <a:t>RDF</a:t>
            </a:r>
            <a:endParaRPr lang="en-US" sz="3600" b="1" cap="none" spc="0" dirty="0">
              <a:ln w="19050">
                <a:noFill/>
                <a:prstDash val="solid"/>
              </a:ln>
              <a:gradFill>
                <a:gsLst>
                  <a:gs pos="0">
                    <a:srgbClr val="000000"/>
                  </a:gs>
                  <a:gs pos="39999">
                    <a:srgbClr val="0A128C"/>
                  </a:gs>
                  <a:gs pos="70000">
                    <a:srgbClr val="181CC7"/>
                  </a:gs>
                  <a:gs pos="88000">
                    <a:srgbClr val="7005D4"/>
                  </a:gs>
                  <a:gs pos="100000">
                    <a:srgbClr val="8C3D91"/>
                  </a:gs>
                </a:gsLst>
                <a:lin ang="5400000" scaled="0"/>
              </a:gradFill>
              <a:effectLst>
                <a:outerShdw blurRad="50000" dist="50800" dir="7500000" algn="tl">
                  <a:schemeClr val="tx2">
                    <a:lumMod val="60000"/>
                    <a:lumOff val="40000"/>
                    <a:alpha val="35000"/>
                  </a:scheme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Basic HTML Syntax</a:t>
            </a:r>
          </a:p>
        </p:txBody>
      </p:sp>
      <p:sp>
        <p:nvSpPr>
          <p:cNvPr id="18435" name="Rectangle 3"/>
          <p:cNvSpPr>
            <a:spLocks noGrp="1" noChangeArrowheads="1"/>
          </p:cNvSpPr>
          <p:nvPr>
            <p:ph idx="1"/>
          </p:nvPr>
        </p:nvSpPr>
        <p:spPr/>
        <p:txBody>
          <a:bodyPr>
            <a:normAutofit/>
          </a:bodyPr>
          <a:lstStyle/>
          <a:p>
            <a:pPr eaLnBrk="1" hangingPunct="1"/>
            <a:r>
              <a:rPr lang="en-US" dirty="0" smtClean="0"/>
              <a:t>HTML documents are text documents consisting of:</a:t>
            </a:r>
          </a:p>
          <a:p>
            <a:pPr lvl="1" eaLnBrk="1" hangingPunct="1"/>
            <a:r>
              <a:rPr lang="en-US" sz="2600" dirty="0" smtClean="0"/>
              <a:t>instructions called </a:t>
            </a:r>
            <a:r>
              <a:rPr lang="en-US" sz="2600" b="1" dirty="0" smtClean="0">
                <a:solidFill>
                  <a:schemeClr val="folHlink"/>
                </a:solidFill>
              </a:rPr>
              <a:t>tags or more precisely, ‘elements’</a:t>
            </a:r>
          </a:p>
          <a:p>
            <a:pPr lvl="1" eaLnBrk="1" hangingPunct="1"/>
            <a:r>
              <a:rPr lang="en-US" sz="2600" dirty="0" smtClean="0"/>
              <a:t>and the text to display on a Web page</a:t>
            </a:r>
          </a:p>
          <a:p>
            <a:pPr eaLnBrk="1" hangingPunct="1"/>
            <a:r>
              <a:rPr lang="en-US" dirty="0" smtClean="0"/>
              <a:t>Most HTML elements have a </a:t>
            </a:r>
            <a:r>
              <a:rPr lang="en-US" dirty="0" smtClean="0">
                <a:solidFill>
                  <a:srgbClr val="00B050"/>
                </a:solidFill>
              </a:rPr>
              <a:t>start</a:t>
            </a:r>
            <a:r>
              <a:rPr lang="en-US" dirty="0" smtClean="0"/>
              <a:t> and </a:t>
            </a:r>
            <a:r>
              <a:rPr lang="en-US" dirty="0" smtClean="0">
                <a:solidFill>
                  <a:schemeClr val="accent2">
                    <a:lumMod val="75000"/>
                  </a:schemeClr>
                </a:solidFill>
              </a:rPr>
              <a:t>end</a:t>
            </a:r>
            <a:r>
              <a:rPr lang="en-US" dirty="0" smtClean="0"/>
              <a:t> tag</a:t>
            </a:r>
            <a:br>
              <a:rPr lang="en-US" dirty="0" smtClean="0"/>
            </a:br>
            <a:r>
              <a:rPr lang="en-US" dirty="0" smtClean="0"/>
              <a:t>      </a:t>
            </a:r>
            <a:r>
              <a:rPr lang="en-US" dirty="0" smtClean="0">
                <a:solidFill>
                  <a:srgbClr val="00B050"/>
                </a:solidFill>
                <a:latin typeface="Consolas" pitchFamily="49" charset="0"/>
              </a:rPr>
              <a:t>&lt;html&gt;  </a:t>
            </a:r>
            <a:r>
              <a:rPr lang="en-US" dirty="0" smtClean="0">
                <a:latin typeface="Consolas" pitchFamily="49" charset="0"/>
              </a:rPr>
              <a:t>… </a:t>
            </a:r>
            <a:r>
              <a:rPr lang="en-US" dirty="0" smtClean="0">
                <a:solidFill>
                  <a:schemeClr val="accent2">
                    <a:lumMod val="75000"/>
                  </a:schemeClr>
                </a:solidFill>
                <a:latin typeface="Consolas" pitchFamily="49" charset="0"/>
              </a:rPr>
              <a:t>&lt;/html&gt;   </a:t>
            </a:r>
            <a:r>
              <a:rPr lang="en-US" dirty="0" smtClean="0">
                <a:solidFill>
                  <a:srgbClr val="00B050"/>
                </a:solidFill>
                <a:latin typeface="Consolas" pitchFamily="49" charset="0"/>
              </a:rPr>
              <a:t>&lt;p&gt;  </a:t>
            </a:r>
            <a:r>
              <a:rPr lang="en-US" dirty="0" smtClean="0">
                <a:latin typeface="Consolas" pitchFamily="49" charset="0"/>
              </a:rPr>
              <a:t>… </a:t>
            </a:r>
            <a:r>
              <a:rPr lang="en-US" dirty="0" smtClean="0">
                <a:solidFill>
                  <a:schemeClr val="accent2">
                    <a:lumMod val="75000"/>
                  </a:schemeClr>
                </a:solidFill>
                <a:latin typeface="Consolas" pitchFamily="49" charset="0"/>
              </a:rPr>
              <a:t>&lt;/p&gt;</a:t>
            </a:r>
          </a:p>
          <a:p>
            <a:pPr eaLnBrk="1" hangingPunct="1"/>
            <a:r>
              <a:rPr lang="en-US" dirty="0" smtClean="0"/>
              <a:t>Some HTML elements use just the start tag</a:t>
            </a:r>
            <a:r>
              <a:rPr lang="en-US" dirty="0" smtClean="0">
                <a:latin typeface="Constantia"/>
              </a:rPr>
              <a:t>…</a:t>
            </a:r>
            <a:endParaRPr lang="en-US" dirty="0" smtClean="0"/>
          </a:p>
          <a:p>
            <a:pPr eaLnBrk="1" hangingPunct="1">
              <a:buFont typeface="Wingdings 2" pitchFamily="18" charset="2"/>
              <a:buNone/>
            </a:pPr>
            <a:r>
              <a:rPr lang="en-US" dirty="0" smtClean="0"/>
              <a:t>	</a:t>
            </a:r>
            <a:r>
              <a:rPr lang="en-US" dirty="0" smtClean="0">
                <a:latin typeface="Consolas" pitchFamily="49" charset="0"/>
              </a:rPr>
              <a:t>         &lt;</a:t>
            </a:r>
            <a:r>
              <a:rPr lang="en-US" dirty="0" err="1" smtClean="0">
                <a:latin typeface="Consolas" pitchFamily="49" charset="0"/>
              </a:rPr>
              <a:t>img</a:t>
            </a:r>
            <a:r>
              <a:rPr lang="en-US" dirty="0" smtClean="0">
                <a:latin typeface="Consolas" pitchFamily="49" charset="0"/>
              </a:rPr>
              <a:t>&gt;      &lt;hr&gt;</a:t>
            </a:r>
          </a:p>
        </p:txBody>
      </p:sp>
      <p:sp>
        <p:nvSpPr>
          <p:cNvPr id="4" name="Slide Number Placeholder 3"/>
          <p:cNvSpPr>
            <a:spLocks noGrp="1"/>
          </p:cNvSpPr>
          <p:nvPr>
            <p:ph type="sldNum" sz="quarter" idx="12"/>
          </p:nvPr>
        </p:nvSpPr>
        <p:spPr/>
        <p:txBody>
          <a:bodyPr/>
          <a:lstStyle/>
          <a:p>
            <a:fld id="{B8D94587-55A8-424D-AACA-CE80AFC6F8F2}" type="slidenum">
              <a:rPr lang="en-CA" smtClean="0"/>
              <a:pPr/>
              <a:t>15</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HTML Tag Usage Rules</a:t>
            </a:r>
          </a:p>
        </p:txBody>
      </p:sp>
      <p:sp>
        <p:nvSpPr>
          <p:cNvPr id="19459" name="Rectangle 3"/>
          <p:cNvSpPr>
            <a:spLocks noGrp="1" noChangeArrowheads="1"/>
          </p:cNvSpPr>
          <p:nvPr>
            <p:ph idx="1"/>
          </p:nvPr>
        </p:nvSpPr>
        <p:spPr/>
        <p:txBody>
          <a:bodyPr>
            <a:normAutofit fontScale="92500"/>
          </a:bodyPr>
          <a:lstStyle/>
          <a:p>
            <a:pPr eaLnBrk="1" hangingPunct="1">
              <a:lnSpc>
                <a:spcPct val="80000"/>
              </a:lnSpc>
            </a:pPr>
            <a:r>
              <a:rPr lang="en-US" dirty="0" smtClean="0"/>
              <a:t>HTML elements define text format, content structure, and form controls allowing user input</a:t>
            </a:r>
          </a:p>
          <a:p>
            <a:pPr eaLnBrk="1" hangingPunct="1">
              <a:lnSpc>
                <a:spcPct val="80000"/>
              </a:lnSpc>
            </a:pPr>
            <a:r>
              <a:rPr lang="en-US" dirty="0" smtClean="0"/>
              <a:t>Tags are enclosed by </a:t>
            </a:r>
            <a:r>
              <a:rPr lang="en-US" dirty="0" smtClean="0">
                <a:solidFill>
                  <a:schemeClr val="accent2">
                    <a:lumMod val="75000"/>
                  </a:schemeClr>
                </a:solidFill>
              </a:rPr>
              <a:t>angle</a:t>
            </a:r>
            <a:r>
              <a:rPr lang="en-US" dirty="0" smtClean="0"/>
              <a:t> brackets  </a:t>
            </a:r>
            <a:r>
              <a:rPr lang="en-US" dirty="0" smtClean="0">
                <a:solidFill>
                  <a:schemeClr val="accent2">
                    <a:lumMod val="75000"/>
                  </a:schemeClr>
                </a:solidFill>
                <a:latin typeface="Consolas" pitchFamily="49" charset="0"/>
              </a:rPr>
              <a:t>&lt; &gt;</a:t>
            </a:r>
            <a:r>
              <a:rPr lang="en-US" dirty="0" smtClean="0">
                <a:latin typeface="Consolas" pitchFamily="49" charset="0"/>
              </a:rPr>
              <a:t> </a:t>
            </a:r>
            <a:endParaRPr lang="en-US" dirty="0" smtClean="0"/>
          </a:p>
          <a:p>
            <a:pPr eaLnBrk="1" hangingPunct="1">
              <a:lnSpc>
                <a:spcPct val="80000"/>
              </a:lnSpc>
            </a:pPr>
            <a:r>
              <a:rPr lang="en-US" dirty="0" smtClean="0"/>
              <a:t>Tags are not defined inside of another tag                       (e.g.  </a:t>
            </a:r>
            <a:r>
              <a:rPr lang="en-US" dirty="0" smtClean="0">
                <a:latin typeface="Consolas" pitchFamily="49" charset="0"/>
              </a:rPr>
              <a:t>&lt;b &lt;</a:t>
            </a:r>
            <a:r>
              <a:rPr lang="en-US" dirty="0" err="1" smtClean="0">
                <a:latin typeface="Consolas" pitchFamily="49" charset="0"/>
              </a:rPr>
              <a:t>i</a:t>
            </a:r>
            <a:r>
              <a:rPr lang="en-US" dirty="0" smtClean="0">
                <a:latin typeface="Consolas" pitchFamily="49" charset="0"/>
              </a:rPr>
              <a:t>&gt;&gt; </a:t>
            </a:r>
            <a:r>
              <a:rPr lang="en-US" dirty="0" smtClean="0"/>
              <a:t>is not well-formed HTML)</a:t>
            </a:r>
          </a:p>
          <a:p>
            <a:pPr eaLnBrk="1" hangingPunct="1">
              <a:lnSpc>
                <a:spcPct val="80000"/>
              </a:lnSpc>
            </a:pPr>
            <a:r>
              <a:rPr lang="en-US" dirty="0" smtClean="0"/>
              <a:t>No spaces after the opening bracket for the start tag     ( e.g. </a:t>
            </a:r>
            <a:r>
              <a:rPr lang="en-US" dirty="0" smtClean="0">
                <a:latin typeface="Consolas" pitchFamily="49" charset="0"/>
              </a:rPr>
              <a:t>&lt;  b&gt;</a:t>
            </a:r>
            <a:r>
              <a:rPr lang="en-US" dirty="0" smtClean="0"/>
              <a:t> is not well-formed HTML) and no spaces before the closing bracket</a:t>
            </a:r>
          </a:p>
          <a:p>
            <a:pPr eaLnBrk="1" hangingPunct="1">
              <a:lnSpc>
                <a:spcPct val="80000"/>
              </a:lnSpc>
            </a:pPr>
            <a:r>
              <a:rPr lang="en-US" dirty="0" smtClean="0"/>
              <a:t>HTML tag names can be either upper or lowercase but by convention use lowercase  &lt;BODY&gt; = &lt;body&gt;</a:t>
            </a:r>
          </a:p>
          <a:p>
            <a:pPr eaLnBrk="1" hangingPunct="1">
              <a:lnSpc>
                <a:spcPct val="80000"/>
              </a:lnSpc>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fld id="{B8D94587-55A8-424D-AACA-CE80AFC6F8F2}" type="slidenum">
              <a:rPr lang="en-CA" smtClean="0"/>
              <a:pPr/>
              <a:t>16</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HTML Tag Errors</a:t>
            </a:r>
          </a:p>
        </p:txBody>
      </p:sp>
      <p:sp>
        <p:nvSpPr>
          <p:cNvPr id="19459" name="Rectangle 3"/>
          <p:cNvSpPr>
            <a:spLocks noGrp="1" noChangeArrowheads="1"/>
          </p:cNvSpPr>
          <p:nvPr>
            <p:ph idx="1"/>
          </p:nvPr>
        </p:nvSpPr>
        <p:spPr>
          <a:xfrm>
            <a:off x="457200" y="1412776"/>
            <a:ext cx="8229600" cy="4713387"/>
          </a:xfrm>
        </p:spPr>
        <p:txBody>
          <a:bodyPr>
            <a:normAutofit lnSpcReduction="10000"/>
          </a:bodyPr>
          <a:lstStyle/>
          <a:p>
            <a:pPr eaLnBrk="1" hangingPunct="1">
              <a:lnSpc>
                <a:spcPct val="80000"/>
              </a:lnSpc>
            </a:pPr>
            <a:r>
              <a:rPr lang="en-US" dirty="0" smtClean="0"/>
              <a:t>In the event the web page has HTML problems, like a missing end tag or a misspelled tag name, the browser attempts to handle it but the display results may not be what you expect.</a:t>
            </a:r>
          </a:p>
          <a:p>
            <a:pPr eaLnBrk="1" hangingPunct="1">
              <a:lnSpc>
                <a:spcPct val="80000"/>
              </a:lnSpc>
            </a:pPr>
            <a:r>
              <a:rPr lang="en-US" dirty="0" smtClean="0"/>
              <a:t>In most cases browsers will not ‘crash’ on an HTML error (also called a ‘</a:t>
            </a:r>
            <a:r>
              <a:rPr lang="en-US" dirty="0" smtClean="0">
                <a:solidFill>
                  <a:srgbClr val="C00000"/>
                </a:solidFill>
              </a:rPr>
              <a:t>parse error</a:t>
            </a:r>
            <a:r>
              <a:rPr lang="en-US" dirty="0" smtClean="0"/>
              <a:t>’).</a:t>
            </a:r>
          </a:p>
          <a:p>
            <a:pPr eaLnBrk="1" hangingPunct="1">
              <a:lnSpc>
                <a:spcPct val="80000"/>
              </a:lnSpc>
            </a:pPr>
            <a:r>
              <a:rPr lang="en-US" dirty="0" smtClean="0"/>
              <a:t>Best practice: double check the web page HTML using a free online verifier </a:t>
            </a:r>
          </a:p>
          <a:p>
            <a:pPr>
              <a:lnSpc>
                <a:spcPct val="80000"/>
              </a:lnSpc>
              <a:buNone/>
            </a:pPr>
            <a:r>
              <a:rPr lang="en-US" dirty="0" smtClean="0"/>
              <a:t>	</a:t>
            </a:r>
            <a:r>
              <a:rPr lang="en-CA" sz="2400" dirty="0" smtClean="0">
                <a:latin typeface="Consolas" pitchFamily="49" charset="0"/>
                <a:cs typeface="Consolas" pitchFamily="49" charset="0"/>
              </a:rPr>
              <a:t>http://validator.w3.org</a:t>
            </a:r>
            <a:endParaRPr lang="en-CA" dirty="0" smtClean="0">
              <a:latin typeface="Consolas" pitchFamily="49" charset="0"/>
              <a:cs typeface="Consolas" pitchFamily="49" charset="0"/>
            </a:endParaRPr>
          </a:p>
          <a:p>
            <a:pPr>
              <a:lnSpc>
                <a:spcPct val="80000"/>
              </a:lnSpc>
              <a:buNone/>
            </a:pPr>
            <a:r>
              <a:rPr lang="en-CA" dirty="0" smtClean="0"/>
              <a:t>or using Adobe </a:t>
            </a:r>
            <a:r>
              <a:rPr lang="en-CA" dirty="0" err="1" smtClean="0"/>
              <a:t>DreamWeaver</a:t>
            </a:r>
            <a:endParaRPr lang="en-US" dirty="0" smtClean="0"/>
          </a:p>
          <a:p>
            <a:pPr eaLnBrk="1" hangingPunct="1">
              <a:lnSpc>
                <a:spcPct val="80000"/>
              </a:lnSpc>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fld id="{B8D94587-55A8-424D-AACA-CE80AFC6F8F2}" type="slidenum">
              <a:rPr lang="en-CA" smtClean="0"/>
              <a:pPr/>
              <a:t>17</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HTML Validation</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18</a:t>
            </a:fld>
            <a:endParaRPr lang="en-CA"/>
          </a:p>
        </p:txBody>
      </p:sp>
      <p:pic>
        <p:nvPicPr>
          <p:cNvPr id="150530" name="Picture 2"/>
          <p:cNvPicPr>
            <a:picLocks noChangeAspect="1" noChangeArrowheads="1"/>
          </p:cNvPicPr>
          <p:nvPr/>
        </p:nvPicPr>
        <p:blipFill>
          <a:blip r:embed="rId2" cstate="print"/>
          <a:srcRect/>
          <a:stretch>
            <a:fillRect/>
          </a:stretch>
        </p:blipFill>
        <p:spPr bwMode="auto">
          <a:xfrm>
            <a:off x="467544" y="1628800"/>
            <a:ext cx="8244408" cy="3028905"/>
          </a:xfrm>
          <a:prstGeom prst="rect">
            <a:avLst/>
          </a:prstGeom>
          <a:noFill/>
          <a:ln w="9525">
            <a:noFill/>
            <a:miter lim="800000"/>
            <a:headEnd/>
            <a:tailEnd/>
          </a:ln>
        </p:spPr>
      </p:pic>
      <p:sp>
        <p:nvSpPr>
          <p:cNvPr id="7" name="Rectangle 6"/>
          <p:cNvSpPr/>
          <p:nvPr/>
        </p:nvSpPr>
        <p:spPr>
          <a:xfrm>
            <a:off x="1403648" y="3356992"/>
            <a:ext cx="4176464" cy="432048"/>
          </a:xfrm>
          <a:prstGeom prst="rect">
            <a:avLst/>
          </a:prstGeom>
          <a:solidFill>
            <a:schemeClr val="accent1">
              <a:lumMod val="20000"/>
              <a:lumOff val="80000"/>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Arrow Connector 8"/>
          <p:cNvCxnSpPr/>
          <p:nvPr/>
        </p:nvCxnSpPr>
        <p:spPr>
          <a:xfrm flipV="1">
            <a:off x="4716016" y="3861048"/>
            <a:ext cx="21602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07904" y="5085184"/>
            <a:ext cx="4189352" cy="646331"/>
          </a:xfrm>
          <a:prstGeom prst="rect">
            <a:avLst/>
          </a:prstGeom>
          <a:noFill/>
        </p:spPr>
        <p:txBody>
          <a:bodyPr wrap="none" rtlCol="0">
            <a:spAutoFit/>
          </a:bodyPr>
          <a:lstStyle/>
          <a:p>
            <a:r>
              <a:rPr lang="en-CA" dirty="0" smtClean="0"/>
              <a:t>Type in your web page address to have the</a:t>
            </a:r>
            <a:br>
              <a:rPr lang="en-CA" dirty="0" smtClean="0"/>
            </a:br>
            <a:r>
              <a:rPr lang="en-CA" dirty="0" smtClean="0"/>
              <a:t>HTML checked for correctness.</a:t>
            </a:r>
            <a:endParaRPr lang="en-CA" dirty="0"/>
          </a:p>
        </p:txBody>
      </p:sp>
      <p:sp>
        <p:nvSpPr>
          <p:cNvPr id="13" name="TextBox 12"/>
          <p:cNvSpPr txBox="1"/>
          <p:nvPr/>
        </p:nvSpPr>
        <p:spPr>
          <a:xfrm>
            <a:off x="899592" y="1268760"/>
            <a:ext cx="1701171" cy="369332"/>
          </a:xfrm>
          <a:prstGeom prst="rect">
            <a:avLst/>
          </a:prstGeom>
          <a:noFill/>
        </p:spPr>
        <p:txBody>
          <a:bodyPr wrap="none" rtlCol="0">
            <a:spAutoFit/>
          </a:bodyPr>
          <a:lstStyle/>
          <a:p>
            <a:r>
              <a:rPr lang="en-CA" dirty="0" smtClean="0"/>
              <a:t>Validator.w3.org</a:t>
            </a:r>
            <a:endParaRPr lang="en-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CA" smtClean="0"/>
              <a:t>HTML element</a:t>
            </a:r>
          </a:p>
        </p:txBody>
      </p:sp>
      <p:pic>
        <p:nvPicPr>
          <p:cNvPr id="6147" name="Content Placeholder 5" descr="330px-HTML_element_structure_svg.png"/>
          <p:cNvPicPr>
            <a:picLocks noGrp="1" noChangeAspect="1"/>
          </p:cNvPicPr>
          <p:nvPr>
            <p:ph idx="1"/>
          </p:nvPr>
        </p:nvPicPr>
        <p:blipFill>
          <a:blip r:embed="rId2" cstate="print"/>
          <a:srcRect/>
          <a:stretch>
            <a:fillRect/>
          </a:stretch>
        </p:blipFill>
        <p:spPr>
          <a:xfrm>
            <a:off x="609600" y="2362200"/>
            <a:ext cx="7543800" cy="2971800"/>
          </a:xfrm>
        </p:spPr>
      </p:pic>
      <p:sp>
        <p:nvSpPr>
          <p:cNvPr id="4" name="Footer Placeholder 3"/>
          <p:cNvSpPr>
            <a:spLocks noGrp="1"/>
          </p:cNvSpPr>
          <p:nvPr>
            <p:ph type="ftr" sz="quarter" idx="11"/>
          </p:nvPr>
        </p:nvSpPr>
        <p:spPr/>
        <p:txBody>
          <a:bodyPr/>
          <a:lstStyle/>
          <a:p>
            <a:pPr>
              <a:defRPr/>
            </a:pPr>
            <a:r>
              <a:rPr lang="en-US" smtClean="0"/>
              <a:t>HTML Basics</a:t>
            </a:r>
            <a:endParaRPr lang="en-US" dirty="0"/>
          </a:p>
        </p:txBody>
      </p:sp>
      <p:sp>
        <p:nvSpPr>
          <p:cNvPr id="5" name="Slide Number Placeholder 4"/>
          <p:cNvSpPr>
            <a:spLocks noGrp="1"/>
          </p:cNvSpPr>
          <p:nvPr>
            <p:ph type="sldNum" sz="quarter" idx="12"/>
          </p:nvPr>
        </p:nvSpPr>
        <p:spPr/>
        <p:txBody>
          <a:bodyPr/>
          <a:lstStyle/>
          <a:p>
            <a:pPr>
              <a:defRPr/>
            </a:pPr>
            <a:fld id="{5EED6B77-416D-49C9-89F6-3BA16AC99470}"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latin typeface="Tahoma" pitchFamily="34" charset="0"/>
              </a:rPr>
              <a:t>Goals</a:t>
            </a:r>
          </a:p>
        </p:txBody>
      </p:sp>
      <p:sp>
        <p:nvSpPr>
          <p:cNvPr id="8195" name="Rectangle 3"/>
          <p:cNvSpPr>
            <a:spLocks noGrp="1" noChangeArrowheads="1"/>
          </p:cNvSpPr>
          <p:nvPr>
            <p:ph idx="1"/>
          </p:nvPr>
        </p:nvSpPr>
        <p:spPr/>
        <p:txBody>
          <a:bodyPr/>
          <a:lstStyle/>
          <a:p>
            <a:pPr eaLnBrk="1" hangingPunct="1"/>
            <a:r>
              <a:rPr lang="en-US" dirty="0" smtClean="0"/>
              <a:t>Understanding of:</a:t>
            </a:r>
          </a:p>
          <a:p>
            <a:pPr marL="742950" lvl="1" indent="-285750" eaLnBrk="1" hangingPunct="1"/>
            <a:r>
              <a:rPr lang="en-US" dirty="0" smtClean="0"/>
              <a:t>origin of HTML</a:t>
            </a:r>
          </a:p>
          <a:p>
            <a:pPr marL="742950" lvl="1" indent="-285750" eaLnBrk="1" hangingPunct="1"/>
            <a:r>
              <a:rPr lang="en-US" dirty="0" smtClean="0"/>
              <a:t>hyperlink definition</a:t>
            </a:r>
          </a:p>
          <a:p>
            <a:pPr marL="742950" lvl="1" indent="-285750" eaLnBrk="1" hangingPunct="1"/>
            <a:r>
              <a:rPr lang="en-US" dirty="0" smtClean="0"/>
              <a:t>how HTML elements are constructed</a:t>
            </a:r>
          </a:p>
          <a:p>
            <a:pPr marL="742950" lvl="1" indent="-285750" eaLnBrk="1" hangingPunct="1"/>
            <a:r>
              <a:rPr lang="en-US" dirty="0" smtClean="0"/>
              <a:t>HTML document structure</a:t>
            </a:r>
          </a:p>
          <a:p>
            <a:pPr marL="742950" lvl="1" indent="-285750" eaLnBrk="1" hangingPunct="1"/>
            <a:r>
              <a:rPr lang="en-US" dirty="0" smtClean="0"/>
              <a:t>simple HTML elements</a:t>
            </a:r>
          </a:p>
          <a:p>
            <a:pPr eaLnBrk="1" hangingPunct="1"/>
            <a:endParaRPr lang="en-US" dirty="0" smtClean="0">
              <a:latin typeface="Tahoma" pitchFamily="34" charset="0"/>
            </a:endParaRPr>
          </a:p>
        </p:txBody>
      </p:sp>
      <p:sp>
        <p:nvSpPr>
          <p:cNvPr id="4" name="Slide Number Placeholder 3"/>
          <p:cNvSpPr>
            <a:spLocks noGrp="1"/>
          </p:cNvSpPr>
          <p:nvPr>
            <p:ph type="sldNum" sz="quarter" idx="12"/>
          </p:nvPr>
        </p:nvSpPr>
        <p:spPr/>
        <p:txBody>
          <a:bodyPr/>
          <a:lstStyle/>
          <a:p>
            <a:fld id="{B8D94587-55A8-424D-AACA-CE80AFC6F8F2}" type="slidenum">
              <a:rPr lang="en-CA" smtClean="0"/>
              <a:pPr/>
              <a:t>2</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Parents and Children</a:t>
            </a:r>
            <a:endParaRPr lang="en-CA" dirty="0"/>
          </a:p>
        </p:txBody>
      </p:sp>
      <p:sp>
        <p:nvSpPr>
          <p:cNvPr id="3" name="Content Placeholder 2"/>
          <p:cNvSpPr>
            <a:spLocks noGrp="1"/>
          </p:cNvSpPr>
          <p:nvPr>
            <p:ph idx="1"/>
          </p:nvPr>
        </p:nvSpPr>
        <p:spPr>
          <a:xfrm>
            <a:off x="251520" y="1600200"/>
            <a:ext cx="8435280" cy="4525963"/>
          </a:xfrm>
        </p:spPr>
        <p:txBody>
          <a:bodyPr>
            <a:normAutofit/>
          </a:bodyPr>
          <a:lstStyle/>
          <a:p>
            <a:r>
              <a:rPr lang="en-CA" dirty="0" smtClean="0"/>
              <a:t>HTML elements are </a:t>
            </a:r>
            <a:r>
              <a:rPr lang="en-CA" dirty="0" smtClean="0">
                <a:solidFill>
                  <a:schemeClr val="accent2">
                    <a:lumMod val="50000"/>
                  </a:schemeClr>
                </a:solidFill>
              </a:rPr>
              <a:t>parents</a:t>
            </a:r>
            <a:r>
              <a:rPr lang="en-CA" dirty="0" smtClean="0"/>
              <a:t> to their contained HTML elements</a:t>
            </a:r>
          </a:p>
          <a:p>
            <a:r>
              <a:rPr lang="en-CA" dirty="0" smtClean="0"/>
              <a:t>Also called </a:t>
            </a:r>
            <a:r>
              <a:rPr lang="en-CA" i="1" dirty="0" smtClean="0">
                <a:solidFill>
                  <a:srgbClr val="0070C0"/>
                </a:solidFill>
              </a:rPr>
              <a:t>nesting</a:t>
            </a:r>
            <a:r>
              <a:rPr lang="en-CA" dirty="0" smtClean="0"/>
              <a:t>, example:</a:t>
            </a:r>
          </a:p>
          <a:p>
            <a:pPr>
              <a:buNone/>
            </a:pPr>
            <a:r>
              <a:rPr lang="en-CA" dirty="0" smtClean="0"/>
              <a:t>   </a:t>
            </a:r>
            <a:r>
              <a:rPr lang="en-CA" sz="2800" dirty="0" smtClean="0">
                <a:latin typeface="Consolas" pitchFamily="49" charset="0"/>
                <a:cs typeface="Consolas" pitchFamily="49" charset="0"/>
              </a:rPr>
              <a:t>&lt;</a:t>
            </a:r>
            <a:r>
              <a:rPr lang="en-CA" sz="2800" dirty="0" smtClean="0">
                <a:solidFill>
                  <a:schemeClr val="tx2">
                    <a:lumMod val="75000"/>
                  </a:schemeClr>
                </a:solidFill>
                <a:latin typeface="Consolas" pitchFamily="49" charset="0"/>
                <a:cs typeface="Consolas" pitchFamily="49" charset="0"/>
              </a:rPr>
              <a:t>body</a:t>
            </a:r>
            <a:r>
              <a:rPr lang="en-CA" sz="2800" dirty="0" smtClean="0">
                <a:latin typeface="Consolas" pitchFamily="49" charset="0"/>
                <a:cs typeface="Consolas" pitchFamily="49" charset="0"/>
              </a:rPr>
              <a:t>&gt;</a:t>
            </a:r>
            <a:br>
              <a:rPr lang="en-CA" sz="2800" dirty="0" smtClean="0">
                <a:latin typeface="Consolas" pitchFamily="49" charset="0"/>
                <a:cs typeface="Consolas" pitchFamily="49" charset="0"/>
              </a:rPr>
            </a:br>
            <a:r>
              <a:rPr lang="en-CA" sz="2800" dirty="0" smtClean="0">
                <a:latin typeface="Consolas" pitchFamily="49" charset="0"/>
                <a:cs typeface="Consolas" pitchFamily="49" charset="0"/>
              </a:rPr>
              <a:t> &lt;</a:t>
            </a:r>
            <a:r>
              <a:rPr lang="en-CA" sz="2800" dirty="0" smtClean="0">
                <a:solidFill>
                  <a:schemeClr val="accent5">
                    <a:lumMod val="75000"/>
                  </a:schemeClr>
                </a:solidFill>
                <a:latin typeface="Consolas" pitchFamily="49" charset="0"/>
                <a:cs typeface="Consolas" pitchFamily="49" charset="0"/>
              </a:rPr>
              <a:t>p</a:t>
            </a:r>
            <a:r>
              <a:rPr lang="en-CA" sz="2800" dirty="0" smtClean="0">
                <a:latin typeface="Consolas" pitchFamily="49" charset="0"/>
                <a:cs typeface="Consolas" pitchFamily="49" charset="0"/>
              </a:rPr>
              <a:t>&gt;The sky is a hazy shade of </a:t>
            </a:r>
            <a:br>
              <a:rPr lang="en-CA" sz="2800" dirty="0" smtClean="0">
                <a:latin typeface="Consolas" pitchFamily="49" charset="0"/>
                <a:cs typeface="Consolas" pitchFamily="49" charset="0"/>
              </a:rPr>
            </a:br>
            <a:r>
              <a:rPr lang="en-CA" sz="2800" dirty="0" smtClean="0">
                <a:latin typeface="Consolas" pitchFamily="49" charset="0"/>
                <a:cs typeface="Consolas" pitchFamily="49" charset="0"/>
              </a:rPr>
              <a:t>     &lt;b&gt; winter&lt;/b&gt;</a:t>
            </a:r>
            <a:br>
              <a:rPr lang="en-CA" sz="2800" dirty="0" smtClean="0">
                <a:latin typeface="Consolas" pitchFamily="49" charset="0"/>
                <a:cs typeface="Consolas" pitchFamily="49" charset="0"/>
              </a:rPr>
            </a:br>
            <a:r>
              <a:rPr lang="en-CA" sz="2800" dirty="0" smtClean="0">
                <a:latin typeface="Consolas" pitchFamily="49" charset="0"/>
                <a:cs typeface="Consolas" pitchFamily="49" charset="0"/>
              </a:rPr>
              <a:t> &lt;/</a:t>
            </a:r>
            <a:r>
              <a:rPr lang="en-CA" sz="2800" dirty="0" smtClean="0">
                <a:solidFill>
                  <a:schemeClr val="accent5">
                    <a:lumMod val="75000"/>
                  </a:schemeClr>
                </a:solidFill>
                <a:latin typeface="Consolas" pitchFamily="49" charset="0"/>
                <a:cs typeface="Consolas" pitchFamily="49" charset="0"/>
              </a:rPr>
              <a:t>p</a:t>
            </a:r>
            <a:r>
              <a:rPr lang="en-CA" sz="2800" dirty="0" smtClean="0">
                <a:latin typeface="Consolas" pitchFamily="49" charset="0"/>
                <a:cs typeface="Consolas" pitchFamily="49" charset="0"/>
              </a:rPr>
              <a:t>&gt; </a:t>
            </a:r>
            <a:br>
              <a:rPr lang="en-CA" sz="2800" dirty="0" smtClean="0">
                <a:latin typeface="Consolas" pitchFamily="49" charset="0"/>
                <a:cs typeface="Consolas" pitchFamily="49" charset="0"/>
              </a:rPr>
            </a:br>
            <a:r>
              <a:rPr lang="en-CA" sz="2800" dirty="0" smtClean="0">
                <a:latin typeface="Consolas" pitchFamily="49" charset="0"/>
                <a:cs typeface="Consolas" pitchFamily="49" charset="0"/>
              </a:rPr>
              <a:t>&lt;/</a:t>
            </a:r>
            <a:r>
              <a:rPr lang="en-CA" sz="2800" dirty="0" smtClean="0">
                <a:solidFill>
                  <a:schemeClr val="tx2">
                    <a:lumMod val="75000"/>
                  </a:schemeClr>
                </a:solidFill>
                <a:latin typeface="Consolas" pitchFamily="49" charset="0"/>
                <a:cs typeface="Consolas" pitchFamily="49" charset="0"/>
              </a:rPr>
              <a:t>body</a:t>
            </a:r>
            <a:r>
              <a:rPr lang="en-CA" sz="2800" dirty="0" smtClean="0">
                <a:latin typeface="Consolas" pitchFamily="49" charset="0"/>
                <a:cs typeface="Consolas" pitchFamily="49" charset="0"/>
              </a:rPr>
              <a:t>&gt;</a:t>
            </a:r>
            <a:endParaRPr lang="en-CA" dirty="0" smtClean="0">
              <a:latin typeface="Consolas" pitchFamily="49" charset="0"/>
              <a:cs typeface="Consolas" pitchFamily="49" charset="0"/>
            </a:endParaRPr>
          </a:p>
        </p:txBody>
      </p:sp>
      <p:sp>
        <p:nvSpPr>
          <p:cNvPr id="4" name="Rounded Rectangle 3"/>
          <p:cNvSpPr/>
          <p:nvPr/>
        </p:nvSpPr>
        <p:spPr>
          <a:xfrm>
            <a:off x="4499992" y="4365104"/>
            <a:ext cx="3513002" cy="187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4572000" y="4437112"/>
            <a:ext cx="3440994" cy="1754326"/>
          </a:xfrm>
          <a:prstGeom prst="rect">
            <a:avLst/>
          </a:prstGeom>
          <a:noFill/>
        </p:spPr>
        <p:txBody>
          <a:bodyPr wrap="square" rtlCol="0">
            <a:spAutoFit/>
          </a:bodyPr>
          <a:lstStyle/>
          <a:p>
            <a:r>
              <a:rPr lang="en-CA" dirty="0" smtClean="0"/>
              <a:t>The </a:t>
            </a:r>
            <a:r>
              <a:rPr lang="en-CA" dirty="0" smtClean="0">
                <a:solidFill>
                  <a:schemeClr val="tx2">
                    <a:lumMod val="75000"/>
                  </a:schemeClr>
                </a:solidFill>
              </a:rPr>
              <a:t>body</a:t>
            </a:r>
            <a:r>
              <a:rPr lang="en-CA" dirty="0" smtClean="0"/>
              <a:t> element is the </a:t>
            </a:r>
            <a:r>
              <a:rPr lang="en-CA" dirty="0" smtClean="0">
                <a:solidFill>
                  <a:schemeClr val="accent6">
                    <a:lumMod val="75000"/>
                  </a:schemeClr>
                </a:solidFill>
              </a:rPr>
              <a:t>parent</a:t>
            </a:r>
            <a:r>
              <a:rPr lang="en-CA" dirty="0" smtClean="0"/>
              <a:t> to the </a:t>
            </a:r>
            <a:r>
              <a:rPr lang="en-CA" dirty="0" smtClean="0">
                <a:solidFill>
                  <a:schemeClr val="accent5">
                    <a:lumMod val="75000"/>
                  </a:schemeClr>
                </a:solidFill>
              </a:rPr>
              <a:t>p</a:t>
            </a:r>
            <a:r>
              <a:rPr lang="en-CA" dirty="0" smtClean="0"/>
              <a:t> element.  The b element is a </a:t>
            </a:r>
            <a:r>
              <a:rPr lang="en-CA" dirty="0" smtClean="0">
                <a:solidFill>
                  <a:schemeClr val="accent2">
                    <a:lumMod val="75000"/>
                  </a:schemeClr>
                </a:solidFill>
              </a:rPr>
              <a:t>child</a:t>
            </a:r>
            <a:r>
              <a:rPr lang="en-CA" dirty="0" smtClean="0"/>
              <a:t> of the </a:t>
            </a:r>
            <a:r>
              <a:rPr lang="en-CA" dirty="0" smtClean="0">
                <a:solidFill>
                  <a:schemeClr val="accent5">
                    <a:lumMod val="75000"/>
                  </a:schemeClr>
                </a:solidFill>
              </a:rPr>
              <a:t>p</a:t>
            </a:r>
            <a:r>
              <a:rPr lang="en-CA" dirty="0" smtClean="0"/>
              <a:t> element.  Because the </a:t>
            </a:r>
            <a:r>
              <a:rPr lang="en-CA" dirty="0" smtClean="0">
                <a:solidFill>
                  <a:schemeClr val="accent5">
                    <a:lumMod val="75000"/>
                  </a:schemeClr>
                </a:solidFill>
              </a:rPr>
              <a:t>p</a:t>
            </a:r>
            <a:r>
              <a:rPr lang="en-CA" dirty="0" smtClean="0"/>
              <a:t> element is </a:t>
            </a:r>
            <a:r>
              <a:rPr lang="en-CA" dirty="0" smtClean="0">
                <a:solidFill>
                  <a:srgbClr val="7030A0"/>
                </a:solidFill>
              </a:rPr>
              <a:t>inside</a:t>
            </a:r>
            <a:r>
              <a:rPr lang="en-CA" dirty="0" smtClean="0"/>
              <a:t> the </a:t>
            </a:r>
            <a:r>
              <a:rPr lang="en-CA" dirty="0" smtClean="0">
                <a:solidFill>
                  <a:schemeClr val="tx2">
                    <a:lumMod val="75000"/>
                  </a:schemeClr>
                </a:solidFill>
              </a:rPr>
              <a:t>body </a:t>
            </a:r>
            <a:r>
              <a:rPr lang="en-CA" dirty="0" smtClean="0"/>
              <a:t>element, we say the </a:t>
            </a:r>
            <a:r>
              <a:rPr lang="en-CA" dirty="0" smtClean="0">
                <a:solidFill>
                  <a:schemeClr val="accent5">
                    <a:lumMod val="75000"/>
                  </a:schemeClr>
                </a:solidFill>
              </a:rPr>
              <a:t>p</a:t>
            </a:r>
            <a:r>
              <a:rPr lang="en-CA" dirty="0" smtClean="0"/>
              <a:t> element is ‘</a:t>
            </a:r>
            <a:r>
              <a:rPr lang="en-CA" dirty="0" smtClean="0">
                <a:solidFill>
                  <a:srgbClr val="0070C0"/>
                </a:solidFill>
              </a:rPr>
              <a:t>nested</a:t>
            </a:r>
            <a:r>
              <a:rPr lang="en-CA" dirty="0" smtClean="0"/>
              <a:t>’ inside the </a:t>
            </a:r>
            <a:r>
              <a:rPr lang="en-CA" dirty="0" smtClean="0">
                <a:solidFill>
                  <a:schemeClr val="tx2">
                    <a:lumMod val="75000"/>
                  </a:schemeClr>
                </a:solidFill>
              </a:rPr>
              <a:t>body </a:t>
            </a:r>
            <a:r>
              <a:rPr lang="en-CA" dirty="0" smtClean="0"/>
              <a:t>element.</a:t>
            </a:r>
            <a:endParaRPr lang="en-CA" dirty="0"/>
          </a:p>
        </p:txBody>
      </p:sp>
      <p:sp>
        <p:nvSpPr>
          <p:cNvPr id="6" name="Slide Number Placeholder 5"/>
          <p:cNvSpPr>
            <a:spLocks noGrp="1"/>
          </p:cNvSpPr>
          <p:nvPr>
            <p:ph type="sldNum" sz="quarter" idx="12"/>
          </p:nvPr>
        </p:nvSpPr>
        <p:spPr/>
        <p:txBody>
          <a:bodyPr/>
          <a:lstStyle/>
          <a:p>
            <a:fld id="{B8D94587-55A8-424D-AACA-CE80AFC6F8F2}" type="slidenum">
              <a:rPr lang="en-CA" smtClean="0"/>
              <a:pPr/>
              <a:t>20</a:t>
            </a:fld>
            <a:endParaRPr lang="en-CA" dirty="0"/>
          </a:p>
        </p:txBody>
      </p:sp>
      <p:sp>
        <p:nvSpPr>
          <p:cNvPr id="7" name="Footer Placeholder 6"/>
          <p:cNvSpPr>
            <a:spLocks noGrp="1"/>
          </p:cNvSpPr>
          <p:nvPr>
            <p:ph type="ftr" sz="quarter" idx="11"/>
          </p:nvPr>
        </p:nvSpPr>
        <p:spPr/>
        <p:txBody>
          <a:bodyPr/>
          <a:lstStyle/>
          <a:p>
            <a:r>
              <a:rPr lang="en-CA" dirty="0" smtClean="0"/>
              <a:t>HTML Basics</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XHTML Syntax</a:t>
            </a:r>
          </a:p>
        </p:txBody>
      </p:sp>
      <p:sp>
        <p:nvSpPr>
          <p:cNvPr id="20483" name="Rectangle 3"/>
          <p:cNvSpPr>
            <a:spLocks noGrp="1" noChangeArrowheads="1"/>
          </p:cNvSpPr>
          <p:nvPr>
            <p:ph idx="1"/>
          </p:nvPr>
        </p:nvSpPr>
        <p:spPr/>
        <p:txBody>
          <a:bodyPr/>
          <a:lstStyle/>
          <a:p>
            <a:pPr eaLnBrk="1" hangingPunct="1">
              <a:lnSpc>
                <a:spcPct val="80000"/>
              </a:lnSpc>
            </a:pPr>
            <a:r>
              <a:rPr lang="en-US" dirty="0" smtClean="0"/>
              <a:t>XHTML = </a:t>
            </a:r>
            <a:r>
              <a:rPr lang="en-US" dirty="0" err="1" smtClean="0"/>
              <a:t>eXtensible</a:t>
            </a:r>
            <a:r>
              <a:rPr lang="en-US" dirty="0" smtClean="0"/>
              <a:t> HTML, just like HTML but with strict rules how tags are used</a:t>
            </a:r>
          </a:p>
          <a:p>
            <a:pPr eaLnBrk="1" hangingPunct="1">
              <a:lnSpc>
                <a:spcPct val="80000"/>
              </a:lnSpc>
            </a:pPr>
            <a:r>
              <a:rPr lang="en-US" dirty="0" smtClean="0"/>
              <a:t>XHTML tag names should be in lowercase </a:t>
            </a:r>
            <a:r>
              <a:rPr lang="en-US" dirty="0" smtClean="0">
                <a:latin typeface="Constantia"/>
              </a:rPr>
              <a:t>–</a:t>
            </a:r>
            <a:r>
              <a:rPr lang="en-US" dirty="0" smtClean="0"/>
              <a:t> browsers will happily accept tags defined as </a:t>
            </a:r>
            <a:r>
              <a:rPr lang="en-US" dirty="0" smtClean="0">
                <a:latin typeface="Consolas" pitchFamily="49" charset="0"/>
              </a:rPr>
              <a:t>&lt;B&gt;</a:t>
            </a:r>
            <a:r>
              <a:rPr lang="en-US" dirty="0" smtClean="0"/>
              <a:t> instead of </a:t>
            </a:r>
            <a:r>
              <a:rPr lang="en-US" dirty="0" smtClean="0">
                <a:latin typeface="Consolas" pitchFamily="49" charset="0"/>
              </a:rPr>
              <a:t>&lt;b&gt; </a:t>
            </a:r>
            <a:r>
              <a:rPr lang="en-US" dirty="0" smtClean="0"/>
              <a:t>but the more accepted practice is lowercase.  </a:t>
            </a:r>
          </a:p>
          <a:p>
            <a:pPr eaLnBrk="1" hangingPunct="1">
              <a:lnSpc>
                <a:spcPct val="80000"/>
              </a:lnSpc>
            </a:pPr>
            <a:r>
              <a:rPr lang="en-US" dirty="0" smtClean="0"/>
              <a:t>More on this in a later class…</a:t>
            </a:r>
          </a:p>
          <a:p>
            <a:pPr eaLnBrk="1" hangingPunct="1">
              <a:lnSpc>
                <a:spcPct val="80000"/>
              </a:lnSpc>
            </a:pPr>
            <a:endParaRPr lang="en-US" dirty="0" smtClean="0"/>
          </a:p>
          <a:p>
            <a:pPr eaLnBrk="1" hangingPunct="1">
              <a:lnSpc>
                <a:spcPct val="80000"/>
              </a:lnSpc>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fld id="{B8D94587-55A8-424D-AACA-CE80AFC6F8F2}" type="slidenum">
              <a:rPr lang="en-CA" smtClean="0"/>
              <a:pPr/>
              <a:t>21</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Basic HTML Syntax</a:t>
            </a:r>
          </a:p>
        </p:txBody>
      </p:sp>
      <p:sp>
        <p:nvSpPr>
          <p:cNvPr id="21507" name="Rectangle 3"/>
          <p:cNvSpPr>
            <a:spLocks noGrp="1" noChangeArrowheads="1"/>
          </p:cNvSpPr>
          <p:nvPr>
            <p:ph idx="1"/>
          </p:nvPr>
        </p:nvSpPr>
        <p:spPr>
          <a:xfrm>
            <a:off x="457200" y="1412776"/>
            <a:ext cx="8229600" cy="4713387"/>
          </a:xfrm>
        </p:spPr>
        <p:txBody>
          <a:bodyPr>
            <a:normAutofit fontScale="92500" lnSpcReduction="20000"/>
          </a:bodyPr>
          <a:lstStyle/>
          <a:p>
            <a:pPr eaLnBrk="1" hangingPunct="1">
              <a:lnSpc>
                <a:spcPct val="110000"/>
              </a:lnSpc>
              <a:spcBef>
                <a:spcPct val="100000"/>
              </a:spcBef>
            </a:pPr>
            <a:r>
              <a:rPr lang="en-US" dirty="0" smtClean="0"/>
              <a:t>HTML documents are </a:t>
            </a:r>
            <a:r>
              <a:rPr lang="en-US" dirty="0" smtClean="0">
                <a:solidFill>
                  <a:schemeClr val="accent3">
                    <a:lumMod val="75000"/>
                  </a:schemeClr>
                </a:solidFill>
              </a:rPr>
              <a:t>free-format</a:t>
            </a:r>
            <a:r>
              <a:rPr lang="en-US" dirty="0" smtClean="0"/>
              <a:t>, meaning that any amount of white-space within the content  (blank lines, tabs, spaces) will be ignored by the browser display.</a:t>
            </a:r>
          </a:p>
          <a:p>
            <a:pPr eaLnBrk="1" hangingPunct="1">
              <a:lnSpc>
                <a:spcPct val="110000"/>
              </a:lnSpc>
              <a:spcBef>
                <a:spcPct val="100000"/>
              </a:spcBef>
            </a:pPr>
            <a:r>
              <a:rPr lang="en-US" dirty="0" smtClean="0"/>
              <a:t>HTML content begins with the start tag </a:t>
            </a:r>
            <a:r>
              <a:rPr lang="en-US" b="1" dirty="0" smtClean="0">
                <a:solidFill>
                  <a:schemeClr val="folHlink"/>
                </a:solidFill>
                <a:latin typeface="Courier New" pitchFamily="49" charset="0"/>
              </a:rPr>
              <a:t>&lt;html&gt;</a:t>
            </a:r>
            <a:r>
              <a:rPr lang="en-US" dirty="0" smtClean="0"/>
              <a:t> and ends with the end tag </a:t>
            </a:r>
            <a:r>
              <a:rPr lang="en-US" b="1" dirty="0" smtClean="0">
                <a:solidFill>
                  <a:schemeClr val="folHlink"/>
                </a:solidFill>
                <a:latin typeface="Courier New" pitchFamily="49" charset="0"/>
              </a:rPr>
              <a:t>&lt;/html&gt;</a:t>
            </a:r>
          </a:p>
          <a:p>
            <a:pPr eaLnBrk="1" hangingPunct="1">
              <a:lnSpc>
                <a:spcPct val="110000"/>
              </a:lnSpc>
              <a:spcBef>
                <a:spcPct val="100000"/>
              </a:spcBef>
            </a:pPr>
            <a:r>
              <a:rPr lang="en-US" dirty="0" smtClean="0"/>
              <a:t>Two other important HTML structure elements are the </a:t>
            </a:r>
            <a:r>
              <a:rPr lang="en-US" b="1" dirty="0" smtClean="0">
                <a:solidFill>
                  <a:schemeClr val="folHlink"/>
                </a:solidFill>
                <a:latin typeface="Courier New" pitchFamily="49" charset="0"/>
              </a:rPr>
              <a:t>&lt;head&gt;</a:t>
            </a:r>
            <a:r>
              <a:rPr lang="en-US" dirty="0" smtClean="0"/>
              <a:t> element and the </a:t>
            </a:r>
            <a:r>
              <a:rPr lang="en-US" b="1" dirty="0" smtClean="0">
                <a:solidFill>
                  <a:schemeClr val="folHlink"/>
                </a:solidFill>
                <a:latin typeface="Courier New" pitchFamily="49" charset="0"/>
              </a:rPr>
              <a:t>&lt;body&gt;</a:t>
            </a:r>
            <a:r>
              <a:rPr lang="en-US" dirty="0" smtClean="0"/>
              <a:t> element</a:t>
            </a:r>
          </a:p>
        </p:txBody>
      </p:sp>
      <p:sp>
        <p:nvSpPr>
          <p:cNvPr id="4" name="Slide Number Placeholder 3"/>
          <p:cNvSpPr>
            <a:spLocks noGrp="1"/>
          </p:cNvSpPr>
          <p:nvPr>
            <p:ph type="sldNum" sz="quarter" idx="12"/>
          </p:nvPr>
        </p:nvSpPr>
        <p:spPr/>
        <p:txBody>
          <a:bodyPr/>
          <a:lstStyle/>
          <a:p>
            <a:fld id="{B8D94587-55A8-424D-AACA-CE80AFC6F8F2}" type="slidenum">
              <a:rPr lang="en-CA" smtClean="0"/>
              <a:pPr/>
              <a:t>22</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HTML file name</a:t>
            </a:r>
            <a:endParaRPr lang="en-CA" dirty="0"/>
          </a:p>
        </p:txBody>
      </p:sp>
      <p:sp>
        <p:nvSpPr>
          <p:cNvPr id="3" name="Content Placeholder 2"/>
          <p:cNvSpPr>
            <a:spLocks noGrp="1"/>
          </p:cNvSpPr>
          <p:nvPr>
            <p:ph idx="1"/>
          </p:nvPr>
        </p:nvSpPr>
        <p:spPr/>
        <p:txBody>
          <a:bodyPr/>
          <a:lstStyle/>
          <a:p>
            <a:r>
              <a:rPr lang="en-US" dirty="0" smtClean="0"/>
              <a:t>An HTML file will usually have an extension of .html or .</a:t>
            </a:r>
            <a:r>
              <a:rPr lang="en-US" dirty="0" err="1" smtClean="0"/>
              <a:t>htm</a:t>
            </a:r>
            <a:r>
              <a:rPr lang="en-US" dirty="0" smtClean="0"/>
              <a:t>  (predefined, static HTML page)</a:t>
            </a:r>
            <a:br>
              <a:rPr lang="en-US" dirty="0" smtClean="0"/>
            </a:br>
            <a:r>
              <a:rPr lang="en-US" dirty="0" smtClean="0"/>
              <a:t>	e.g.  index.</a:t>
            </a:r>
            <a:r>
              <a:rPr lang="en-US" dirty="0" smtClean="0">
                <a:solidFill>
                  <a:srgbClr val="7030A0"/>
                </a:solidFill>
              </a:rPr>
              <a:t>html </a:t>
            </a:r>
            <a:r>
              <a:rPr lang="en-US" dirty="0" smtClean="0"/>
              <a:t>   or  main.</a:t>
            </a:r>
            <a:r>
              <a:rPr lang="en-US" dirty="0" smtClean="0">
                <a:solidFill>
                  <a:srgbClr val="7030A0"/>
                </a:solidFill>
              </a:rPr>
              <a:t>htm</a:t>
            </a:r>
          </a:p>
          <a:p>
            <a:r>
              <a:rPr lang="en-US" dirty="0" smtClean="0"/>
              <a:t>But not necessarily, sometimes HTML content is created by web server program scripts such as PHP, Java server pages, Microsoft </a:t>
            </a:r>
            <a:r>
              <a:rPr lang="en-US" dirty="0" err="1" smtClean="0"/>
              <a:t>ActiveServer</a:t>
            </a:r>
            <a:r>
              <a:rPr lang="en-US" dirty="0" smtClean="0"/>
              <a:t> pages (dynamic HTML page)</a:t>
            </a:r>
          </a:p>
          <a:p>
            <a:pPr lvl="1">
              <a:buNone/>
            </a:pPr>
            <a:r>
              <a:rPr lang="en-US" dirty="0" smtClean="0"/>
              <a:t>	e.g.   reports.</a:t>
            </a:r>
            <a:r>
              <a:rPr lang="en-US" dirty="0" smtClean="0">
                <a:solidFill>
                  <a:schemeClr val="accent3">
                    <a:lumMod val="50000"/>
                  </a:schemeClr>
                </a:solidFill>
              </a:rPr>
              <a:t>php</a:t>
            </a:r>
            <a:r>
              <a:rPr lang="en-US" dirty="0" smtClean="0"/>
              <a:t>   or  menu.</a:t>
            </a:r>
            <a:r>
              <a:rPr lang="en-US" dirty="0" smtClean="0">
                <a:solidFill>
                  <a:srgbClr val="0070C0"/>
                </a:solidFill>
              </a:rPr>
              <a:t>jsp</a:t>
            </a:r>
            <a:r>
              <a:rPr lang="en-US" dirty="0" smtClean="0"/>
              <a:t>  or  default.</a:t>
            </a:r>
            <a:r>
              <a:rPr lang="en-US" dirty="0" smtClean="0">
                <a:solidFill>
                  <a:schemeClr val="accent6">
                    <a:lumMod val="75000"/>
                  </a:schemeClr>
                </a:solidFill>
              </a:rPr>
              <a:t>aspx</a:t>
            </a:r>
          </a:p>
          <a:p>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23</a:t>
            </a:fld>
            <a:endParaRPr lang="en-C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Basic HTML Syntax</a:t>
            </a:r>
          </a:p>
        </p:txBody>
      </p:sp>
      <p:sp>
        <p:nvSpPr>
          <p:cNvPr id="22531" name="Rectangle 3"/>
          <p:cNvSpPr>
            <a:spLocks noGrp="1" noChangeArrowheads="1"/>
          </p:cNvSpPr>
          <p:nvPr>
            <p:ph idx="1"/>
          </p:nvPr>
        </p:nvSpPr>
        <p:spPr>
          <a:xfrm>
            <a:off x="457200" y="1357298"/>
            <a:ext cx="8229600" cy="4768865"/>
          </a:xfrm>
        </p:spPr>
        <p:txBody>
          <a:bodyPr/>
          <a:lstStyle/>
          <a:p>
            <a:pPr eaLnBrk="1" hangingPunct="1">
              <a:lnSpc>
                <a:spcPct val="110000"/>
              </a:lnSpc>
              <a:spcBef>
                <a:spcPct val="100000"/>
              </a:spcBef>
            </a:pPr>
            <a:r>
              <a:rPr lang="en-US" dirty="0" smtClean="0"/>
              <a:t>The </a:t>
            </a:r>
            <a:r>
              <a:rPr lang="en-US" b="1" dirty="0" smtClean="0">
                <a:solidFill>
                  <a:schemeClr val="folHlink"/>
                </a:solidFill>
                <a:latin typeface="Courier New" pitchFamily="49" charset="0"/>
              </a:rPr>
              <a:t>&lt;head&gt;</a:t>
            </a:r>
            <a:r>
              <a:rPr lang="en-US" dirty="0" smtClean="0"/>
              <a:t> element contains information used by the Web browser, and you place it at the start of an HTML document, after the opening </a:t>
            </a:r>
            <a:r>
              <a:rPr lang="en-US" b="1" dirty="0" smtClean="0">
                <a:solidFill>
                  <a:schemeClr val="folHlink"/>
                </a:solidFill>
                <a:latin typeface="Courier New" pitchFamily="49" charset="0"/>
              </a:rPr>
              <a:t>&lt;html&gt;</a:t>
            </a:r>
            <a:r>
              <a:rPr lang="en-US" dirty="0" smtClean="0"/>
              <a:t> tag</a:t>
            </a:r>
          </a:p>
        </p:txBody>
      </p:sp>
      <p:sp>
        <p:nvSpPr>
          <p:cNvPr id="4" name="Slide Number Placeholder 3"/>
          <p:cNvSpPr>
            <a:spLocks noGrp="1"/>
          </p:cNvSpPr>
          <p:nvPr>
            <p:ph type="sldNum" sz="quarter" idx="12"/>
          </p:nvPr>
        </p:nvSpPr>
        <p:spPr/>
        <p:txBody>
          <a:bodyPr/>
          <a:lstStyle/>
          <a:p>
            <a:fld id="{B8D94587-55A8-424D-AACA-CE80AFC6F8F2}" type="slidenum">
              <a:rPr lang="en-CA" smtClean="0"/>
              <a:pPr/>
              <a:t>24</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pic>
        <p:nvPicPr>
          <p:cNvPr id="7169" name="Picture 1"/>
          <p:cNvPicPr>
            <a:picLocks noChangeAspect="1" noChangeArrowheads="1"/>
          </p:cNvPicPr>
          <p:nvPr/>
        </p:nvPicPr>
        <p:blipFill>
          <a:blip r:embed="rId2" cstate="print"/>
          <a:srcRect/>
          <a:stretch>
            <a:fillRect/>
          </a:stretch>
        </p:blipFill>
        <p:spPr bwMode="auto">
          <a:xfrm>
            <a:off x="4857752" y="3214686"/>
            <a:ext cx="3571873" cy="309562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Basic HTML Syntax</a:t>
            </a:r>
          </a:p>
        </p:txBody>
      </p:sp>
      <p:sp>
        <p:nvSpPr>
          <p:cNvPr id="23555" name="Rectangle 3"/>
          <p:cNvSpPr>
            <a:spLocks noGrp="1" noChangeArrowheads="1"/>
          </p:cNvSpPr>
          <p:nvPr>
            <p:ph idx="1"/>
          </p:nvPr>
        </p:nvSpPr>
        <p:spPr/>
        <p:txBody>
          <a:bodyPr/>
          <a:lstStyle/>
          <a:p>
            <a:pPr eaLnBrk="1" hangingPunct="1"/>
            <a:r>
              <a:rPr lang="en-US" dirty="0" smtClean="0"/>
              <a:t>The </a:t>
            </a:r>
            <a:r>
              <a:rPr lang="en-US" b="1" dirty="0" smtClean="0">
                <a:solidFill>
                  <a:schemeClr val="folHlink"/>
                </a:solidFill>
                <a:latin typeface="Courier New" pitchFamily="49" charset="0"/>
              </a:rPr>
              <a:t>&lt;head&gt;</a:t>
            </a:r>
            <a:r>
              <a:rPr lang="en-US" dirty="0" smtClean="0"/>
              <a:t> element and the tags it contains are referred to as the </a:t>
            </a:r>
            <a:r>
              <a:rPr lang="en-US" sz="3200" b="1" dirty="0" smtClean="0">
                <a:solidFill>
                  <a:schemeClr val="folHlink"/>
                </a:solidFill>
              </a:rPr>
              <a:t>document head</a:t>
            </a:r>
          </a:p>
          <a:p>
            <a:pPr eaLnBrk="1" hangingPunct="1"/>
            <a:r>
              <a:rPr lang="en-US" dirty="0" smtClean="0"/>
              <a:t>Following the document head is the </a:t>
            </a:r>
            <a:r>
              <a:rPr lang="en-US" b="1" dirty="0" smtClean="0">
                <a:solidFill>
                  <a:schemeClr val="folHlink"/>
                </a:solidFill>
                <a:latin typeface="Courier New" pitchFamily="49" charset="0"/>
              </a:rPr>
              <a:t>&lt;body&gt;</a:t>
            </a:r>
            <a:r>
              <a:rPr lang="en-US" dirty="0" smtClean="0"/>
              <a:t> element, which contains the document body</a:t>
            </a:r>
          </a:p>
        </p:txBody>
      </p:sp>
      <p:sp>
        <p:nvSpPr>
          <p:cNvPr id="4" name="Slide Number Placeholder 3"/>
          <p:cNvSpPr>
            <a:spLocks noGrp="1"/>
          </p:cNvSpPr>
          <p:nvPr>
            <p:ph type="sldNum" sz="quarter" idx="12"/>
          </p:nvPr>
        </p:nvSpPr>
        <p:spPr/>
        <p:txBody>
          <a:bodyPr/>
          <a:lstStyle/>
          <a:p>
            <a:fld id="{B8D94587-55A8-424D-AACA-CE80AFC6F8F2}" type="slidenum">
              <a:rPr lang="en-CA" smtClean="0"/>
              <a:pPr/>
              <a:t>25</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Basic HTML Syntax</a:t>
            </a:r>
          </a:p>
        </p:txBody>
      </p:sp>
      <p:sp>
        <p:nvSpPr>
          <p:cNvPr id="24579" name="Rectangle 3"/>
          <p:cNvSpPr>
            <a:spLocks noGrp="1" noChangeArrowheads="1"/>
          </p:cNvSpPr>
          <p:nvPr>
            <p:ph idx="1"/>
          </p:nvPr>
        </p:nvSpPr>
        <p:spPr/>
        <p:txBody>
          <a:bodyPr>
            <a:normAutofit fontScale="92500" lnSpcReduction="10000"/>
          </a:bodyPr>
          <a:lstStyle/>
          <a:p>
            <a:pPr eaLnBrk="1" hangingPunct="1"/>
            <a:r>
              <a:rPr lang="en-US" dirty="0" smtClean="0"/>
              <a:t>The </a:t>
            </a:r>
            <a:r>
              <a:rPr lang="en-US" b="1" dirty="0" smtClean="0">
                <a:solidFill>
                  <a:schemeClr val="folHlink"/>
                </a:solidFill>
                <a:latin typeface="Courier New" pitchFamily="49" charset="0"/>
              </a:rPr>
              <a:t>&lt;body&gt;</a:t>
            </a:r>
            <a:r>
              <a:rPr lang="en-US" dirty="0" smtClean="0"/>
              <a:t> element and the text and tags it contains are referred to as the </a:t>
            </a:r>
            <a:r>
              <a:rPr lang="en-US" sz="3200" b="1" dirty="0" smtClean="0">
                <a:solidFill>
                  <a:schemeClr val="folHlink"/>
                </a:solidFill>
              </a:rPr>
              <a:t>document body</a:t>
            </a:r>
          </a:p>
          <a:p>
            <a:pPr eaLnBrk="1" hangingPunct="1"/>
            <a:r>
              <a:rPr lang="en-US" dirty="0" smtClean="0"/>
              <a:t>Most browsers will make an effort to figure out the HTML if head and body elements are not defined</a:t>
            </a:r>
          </a:p>
          <a:p>
            <a:pPr eaLnBrk="1" hangingPunct="1"/>
            <a:r>
              <a:rPr lang="en-US" dirty="0" smtClean="0"/>
              <a:t>The </a:t>
            </a:r>
            <a:r>
              <a:rPr lang="en-US" b="1" dirty="0" smtClean="0">
                <a:solidFill>
                  <a:schemeClr val="folHlink"/>
                </a:solidFill>
                <a:latin typeface="Courier New" pitchFamily="49" charset="0"/>
              </a:rPr>
              <a:t>&lt;body&gt;</a:t>
            </a:r>
            <a:r>
              <a:rPr lang="en-US" dirty="0" smtClean="0"/>
              <a:t> element is the container of the document’s HTML content.</a:t>
            </a:r>
          </a:p>
          <a:p>
            <a:pPr eaLnBrk="1" hangingPunct="1"/>
            <a:r>
              <a:rPr lang="en-US" dirty="0" smtClean="0"/>
              <a:t>A Web browser</a:t>
            </a:r>
            <a:r>
              <a:rPr lang="en-US" dirty="0" smtClean="0">
                <a:latin typeface="Constantia"/>
              </a:rPr>
              <a:t>’</a:t>
            </a:r>
            <a:r>
              <a:rPr lang="en-US" dirty="0" smtClean="0"/>
              <a:t>s process of assembling and formatting an HTML document is called </a:t>
            </a:r>
            <a:r>
              <a:rPr lang="en-US" sz="3200" b="1" dirty="0" smtClean="0">
                <a:solidFill>
                  <a:schemeClr val="folHlink"/>
                </a:solidFill>
              </a:rPr>
              <a:t>parsing </a:t>
            </a:r>
            <a:r>
              <a:rPr lang="en-US" dirty="0" smtClean="0"/>
              <a:t>or </a:t>
            </a:r>
            <a:r>
              <a:rPr lang="en-US" sz="3200" b="1" dirty="0" smtClean="0">
                <a:solidFill>
                  <a:schemeClr val="folHlink"/>
                </a:solidFill>
              </a:rPr>
              <a:t>rendering</a:t>
            </a:r>
          </a:p>
        </p:txBody>
      </p:sp>
      <p:sp>
        <p:nvSpPr>
          <p:cNvPr id="4" name="Slide Number Placeholder 3"/>
          <p:cNvSpPr>
            <a:spLocks noGrp="1"/>
          </p:cNvSpPr>
          <p:nvPr>
            <p:ph type="sldNum" sz="quarter" idx="12"/>
          </p:nvPr>
        </p:nvSpPr>
        <p:spPr/>
        <p:txBody>
          <a:bodyPr/>
          <a:lstStyle/>
          <a:p>
            <a:fld id="{B8D94587-55A8-424D-AACA-CE80AFC6F8F2}" type="slidenum">
              <a:rPr lang="en-CA" smtClean="0"/>
              <a:pPr/>
              <a:t>26</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HTML content syntax example</a:t>
            </a:r>
          </a:p>
        </p:txBody>
      </p:sp>
      <p:sp>
        <p:nvSpPr>
          <p:cNvPr id="4" name="Slide Number Placeholder 3"/>
          <p:cNvSpPr>
            <a:spLocks noGrp="1"/>
          </p:cNvSpPr>
          <p:nvPr>
            <p:ph type="sldNum" sz="quarter" idx="12"/>
          </p:nvPr>
        </p:nvSpPr>
        <p:spPr/>
        <p:txBody>
          <a:bodyPr/>
          <a:lstStyle/>
          <a:p>
            <a:fld id="{B8D94587-55A8-424D-AACA-CE80AFC6F8F2}" type="slidenum">
              <a:rPr lang="en-CA" smtClean="0"/>
              <a:pPr/>
              <a:t>27</a:t>
            </a:fld>
            <a:endParaRPr lang="en-CA" dirty="0"/>
          </a:p>
        </p:txBody>
      </p:sp>
      <p:sp>
        <p:nvSpPr>
          <p:cNvPr id="6" name="Footer Placeholder 5"/>
          <p:cNvSpPr>
            <a:spLocks noGrp="1"/>
          </p:cNvSpPr>
          <p:nvPr>
            <p:ph type="ftr" sz="quarter" idx="11"/>
          </p:nvPr>
        </p:nvSpPr>
        <p:spPr/>
        <p:txBody>
          <a:bodyPr/>
          <a:lstStyle/>
          <a:p>
            <a:r>
              <a:rPr lang="en-CA" dirty="0" smtClean="0"/>
              <a:t>HTML Basics</a:t>
            </a:r>
            <a:endParaRPr lang="en-CA" dirty="0"/>
          </a:p>
        </p:txBody>
      </p:sp>
      <p:pic>
        <p:nvPicPr>
          <p:cNvPr id="144386" name="Picture 2"/>
          <p:cNvPicPr>
            <a:picLocks noChangeAspect="1" noChangeArrowheads="1"/>
          </p:cNvPicPr>
          <p:nvPr/>
        </p:nvPicPr>
        <p:blipFill>
          <a:blip r:embed="rId2" cstate="print"/>
          <a:srcRect/>
          <a:stretch>
            <a:fillRect/>
          </a:stretch>
        </p:blipFill>
        <p:spPr bwMode="auto">
          <a:xfrm>
            <a:off x="611560" y="1700808"/>
            <a:ext cx="8208912" cy="45912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Basic HTML Syntax</a:t>
            </a:r>
          </a:p>
        </p:txBody>
      </p:sp>
      <p:sp>
        <p:nvSpPr>
          <p:cNvPr id="25603" name="Rectangle 3"/>
          <p:cNvSpPr>
            <a:spLocks noGrp="1" noChangeArrowheads="1"/>
          </p:cNvSpPr>
          <p:nvPr>
            <p:ph idx="1"/>
          </p:nvPr>
        </p:nvSpPr>
        <p:spPr>
          <a:xfrm>
            <a:off x="457200" y="1268760"/>
            <a:ext cx="8229600" cy="4857403"/>
          </a:xfrm>
        </p:spPr>
        <p:txBody>
          <a:bodyPr>
            <a:normAutofit fontScale="85000" lnSpcReduction="20000"/>
          </a:bodyPr>
          <a:lstStyle/>
          <a:p>
            <a:pPr eaLnBrk="1" hangingPunct="1">
              <a:lnSpc>
                <a:spcPct val="90000"/>
              </a:lnSpc>
            </a:pPr>
            <a:r>
              <a:rPr lang="en-US" dirty="0" smtClean="0"/>
              <a:t>Additional element parameters, called </a:t>
            </a:r>
            <a:r>
              <a:rPr lang="en-US" b="1" dirty="0" smtClean="0">
                <a:solidFill>
                  <a:schemeClr val="folHlink"/>
                </a:solidFill>
              </a:rPr>
              <a:t>attributes</a:t>
            </a:r>
            <a:r>
              <a:rPr lang="en-US" dirty="0" smtClean="0"/>
              <a:t>,  configure many HTML tags</a:t>
            </a:r>
          </a:p>
          <a:p>
            <a:pPr eaLnBrk="1" hangingPunct="1">
              <a:lnSpc>
                <a:spcPct val="90000"/>
              </a:lnSpc>
            </a:pPr>
            <a:r>
              <a:rPr lang="en-US" dirty="0" smtClean="0"/>
              <a:t>Attributes appear before the closing bracket of the starting tag, and separated from the tag name or other attributes with one or more spaces</a:t>
            </a:r>
          </a:p>
          <a:p>
            <a:pPr eaLnBrk="1" hangingPunct="1">
              <a:lnSpc>
                <a:spcPct val="90000"/>
              </a:lnSpc>
            </a:pPr>
            <a:r>
              <a:rPr lang="en-US" dirty="0" smtClean="0"/>
              <a:t>Sequence order of the attributes does</a:t>
            </a:r>
            <a:br>
              <a:rPr lang="en-US" dirty="0" smtClean="0"/>
            </a:br>
            <a:r>
              <a:rPr lang="en-US" dirty="0" smtClean="0">
                <a:solidFill>
                  <a:srgbClr val="0070C0"/>
                </a:solidFill>
              </a:rPr>
              <a:t>not</a:t>
            </a:r>
            <a:r>
              <a:rPr lang="en-US" dirty="0" smtClean="0"/>
              <a:t> matter inside the element</a:t>
            </a:r>
          </a:p>
          <a:p>
            <a:pPr eaLnBrk="1" hangingPunct="1">
              <a:lnSpc>
                <a:spcPct val="90000"/>
              </a:lnSpc>
            </a:pPr>
            <a:r>
              <a:rPr lang="en-US" dirty="0" smtClean="0"/>
              <a:t>Attributes within an element should not be duplicated</a:t>
            </a:r>
          </a:p>
          <a:p>
            <a:pPr eaLnBrk="1" hangingPunct="1">
              <a:lnSpc>
                <a:spcPct val="90000"/>
              </a:lnSpc>
            </a:pPr>
            <a:r>
              <a:rPr lang="en-US" dirty="0" smtClean="0"/>
              <a:t>Typically all attribute values are</a:t>
            </a:r>
            <a:br>
              <a:rPr lang="en-US" dirty="0" smtClean="0"/>
            </a:br>
            <a:r>
              <a:rPr lang="en-US" dirty="0" smtClean="0"/>
              <a:t>enclosed by single or double quotes </a:t>
            </a:r>
          </a:p>
          <a:p>
            <a:pPr eaLnBrk="1" hangingPunct="1">
              <a:lnSpc>
                <a:spcPct val="90000"/>
              </a:lnSpc>
              <a:buFont typeface="Wingdings 2" pitchFamily="18" charset="2"/>
              <a:buNone/>
            </a:pPr>
            <a:endParaRPr lang="en-US" dirty="0" smtClean="0"/>
          </a:p>
          <a:p>
            <a:pPr eaLnBrk="1" hangingPunct="1">
              <a:lnSpc>
                <a:spcPct val="90000"/>
              </a:lnSpc>
              <a:buFont typeface="Wingdings 2" pitchFamily="18" charset="2"/>
              <a:buNone/>
            </a:pPr>
            <a:r>
              <a:rPr lang="en-US" dirty="0" smtClean="0">
                <a:solidFill>
                  <a:srgbClr val="7030A0"/>
                </a:solidFill>
              </a:rPr>
              <a:t> </a:t>
            </a:r>
            <a:r>
              <a:rPr lang="en-US" dirty="0" smtClean="0">
                <a:solidFill>
                  <a:srgbClr val="7030A0"/>
                </a:solidFill>
                <a:latin typeface="Consolas" pitchFamily="49" charset="0"/>
              </a:rPr>
              <a:t>&lt;</a:t>
            </a:r>
            <a:r>
              <a:rPr lang="en-US" dirty="0" err="1" smtClean="0">
                <a:solidFill>
                  <a:srgbClr val="7030A0"/>
                </a:solidFill>
                <a:latin typeface="Consolas" pitchFamily="49" charset="0"/>
              </a:rPr>
              <a:t>img</a:t>
            </a:r>
            <a:r>
              <a:rPr lang="en-US" dirty="0" smtClean="0">
                <a:solidFill>
                  <a:srgbClr val="7030A0"/>
                </a:solidFill>
                <a:latin typeface="Consolas" pitchFamily="49" charset="0"/>
              </a:rPr>
              <a:t> </a:t>
            </a:r>
            <a:r>
              <a:rPr lang="en-US" dirty="0" err="1" smtClean="0">
                <a:solidFill>
                  <a:srgbClr val="7030A0"/>
                </a:solidFill>
                <a:latin typeface="Consolas" pitchFamily="49" charset="0"/>
              </a:rPr>
              <a:t>src</a:t>
            </a:r>
            <a:r>
              <a:rPr lang="en-US" dirty="0" smtClean="0">
                <a:solidFill>
                  <a:srgbClr val="7030A0"/>
                </a:solidFill>
                <a:latin typeface="Consolas" pitchFamily="49" charset="0"/>
              </a:rPr>
              <a:t>=“robin.png” </a:t>
            </a:r>
            <a:br>
              <a:rPr lang="en-US" dirty="0" smtClean="0">
                <a:solidFill>
                  <a:srgbClr val="7030A0"/>
                </a:solidFill>
                <a:latin typeface="Consolas" pitchFamily="49" charset="0"/>
              </a:rPr>
            </a:br>
            <a:r>
              <a:rPr lang="en-US" dirty="0" smtClean="0">
                <a:solidFill>
                  <a:srgbClr val="7030A0"/>
                </a:solidFill>
                <a:latin typeface="Consolas" pitchFamily="49" charset="0"/>
              </a:rPr>
              <a:t>alt=“photo of a robin”&gt;</a:t>
            </a:r>
          </a:p>
        </p:txBody>
      </p:sp>
      <p:sp>
        <p:nvSpPr>
          <p:cNvPr id="4" name="Slide Number Placeholder 3"/>
          <p:cNvSpPr>
            <a:spLocks noGrp="1"/>
          </p:cNvSpPr>
          <p:nvPr>
            <p:ph type="sldNum" sz="quarter" idx="12"/>
          </p:nvPr>
        </p:nvSpPr>
        <p:spPr/>
        <p:txBody>
          <a:bodyPr/>
          <a:lstStyle/>
          <a:p>
            <a:fld id="{B8D94587-55A8-424D-AACA-CE80AFC6F8F2}" type="slidenum">
              <a:rPr lang="en-CA" smtClean="0"/>
              <a:pPr/>
              <a:t>28</a:t>
            </a:fld>
            <a:endParaRPr lang="en-CA"/>
          </a:p>
        </p:txBody>
      </p:sp>
      <p:pic>
        <p:nvPicPr>
          <p:cNvPr id="22530" name="Picture 2" descr="http://www.fw.vt.edu/fisheries/ornithology/Ornithology/robin.jpe"/>
          <p:cNvPicPr>
            <a:picLocks noChangeAspect="1" noChangeArrowheads="1"/>
          </p:cNvPicPr>
          <p:nvPr/>
        </p:nvPicPr>
        <p:blipFill>
          <a:blip r:embed="rId2" cstate="print"/>
          <a:srcRect/>
          <a:stretch>
            <a:fillRect/>
          </a:stretch>
        </p:blipFill>
        <p:spPr bwMode="auto">
          <a:xfrm>
            <a:off x="6300192" y="4365104"/>
            <a:ext cx="1781744" cy="1519230"/>
          </a:xfrm>
          <a:prstGeom prst="rect">
            <a:avLst/>
          </a:prstGeom>
          <a:noFill/>
        </p:spPr>
      </p:pic>
      <p:sp>
        <p:nvSpPr>
          <p:cNvPr id="6" name="Footer Placeholder 5"/>
          <p:cNvSpPr>
            <a:spLocks noGrp="1"/>
          </p:cNvSpPr>
          <p:nvPr>
            <p:ph type="ftr" sz="quarter" idx="11"/>
          </p:nvPr>
        </p:nvSpPr>
        <p:spPr/>
        <p:txBody>
          <a:bodyPr/>
          <a:lstStyle/>
          <a:p>
            <a:r>
              <a:rPr lang="en-CA" smtClean="0"/>
              <a:t>HTML Basics</a:t>
            </a:r>
            <a:endParaRPr lang="en-CA"/>
          </a:p>
        </p:txBody>
      </p:sp>
      <p:sp>
        <p:nvSpPr>
          <p:cNvPr id="7" name="TextBox 6"/>
          <p:cNvSpPr txBox="1"/>
          <p:nvPr/>
        </p:nvSpPr>
        <p:spPr>
          <a:xfrm>
            <a:off x="1403648" y="5733256"/>
            <a:ext cx="4555158"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2700000" algn="tl" rotWithShape="0">
              <a:prstClr val="black">
                <a:alpha val="40000"/>
              </a:prstClr>
            </a:outerShdw>
          </a:effectLst>
        </p:spPr>
        <p:txBody>
          <a:bodyPr wrap="none" rtlCol="0">
            <a:spAutoFit/>
          </a:bodyPr>
          <a:lstStyle/>
          <a:p>
            <a:r>
              <a:rPr lang="en-CA" dirty="0" smtClean="0"/>
              <a:t>This element has two attributes: </a:t>
            </a:r>
            <a:r>
              <a:rPr lang="en-CA" dirty="0" err="1" smtClean="0">
                <a:latin typeface="Courier New" pitchFamily="49" charset="0"/>
                <a:cs typeface="Courier New" pitchFamily="49" charset="0"/>
              </a:rPr>
              <a:t>src</a:t>
            </a:r>
            <a:r>
              <a:rPr lang="en-CA" dirty="0" smtClean="0"/>
              <a:t> and </a:t>
            </a:r>
            <a:r>
              <a:rPr lang="en-CA" dirty="0" smtClean="0">
                <a:latin typeface="Courier New" pitchFamily="49" charset="0"/>
                <a:cs typeface="Courier New" pitchFamily="49" charset="0"/>
              </a:rPr>
              <a:t>alt</a:t>
            </a:r>
            <a:endParaRPr lang="en-CA"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smtClean="0"/>
              <a:t>Deprecated HTML tags</a:t>
            </a:r>
          </a:p>
        </p:txBody>
      </p:sp>
      <p:sp>
        <p:nvSpPr>
          <p:cNvPr id="26627" name="Rectangle 3"/>
          <p:cNvSpPr>
            <a:spLocks noGrp="1" noChangeArrowheads="1"/>
          </p:cNvSpPr>
          <p:nvPr>
            <p:ph idx="1"/>
          </p:nvPr>
        </p:nvSpPr>
        <p:spPr/>
        <p:txBody>
          <a:bodyPr>
            <a:normAutofit fontScale="92500" lnSpcReduction="20000"/>
          </a:bodyPr>
          <a:lstStyle/>
          <a:p>
            <a:pPr eaLnBrk="1" hangingPunct="1">
              <a:lnSpc>
                <a:spcPct val="90000"/>
              </a:lnSpc>
            </a:pPr>
            <a:r>
              <a:rPr lang="en-US" dirty="0" smtClean="0"/>
              <a:t>Many formerly commonly used HTML tags have fallen out of usage – </a:t>
            </a:r>
            <a:r>
              <a:rPr lang="en-US" i="1" dirty="0" smtClean="0"/>
              <a:t>presentation</a:t>
            </a:r>
            <a:r>
              <a:rPr lang="en-US" dirty="0" smtClean="0"/>
              <a:t> tags</a:t>
            </a:r>
          </a:p>
          <a:p>
            <a:pPr eaLnBrk="1" hangingPunct="1">
              <a:lnSpc>
                <a:spcPct val="90000"/>
              </a:lnSpc>
            </a:pPr>
            <a:r>
              <a:rPr lang="en-US" dirty="0" smtClean="0"/>
              <a:t>These </a:t>
            </a:r>
            <a:r>
              <a:rPr lang="en-US" dirty="0" smtClean="0">
                <a:solidFill>
                  <a:schemeClr val="accent3">
                    <a:lumMod val="75000"/>
                  </a:schemeClr>
                </a:solidFill>
              </a:rPr>
              <a:t>deprecated</a:t>
            </a:r>
            <a:r>
              <a:rPr lang="en-US" dirty="0" smtClean="0"/>
              <a:t> tags have been replaced with CSS.  Most browsers will still accept them though</a:t>
            </a:r>
          </a:p>
          <a:p>
            <a:pPr eaLnBrk="1" hangingPunct="1">
              <a:lnSpc>
                <a:spcPct val="90000"/>
              </a:lnSpc>
            </a:pPr>
            <a:r>
              <a:rPr lang="en-US" dirty="0" smtClean="0"/>
              <a:t>Examples of HTML tags no longer recommended:</a:t>
            </a:r>
          </a:p>
          <a:p>
            <a:pPr eaLnBrk="1" hangingPunct="1">
              <a:lnSpc>
                <a:spcPct val="90000"/>
              </a:lnSpc>
              <a:buFont typeface="Wingdings 2" pitchFamily="18" charset="2"/>
              <a:buNone/>
            </a:pPr>
            <a:r>
              <a:rPr lang="en-US" dirty="0" smtClean="0"/>
              <a:t>            </a:t>
            </a:r>
            <a:r>
              <a:rPr lang="en-US" dirty="0" smtClean="0">
                <a:latin typeface="Consolas" pitchFamily="49" charset="0"/>
              </a:rPr>
              <a:t>&lt;applet&gt;</a:t>
            </a:r>
          </a:p>
          <a:p>
            <a:pPr eaLnBrk="1" hangingPunct="1">
              <a:lnSpc>
                <a:spcPct val="90000"/>
              </a:lnSpc>
              <a:buFont typeface="Wingdings 2" pitchFamily="18" charset="2"/>
              <a:buNone/>
            </a:pPr>
            <a:r>
              <a:rPr lang="en-US" dirty="0" smtClean="0">
                <a:latin typeface="Consolas" pitchFamily="49" charset="0"/>
              </a:rPr>
              <a:t>     &lt;background&gt;</a:t>
            </a:r>
          </a:p>
          <a:p>
            <a:pPr eaLnBrk="1" hangingPunct="1">
              <a:lnSpc>
                <a:spcPct val="90000"/>
              </a:lnSpc>
              <a:buFont typeface="Wingdings 2" pitchFamily="18" charset="2"/>
              <a:buNone/>
            </a:pPr>
            <a:r>
              <a:rPr lang="en-US" dirty="0" smtClean="0">
                <a:latin typeface="Consolas" pitchFamily="49" charset="0"/>
              </a:rPr>
              <a:t>     &lt;font&gt;       </a:t>
            </a:r>
          </a:p>
          <a:p>
            <a:pPr eaLnBrk="1" hangingPunct="1">
              <a:lnSpc>
                <a:spcPct val="90000"/>
              </a:lnSpc>
              <a:buFont typeface="Wingdings 2" pitchFamily="18" charset="2"/>
              <a:buNone/>
            </a:pPr>
            <a:r>
              <a:rPr lang="en-US" dirty="0" smtClean="0">
                <a:latin typeface="Consolas" pitchFamily="49" charset="0"/>
              </a:rPr>
              <a:t>     &lt;center&gt;</a:t>
            </a:r>
          </a:p>
          <a:p>
            <a:pPr eaLnBrk="1" hangingPunct="1">
              <a:lnSpc>
                <a:spcPct val="90000"/>
              </a:lnSpc>
              <a:buFont typeface="Wingdings 2" pitchFamily="18" charset="2"/>
              <a:buNone/>
            </a:pPr>
            <a:r>
              <a:rPr lang="en-US" dirty="0" smtClean="0">
                <a:latin typeface="Consolas" pitchFamily="49" charset="0"/>
              </a:rPr>
              <a:t>     &lt;strike&gt;</a:t>
            </a:r>
          </a:p>
          <a:p>
            <a:pPr eaLnBrk="1" hangingPunct="1">
              <a:lnSpc>
                <a:spcPct val="90000"/>
              </a:lnSpc>
              <a:buFont typeface="Wingdings 2" pitchFamily="18" charset="2"/>
              <a:buNone/>
            </a:pPr>
            <a:r>
              <a:rPr lang="en-US" dirty="0" smtClean="0">
                <a:latin typeface="Consolas" pitchFamily="49" charset="0"/>
              </a:rPr>
              <a:t>     &lt;u&gt;       </a:t>
            </a:r>
          </a:p>
        </p:txBody>
      </p:sp>
      <p:sp>
        <p:nvSpPr>
          <p:cNvPr id="4" name="Slide Number Placeholder 3"/>
          <p:cNvSpPr>
            <a:spLocks noGrp="1"/>
          </p:cNvSpPr>
          <p:nvPr>
            <p:ph type="sldNum" sz="quarter" idx="12"/>
          </p:nvPr>
        </p:nvSpPr>
        <p:spPr/>
        <p:txBody>
          <a:bodyPr/>
          <a:lstStyle/>
          <a:p>
            <a:fld id="{B8D94587-55A8-424D-AACA-CE80AFC6F8F2}" type="slidenum">
              <a:rPr lang="en-CA" smtClean="0"/>
              <a:pPr/>
              <a:t>29</a:t>
            </a:fld>
            <a:endParaRPr lang="en-CA" dirty="0"/>
          </a:p>
        </p:txBody>
      </p:sp>
      <p:sp>
        <p:nvSpPr>
          <p:cNvPr id="5" name="TextBox 4"/>
          <p:cNvSpPr txBox="1"/>
          <p:nvPr/>
        </p:nvSpPr>
        <p:spPr>
          <a:xfrm>
            <a:off x="3419872" y="4293096"/>
            <a:ext cx="2313710" cy="1200329"/>
          </a:xfrm>
          <a:prstGeom prst="rect">
            <a:avLst/>
          </a:prstGeom>
          <a:noFill/>
        </p:spPr>
        <p:txBody>
          <a:bodyPr wrap="none" rtlCol="0">
            <a:spAutoFit/>
          </a:bodyPr>
          <a:lstStyle/>
          <a:p>
            <a:r>
              <a:rPr lang="en-CA" dirty="0" smtClean="0"/>
              <a:t>Usually any HTML tag</a:t>
            </a:r>
          </a:p>
          <a:p>
            <a:r>
              <a:rPr lang="en-CA" dirty="0" smtClean="0"/>
              <a:t>that affects the </a:t>
            </a:r>
            <a:r>
              <a:rPr lang="en-CA" dirty="0" smtClean="0">
                <a:solidFill>
                  <a:srgbClr val="0070C0"/>
                </a:solidFill>
              </a:rPr>
              <a:t>display</a:t>
            </a:r>
          </a:p>
          <a:p>
            <a:r>
              <a:rPr lang="en-CA" dirty="0" smtClean="0"/>
              <a:t>of the content text has</a:t>
            </a:r>
          </a:p>
          <a:p>
            <a:r>
              <a:rPr lang="en-CA" dirty="0" smtClean="0"/>
              <a:t>been deprecated.</a:t>
            </a:r>
            <a:endParaRPr lang="en-CA" dirty="0"/>
          </a:p>
        </p:txBody>
      </p:sp>
      <p:sp>
        <p:nvSpPr>
          <p:cNvPr id="6" name="Footer Placeholder 5"/>
          <p:cNvSpPr>
            <a:spLocks noGrp="1"/>
          </p:cNvSpPr>
          <p:nvPr>
            <p:ph type="ftr" sz="quarter" idx="11"/>
          </p:nvPr>
        </p:nvSpPr>
        <p:spPr/>
        <p:txBody>
          <a:bodyPr/>
          <a:lstStyle/>
          <a:p>
            <a:r>
              <a:rPr lang="en-CA" smtClean="0"/>
              <a:t>HTML Basics</a:t>
            </a:r>
            <a:endParaRPr lang="en-CA"/>
          </a:p>
        </p:txBody>
      </p:sp>
      <p:pic>
        <p:nvPicPr>
          <p:cNvPr id="3074" name="Picture 2" descr="Sometimes you have to throw things away..."/>
          <p:cNvPicPr>
            <a:picLocks noChangeAspect="1" noChangeArrowheads="1"/>
          </p:cNvPicPr>
          <p:nvPr/>
        </p:nvPicPr>
        <p:blipFill>
          <a:blip r:embed="rId2" cstate="print"/>
          <a:srcRect/>
          <a:stretch>
            <a:fillRect/>
          </a:stretch>
        </p:blipFill>
        <p:spPr bwMode="auto">
          <a:xfrm>
            <a:off x="5796136" y="3429000"/>
            <a:ext cx="2664296" cy="26642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ERN-aerial.jpg"/>
          <p:cNvPicPr>
            <a:picLocks noGrp="1" noChangeAspect="1"/>
          </p:cNvPicPr>
          <p:nvPr>
            <p:ph/>
          </p:nvPr>
        </p:nvPicPr>
        <p:blipFill>
          <a:blip r:embed="rId2" cstate="print"/>
          <a:stretch>
            <a:fillRect/>
          </a:stretch>
        </p:blipFill>
        <p:spPr>
          <a:xfrm>
            <a:off x="357158" y="500042"/>
            <a:ext cx="8622128" cy="4498982"/>
          </a:xfrm>
        </p:spPr>
      </p:pic>
      <p:cxnSp>
        <p:nvCxnSpPr>
          <p:cNvPr id="8" name="Curved Connector 7"/>
          <p:cNvCxnSpPr/>
          <p:nvPr/>
        </p:nvCxnSpPr>
        <p:spPr>
          <a:xfrm rot="5400000" flipH="1" flipV="1">
            <a:off x="2500298" y="3929066"/>
            <a:ext cx="1857388" cy="1571636"/>
          </a:xfrm>
          <a:prstGeom prst="curvedConnector3">
            <a:avLst>
              <a:gd name="adj1" fmla="val 50000"/>
            </a:avLst>
          </a:prstGeom>
          <a:ln w="60325">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14612" y="5429264"/>
            <a:ext cx="5360891" cy="923330"/>
          </a:xfrm>
          <a:prstGeom prst="rect">
            <a:avLst/>
          </a:prstGeom>
          <a:noFill/>
        </p:spPr>
        <p:txBody>
          <a:bodyPr wrap="none" rtlCol="0">
            <a:spAutoFit/>
          </a:bodyPr>
          <a:lstStyle/>
          <a:p>
            <a:r>
              <a:rPr lang="en-CA" dirty="0" smtClean="0"/>
              <a:t>Can you see the Large </a:t>
            </a:r>
            <a:r>
              <a:rPr lang="en-CA" dirty="0" err="1" smtClean="0"/>
              <a:t>Hadron</a:t>
            </a:r>
            <a:r>
              <a:rPr lang="en-CA" dirty="0" smtClean="0"/>
              <a:t> Collider?  </a:t>
            </a:r>
          </a:p>
          <a:p>
            <a:r>
              <a:rPr lang="en-CA" dirty="0" smtClean="0"/>
              <a:t>It is underground but here is where the web was born !</a:t>
            </a:r>
          </a:p>
          <a:p>
            <a:r>
              <a:rPr lang="en-CA" dirty="0" smtClean="0"/>
              <a:t>CERN lab in Geneva, Switzerland</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Creating HTML</a:t>
            </a:r>
            <a:endParaRPr lang="en-CA" dirty="0"/>
          </a:p>
        </p:txBody>
      </p:sp>
      <p:sp>
        <p:nvSpPr>
          <p:cNvPr id="4" name="Content Placeholder 3"/>
          <p:cNvSpPr>
            <a:spLocks noGrp="1"/>
          </p:cNvSpPr>
          <p:nvPr>
            <p:ph idx="1"/>
          </p:nvPr>
        </p:nvSpPr>
        <p:spPr>
          <a:xfrm>
            <a:off x="457200" y="1412776"/>
            <a:ext cx="8229600" cy="4713387"/>
          </a:xfrm>
        </p:spPr>
        <p:txBody>
          <a:bodyPr>
            <a:normAutofit lnSpcReduction="10000"/>
          </a:bodyPr>
          <a:lstStyle/>
          <a:p>
            <a:r>
              <a:rPr lang="en-CA" dirty="0" smtClean="0"/>
              <a:t>Since HTML is text, any </a:t>
            </a:r>
            <a:r>
              <a:rPr lang="en-CA" dirty="0" smtClean="0">
                <a:solidFill>
                  <a:srgbClr val="92D050"/>
                </a:solidFill>
              </a:rPr>
              <a:t>text editor </a:t>
            </a:r>
            <a:r>
              <a:rPr lang="en-CA" dirty="0" smtClean="0"/>
              <a:t>can be used to create and edit HTML documents</a:t>
            </a:r>
          </a:p>
          <a:p>
            <a:r>
              <a:rPr lang="en-CA" dirty="0" smtClean="0"/>
              <a:t>In this course we will use </a:t>
            </a:r>
            <a:r>
              <a:rPr lang="en-CA" dirty="0" err="1" smtClean="0">
                <a:solidFill>
                  <a:schemeClr val="tx2">
                    <a:lumMod val="75000"/>
                  </a:schemeClr>
                </a:solidFill>
              </a:rPr>
              <a:t>TextPad</a:t>
            </a:r>
            <a:r>
              <a:rPr lang="en-CA" dirty="0" smtClean="0"/>
              <a:t> for the first lab</a:t>
            </a:r>
          </a:p>
          <a:p>
            <a:r>
              <a:rPr lang="en-CA" dirty="0" smtClean="0"/>
              <a:t>Later labs we will use Adobe </a:t>
            </a:r>
            <a:r>
              <a:rPr lang="en-CA" dirty="0" smtClean="0">
                <a:solidFill>
                  <a:schemeClr val="accent3">
                    <a:lumMod val="50000"/>
                  </a:schemeClr>
                </a:solidFill>
              </a:rPr>
              <a:t>Dreamweaver</a:t>
            </a:r>
            <a:r>
              <a:rPr lang="en-CA" dirty="0" smtClean="0"/>
              <a:t>, which previews your HTML (WYSIWYG), formats and organizes your web site content</a:t>
            </a:r>
          </a:p>
          <a:p>
            <a:r>
              <a:rPr lang="en-CA" dirty="0" err="1" smtClean="0"/>
              <a:t>KompoZer</a:t>
            </a:r>
            <a:r>
              <a:rPr lang="en-CA" dirty="0" smtClean="0"/>
              <a:t> (www.kompozer.net) is an open-source alternative to </a:t>
            </a:r>
            <a:r>
              <a:rPr lang="en-CA" dirty="0" smtClean="0">
                <a:solidFill>
                  <a:schemeClr val="accent3">
                    <a:lumMod val="50000"/>
                  </a:schemeClr>
                </a:solidFill>
              </a:rPr>
              <a:t>Dreamweaver</a:t>
            </a:r>
            <a:r>
              <a:rPr lang="en-CA" dirty="0" smtClean="0"/>
              <a:t>.</a:t>
            </a:r>
            <a:endParaRPr lang="en-CA" dirty="0"/>
          </a:p>
        </p:txBody>
      </p:sp>
      <p:sp>
        <p:nvSpPr>
          <p:cNvPr id="5" name="Slide Number Placeholder 4"/>
          <p:cNvSpPr>
            <a:spLocks noGrp="1"/>
          </p:cNvSpPr>
          <p:nvPr>
            <p:ph type="sldNum" sz="quarter" idx="12"/>
          </p:nvPr>
        </p:nvSpPr>
        <p:spPr/>
        <p:txBody>
          <a:bodyPr/>
          <a:lstStyle/>
          <a:p>
            <a:fld id="{B8D94587-55A8-424D-AACA-CE80AFC6F8F2}" type="slidenum">
              <a:rPr lang="en-CA" smtClean="0"/>
              <a:pPr/>
              <a:t>30</a:t>
            </a:fld>
            <a:endParaRPr lang="en-CA"/>
          </a:p>
        </p:txBody>
      </p:sp>
      <p:sp>
        <p:nvSpPr>
          <p:cNvPr id="6" name="Footer Placeholder 5"/>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HTML Readability</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The HTML you prepare in the labs must be easily human-readable, with appropriate white space and blank lines.</a:t>
            </a:r>
          </a:p>
          <a:p>
            <a:r>
              <a:rPr lang="en-CA" dirty="0" smtClean="0"/>
              <a:t>When in doubt, ask yourself, what if I had to figure out what this is doing, for the first time?</a:t>
            </a:r>
          </a:p>
          <a:p>
            <a:r>
              <a:rPr lang="en-CA" dirty="0" smtClean="0"/>
              <a:t>Do not use the Windows built-in Notepad – it does not support colour context highlighting of the HTML tags, attributes and content.</a:t>
            </a:r>
          </a:p>
          <a:p>
            <a:r>
              <a:rPr lang="en-CA" dirty="0" smtClean="0"/>
              <a:t>Do </a:t>
            </a:r>
            <a:r>
              <a:rPr lang="en-CA" dirty="0" smtClean="0">
                <a:solidFill>
                  <a:schemeClr val="accent2">
                    <a:lumMod val="50000"/>
                  </a:schemeClr>
                </a:solidFill>
              </a:rPr>
              <a:t>not</a:t>
            </a:r>
            <a:r>
              <a:rPr lang="en-CA" dirty="0" smtClean="0"/>
              <a:t> use any space before or after the equals</a:t>
            </a:r>
          </a:p>
          <a:p>
            <a:pPr lvl="1"/>
            <a:r>
              <a:rPr lang="en-CA" dirty="0" smtClean="0"/>
              <a:t>e.g. </a:t>
            </a:r>
            <a:r>
              <a:rPr lang="en-CA" sz="2200" dirty="0" smtClean="0">
                <a:latin typeface="Consolas" pitchFamily="49" charset="0"/>
                <a:cs typeface="Consolas" pitchFamily="49" charset="0"/>
              </a:rPr>
              <a:t>&lt;</a:t>
            </a:r>
            <a:r>
              <a:rPr lang="en-CA" sz="2200" dirty="0" err="1" smtClean="0">
                <a:latin typeface="Consolas" pitchFamily="49" charset="0"/>
                <a:cs typeface="Consolas" pitchFamily="49" charset="0"/>
              </a:rPr>
              <a:t>img</a:t>
            </a:r>
            <a:r>
              <a:rPr lang="en-CA" sz="2200" dirty="0" smtClean="0">
                <a:latin typeface="Consolas" pitchFamily="49" charset="0"/>
                <a:cs typeface="Consolas" pitchFamily="49" charset="0"/>
              </a:rPr>
              <a:t> </a:t>
            </a:r>
            <a:r>
              <a:rPr lang="en-CA" sz="2200" dirty="0" err="1" smtClean="0">
                <a:latin typeface="Consolas" pitchFamily="49" charset="0"/>
                <a:cs typeface="Consolas" pitchFamily="49" charset="0"/>
              </a:rPr>
              <a:t>src</a:t>
            </a:r>
            <a:r>
              <a:rPr lang="en-CA" sz="2200" dirty="0" smtClean="0">
                <a:solidFill>
                  <a:schemeClr val="accent2">
                    <a:lumMod val="50000"/>
                  </a:schemeClr>
                </a:solidFill>
                <a:latin typeface="Consolas" pitchFamily="49" charset="0"/>
                <a:cs typeface="Consolas" pitchFamily="49" charset="0"/>
              </a:rPr>
              <a:t>=</a:t>
            </a:r>
            <a:r>
              <a:rPr lang="en-CA" sz="2200" dirty="0" smtClean="0">
                <a:latin typeface="Consolas" pitchFamily="49" charset="0"/>
                <a:cs typeface="Consolas" pitchFamily="49" charset="0"/>
              </a:rPr>
              <a:t>“robin.gif” alt</a:t>
            </a:r>
            <a:r>
              <a:rPr lang="en-CA" sz="2200" dirty="0" smtClean="0">
                <a:solidFill>
                  <a:schemeClr val="accent2">
                    <a:lumMod val="50000"/>
                  </a:schemeClr>
                </a:solidFill>
                <a:latin typeface="Consolas" pitchFamily="49" charset="0"/>
                <a:cs typeface="Consolas" pitchFamily="49" charset="0"/>
              </a:rPr>
              <a:t>=</a:t>
            </a:r>
            <a:r>
              <a:rPr lang="en-CA" sz="2200" dirty="0" smtClean="0">
                <a:latin typeface="Consolas" pitchFamily="49" charset="0"/>
                <a:cs typeface="Consolas" pitchFamily="49" charset="0"/>
              </a:rPr>
              <a:t>“picture of a robin”&gt;</a:t>
            </a:r>
            <a:endParaRPr lang="en-CA" dirty="0" smtClean="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8D94587-55A8-424D-AACA-CE80AFC6F8F2}" type="slidenum">
              <a:rPr lang="en-CA" smtClean="0"/>
              <a:pPr/>
              <a:t>31</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Notepad HTML</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32</a:t>
            </a:fld>
            <a:endParaRPr lang="en-CA"/>
          </a:p>
        </p:txBody>
      </p:sp>
      <p:pic>
        <p:nvPicPr>
          <p:cNvPr id="39939" name="Picture 3"/>
          <p:cNvPicPr>
            <a:picLocks noGrp="1" noChangeAspect="1" noChangeArrowheads="1"/>
          </p:cNvPicPr>
          <p:nvPr>
            <p:ph idx="1"/>
          </p:nvPr>
        </p:nvPicPr>
        <p:blipFill>
          <a:blip r:embed="rId2" cstate="print"/>
          <a:srcRect/>
          <a:stretch>
            <a:fillRect/>
          </a:stretch>
        </p:blipFill>
        <p:spPr bwMode="auto">
          <a:xfrm>
            <a:off x="430340" y="1285860"/>
            <a:ext cx="8345867" cy="4786346"/>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CA" smtClean="0"/>
              <a:t>HTML Basics</a:t>
            </a:r>
            <a:endParaRPr lang="en-CA"/>
          </a:p>
        </p:txBody>
      </p:sp>
      <p:sp>
        <p:nvSpPr>
          <p:cNvPr id="6" name="TextBox 5"/>
          <p:cNvSpPr txBox="1"/>
          <p:nvPr/>
        </p:nvSpPr>
        <p:spPr>
          <a:xfrm>
            <a:off x="5364088" y="2852936"/>
            <a:ext cx="2510559" cy="923330"/>
          </a:xfrm>
          <a:prstGeom prst="rect">
            <a:avLst/>
          </a:prstGeom>
          <a:noFill/>
        </p:spPr>
        <p:txBody>
          <a:bodyPr wrap="none" rtlCol="0">
            <a:spAutoFit/>
          </a:bodyPr>
          <a:lstStyle/>
          <a:p>
            <a:r>
              <a:rPr lang="en-CA" dirty="0" smtClean="0"/>
              <a:t>The tags and content are</a:t>
            </a:r>
          </a:p>
          <a:p>
            <a:r>
              <a:rPr lang="en-CA" dirty="0" smtClean="0"/>
              <a:t>the same colour making</a:t>
            </a:r>
            <a:br>
              <a:rPr lang="en-CA" dirty="0" smtClean="0"/>
            </a:br>
            <a:r>
              <a:rPr lang="en-CA" dirty="0" smtClean="0"/>
              <a:t>it harder to read.</a:t>
            </a:r>
            <a:endParaRPr lang="en-CA" dirty="0"/>
          </a:p>
        </p:txBody>
      </p:sp>
      <p:cxnSp>
        <p:nvCxnSpPr>
          <p:cNvPr id="8" name="Straight Arrow Connector 7"/>
          <p:cNvCxnSpPr/>
          <p:nvPr/>
        </p:nvCxnSpPr>
        <p:spPr>
          <a:xfrm flipH="1">
            <a:off x="4572000" y="3356992"/>
            <a:ext cx="72008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508104" y="3789040"/>
            <a:ext cx="21602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Notepad++ HTML</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33</a:t>
            </a:fld>
            <a:endParaRPr lang="en-CA"/>
          </a:p>
        </p:txBody>
      </p:sp>
      <p:pic>
        <p:nvPicPr>
          <p:cNvPr id="40963" name="Picture 3"/>
          <p:cNvPicPr>
            <a:picLocks noGrp="1" noChangeAspect="1" noChangeArrowheads="1"/>
          </p:cNvPicPr>
          <p:nvPr>
            <p:ph idx="1"/>
          </p:nvPr>
        </p:nvPicPr>
        <p:blipFill>
          <a:blip r:embed="rId2" cstate="print"/>
          <a:srcRect/>
          <a:stretch>
            <a:fillRect/>
          </a:stretch>
        </p:blipFill>
        <p:spPr bwMode="auto">
          <a:xfrm>
            <a:off x="428596" y="1214422"/>
            <a:ext cx="7215238" cy="5347914"/>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CA" smtClean="0"/>
              <a:t>HTML Basics</a:t>
            </a:r>
            <a:endParaRPr lang="en-CA"/>
          </a:p>
        </p:txBody>
      </p:sp>
      <p:sp>
        <p:nvSpPr>
          <p:cNvPr id="6" name="TextBox 5"/>
          <p:cNvSpPr txBox="1"/>
          <p:nvPr/>
        </p:nvSpPr>
        <p:spPr>
          <a:xfrm>
            <a:off x="4716016" y="3429000"/>
            <a:ext cx="2553135" cy="1477328"/>
          </a:xfrm>
          <a:prstGeom prst="rect">
            <a:avLst/>
          </a:prstGeom>
          <a:noFill/>
        </p:spPr>
        <p:txBody>
          <a:bodyPr wrap="none" rtlCol="0">
            <a:spAutoFit/>
          </a:bodyPr>
          <a:lstStyle/>
          <a:p>
            <a:r>
              <a:rPr lang="en-CA" dirty="0" smtClean="0"/>
              <a:t>Notepad++ helps </a:t>
            </a:r>
            <a:br>
              <a:rPr lang="en-CA" dirty="0" smtClean="0"/>
            </a:br>
            <a:r>
              <a:rPr lang="en-CA" dirty="0" smtClean="0"/>
              <a:t>HTML readability</a:t>
            </a:r>
            <a:br>
              <a:rPr lang="en-CA" dirty="0" smtClean="0"/>
            </a:br>
            <a:r>
              <a:rPr lang="en-CA" dirty="0" smtClean="0"/>
              <a:t>by making the HTML tags</a:t>
            </a:r>
            <a:br>
              <a:rPr lang="en-CA" dirty="0" smtClean="0"/>
            </a:br>
            <a:r>
              <a:rPr lang="en-CA" dirty="0" smtClean="0"/>
              <a:t>and content different</a:t>
            </a:r>
            <a:br>
              <a:rPr lang="en-CA" dirty="0" smtClean="0"/>
            </a:br>
            <a:r>
              <a:rPr lang="en-CA" dirty="0" smtClean="0"/>
              <a:t>colours.</a:t>
            </a:r>
            <a:endParaRPr lang="en-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TextPad</a:t>
            </a:r>
            <a:r>
              <a:rPr lang="en-CA" dirty="0" smtClean="0"/>
              <a:t> HTML</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34</a:t>
            </a:fld>
            <a:endParaRPr lang="en-CA"/>
          </a:p>
        </p:txBody>
      </p:sp>
      <p:pic>
        <p:nvPicPr>
          <p:cNvPr id="41986" name="Picture 2"/>
          <p:cNvPicPr>
            <a:picLocks noGrp="1" noChangeAspect="1" noChangeArrowheads="1"/>
          </p:cNvPicPr>
          <p:nvPr>
            <p:ph idx="1"/>
          </p:nvPr>
        </p:nvPicPr>
        <p:blipFill>
          <a:blip r:embed="rId2" cstate="print"/>
          <a:srcRect/>
          <a:stretch>
            <a:fillRect/>
          </a:stretch>
        </p:blipFill>
        <p:spPr bwMode="auto">
          <a:xfrm>
            <a:off x="971600" y="1124744"/>
            <a:ext cx="6858048" cy="5288544"/>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CA" smtClean="0"/>
              <a:t>HTML Basics</a:t>
            </a:r>
            <a:endParaRPr lang="en-CA"/>
          </a:p>
        </p:txBody>
      </p:sp>
      <p:sp>
        <p:nvSpPr>
          <p:cNvPr id="6" name="TextBox 5"/>
          <p:cNvSpPr txBox="1"/>
          <p:nvPr/>
        </p:nvSpPr>
        <p:spPr>
          <a:xfrm>
            <a:off x="4716016" y="2996952"/>
            <a:ext cx="2851102" cy="1200329"/>
          </a:xfrm>
          <a:prstGeom prst="rect">
            <a:avLst/>
          </a:prstGeom>
          <a:noFill/>
        </p:spPr>
        <p:txBody>
          <a:bodyPr wrap="none" rtlCol="0">
            <a:spAutoFit/>
          </a:bodyPr>
          <a:lstStyle/>
          <a:p>
            <a:r>
              <a:rPr lang="en-CA" dirty="0" smtClean="0"/>
              <a:t>Similarly with </a:t>
            </a:r>
            <a:r>
              <a:rPr lang="en-CA" dirty="0" err="1" smtClean="0"/>
              <a:t>TextPad</a:t>
            </a:r>
            <a:r>
              <a:rPr lang="en-CA" dirty="0" smtClean="0"/>
              <a:t>.  With</a:t>
            </a:r>
            <a:br>
              <a:rPr lang="en-CA" dirty="0" smtClean="0"/>
            </a:br>
            <a:r>
              <a:rPr lang="en-CA" dirty="0" smtClean="0"/>
              <a:t>colour context highlighting, </a:t>
            </a:r>
          </a:p>
          <a:p>
            <a:r>
              <a:rPr lang="en-CA" dirty="0" smtClean="0"/>
              <a:t>it becomes easier to read </a:t>
            </a:r>
          </a:p>
          <a:p>
            <a:r>
              <a:rPr lang="en-CA" dirty="0" smtClean="0"/>
              <a:t>and edit HTML content.</a:t>
            </a:r>
            <a:endParaRPr lang="en-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35</a:t>
            </a:fld>
            <a:endParaRPr lang="en-CA"/>
          </a:p>
        </p:txBody>
      </p:sp>
      <p:pic>
        <p:nvPicPr>
          <p:cNvPr id="145410" name="Picture 2"/>
          <p:cNvPicPr>
            <a:picLocks noChangeAspect="1" noChangeArrowheads="1"/>
          </p:cNvPicPr>
          <p:nvPr/>
        </p:nvPicPr>
        <p:blipFill>
          <a:blip r:embed="rId2" cstate="print"/>
          <a:srcRect/>
          <a:stretch>
            <a:fillRect/>
          </a:stretch>
        </p:blipFill>
        <p:spPr bwMode="auto">
          <a:xfrm>
            <a:off x="57150" y="260648"/>
            <a:ext cx="9086850" cy="6486525"/>
          </a:xfrm>
          <a:prstGeom prst="rect">
            <a:avLst/>
          </a:prstGeom>
          <a:noFill/>
          <a:ln w="9525">
            <a:noFill/>
            <a:miter lim="800000"/>
            <a:headEnd/>
            <a:tailEnd/>
          </a:ln>
        </p:spPr>
      </p:pic>
      <p:sp>
        <p:nvSpPr>
          <p:cNvPr id="7" name="TextBox 6"/>
          <p:cNvSpPr txBox="1"/>
          <p:nvPr/>
        </p:nvSpPr>
        <p:spPr>
          <a:xfrm>
            <a:off x="4355976" y="548680"/>
            <a:ext cx="4314194" cy="369332"/>
          </a:xfrm>
          <a:prstGeom prst="rect">
            <a:avLst/>
          </a:prstGeom>
          <a:noFill/>
        </p:spPr>
        <p:txBody>
          <a:bodyPr wrap="none" rtlCol="0">
            <a:spAutoFit/>
          </a:bodyPr>
          <a:lstStyle/>
          <a:p>
            <a:r>
              <a:rPr lang="en-CA" dirty="0" smtClean="0"/>
              <a:t>http://www.cleanuphtml.com/cleanup.html</a:t>
            </a:r>
            <a:endParaRPr lang="en-CA" dirty="0"/>
          </a:p>
        </p:txBody>
      </p:sp>
      <p:sp>
        <p:nvSpPr>
          <p:cNvPr id="8" name="Right Arrow 7"/>
          <p:cNvSpPr/>
          <p:nvPr/>
        </p:nvSpPr>
        <p:spPr>
          <a:xfrm>
            <a:off x="4211960" y="4725144"/>
            <a:ext cx="648072" cy="50405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827584" y="4941168"/>
            <a:ext cx="3376630" cy="923330"/>
          </a:xfrm>
          <a:prstGeom prst="rect">
            <a:avLst/>
          </a:prstGeom>
          <a:noFill/>
        </p:spPr>
        <p:txBody>
          <a:bodyPr wrap="none" rtlCol="0">
            <a:spAutoFit/>
          </a:bodyPr>
          <a:lstStyle/>
          <a:p>
            <a:r>
              <a:rPr lang="en-CA" dirty="0" smtClean="0"/>
              <a:t>Would you prefer to read and edit</a:t>
            </a:r>
            <a:br>
              <a:rPr lang="en-CA" dirty="0" smtClean="0"/>
            </a:br>
            <a:r>
              <a:rPr lang="en-CA" dirty="0" smtClean="0"/>
              <a:t>this version of the HTML content</a:t>
            </a:r>
            <a:br>
              <a:rPr lang="en-CA" dirty="0" smtClean="0"/>
            </a:br>
            <a:r>
              <a:rPr lang="en-CA" dirty="0" smtClean="0"/>
              <a:t>or the other side’s version?</a:t>
            </a:r>
            <a:endParaRPr lang="en-C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HTML Render</a:t>
            </a:r>
            <a:endParaRPr lang="en-CA" dirty="0"/>
          </a:p>
        </p:txBody>
      </p:sp>
      <p:sp>
        <p:nvSpPr>
          <p:cNvPr id="3" name="Content Placeholder 2"/>
          <p:cNvSpPr>
            <a:spLocks noGrp="1"/>
          </p:cNvSpPr>
          <p:nvPr>
            <p:ph idx="1"/>
          </p:nvPr>
        </p:nvSpPr>
        <p:spPr>
          <a:xfrm>
            <a:off x="457200" y="1268760"/>
            <a:ext cx="8229600" cy="4857403"/>
          </a:xfrm>
        </p:spPr>
        <p:txBody>
          <a:bodyPr>
            <a:normAutofit lnSpcReduction="10000"/>
          </a:bodyPr>
          <a:lstStyle/>
          <a:p>
            <a:r>
              <a:rPr lang="en-CA" dirty="0" smtClean="0"/>
              <a:t>The user agent (browser) accepts the HTML content (the ‘parsing’ process) and determines how it should appear based on the HTML information </a:t>
            </a:r>
          </a:p>
          <a:p>
            <a:r>
              <a:rPr lang="en-CA" dirty="0" smtClean="0"/>
              <a:t>This process is called “</a:t>
            </a:r>
            <a:r>
              <a:rPr lang="en-CA" dirty="0" smtClean="0">
                <a:solidFill>
                  <a:srgbClr val="C00000"/>
                </a:solidFill>
              </a:rPr>
              <a:t>rendering</a:t>
            </a:r>
            <a:r>
              <a:rPr lang="en-CA" dirty="0" smtClean="0"/>
              <a:t>”</a:t>
            </a:r>
          </a:p>
          <a:p>
            <a:r>
              <a:rPr lang="en-CA" dirty="0" smtClean="0"/>
              <a:t>Browsers are extremely forgiving in regards to HTML problems – missing tags, incorrect order of structure</a:t>
            </a:r>
          </a:p>
          <a:p>
            <a:r>
              <a:rPr lang="en-CA" dirty="0" smtClean="0"/>
              <a:t>Browsers will do the best they can but the display results may not be what was intended</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36</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HTML missing tags</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37</a:t>
            </a:fld>
            <a:endParaRPr lang="en-CA"/>
          </a:p>
        </p:txBody>
      </p:sp>
      <p:pic>
        <p:nvPicPr>
          <p:cNvPr id="146434" name="Picture 2"/>
          <p:cNvPicPr>
            <a:picLocks noChangeAspect="1" noChangeArrowheads="1"/>
          </p:cNvPicPr>
          <p:nvPr/>
        </p:nvPicPr>
        <p:blipFill>
          <a:blip r:embed="rId2" cstate="print"/>
          <a:srcRect/>
          <a:stretch>
            <a:fillRect/>
          </a:stretch>
        </p:blipFill>
        <p:spPr bwMode="auto">
          <a:xfrm>
            <a:off x="395536" y="3717032"/>
            <a:ext cx="6019800" cy="2686050"/>
          </a:xfrm>
          <a:prstGeom prst="rect">
            <a:avLst/>
          </a:prstGeom>
          <a:noFill/>
          <a:ln w="9525">
            <a:noFill/>
            <a:miter lim="800000"/>
            <a:headEnd/>
            <a:tailEnd/>
          </a:ln>
        </p:spPr>
      </p:pic>
      <p:pic>
        <p:nvPicPr>
          <p:cNvPr id="146435" name="Picture 3"/>
          <p:cNvPicPr>
            <a:picLocks noChangeAspect="1" noChangeArrowheads="1"/>
          </p:cNvPicPr>
          <p:nvPr/>
        </p:nvPicPr>
        <p:blipFill>
          <a:blip r:embed="rId3" cstate="print"/>
          <a:srcRect/>
          <a:stretch>
            <a:fillRect/>
          </a:stretch>
        </p:blipFill>
        <p:spPr bwMode="auto">
          <a:xfrm>
            <a:off x="5580112" y="1484784"/>
            <a:ext cx="2884366" cy="2232248"/>
          </a:xfrm>
          <a:prstGeom prst="rect">
            <a:avLst/>
          </a:prstGeom>
          <a:noFill/>
          <a:ln w="12700">
            <a:solidFill>
              <a:schemeClr val="accent6">
                <a:lumMod val="50000"/>
              </a:schemeClr>
            </a:solidFill>
            <a:miter lim="800000"/>
            <a:headEnd/>
            <a:tailEnd/>
          </a:ln>
        </p:spPr>
      </p:pic>
      <p:pic>
        <p:nvPicPr>
          <p:cNvPr id="146436" name="Picture 4"/>
          <p:cNvPicPr>
            <a:picLocks noChangeAspect="1" noChangeArrowheads="1"/>
          </p:cNvPicPr>
          <p:nvPr/>
        </p:nvPicPr>
        <p:blipFill>
          <a:blip r:embed="rId4" cstate="print"/>
          <a:srcRect/>
          <a:stretch>
            <a:fillRect/>
          </a:stretch>
        </p:blipFill>
        <p:spPr bwMode="auto">
          <a:xfrm>
            <a:off x="683568" y="1484784"/>
            <a:ext cx="2592288" cy="2190577"/>
          </a:xfrm>
          <a:prstGeom prst="rect">
            <a:avLst/>
          </a:prstGeom>
          <a:noFill/>
          <a:ln w="12700">
            <a:solidFill>
              <a:schemeClr val="tx2">
                <a:lumMod val="50000"/>
              </a:schemeClr>
            </a:solidFill>
            <a:miter lim="800000"/>
            <a:headEnd/>
            <a:tailEnd/>
          </a:ln>
        </p:spPr>
      </p:pic>
      <p:sp>
        <p:nvSpPr>
          <p:cNvPr id="9" name="TextBox 8"/>
          <p:cNvSpPr txBox="1"/>
          <p:nvPr/>
        </p:nvSpPr>
        <p:spPr>
          <a:xfrm>
            <a:off x="2627784" y="1916832"/>
            <a:ext cx="2866362" cy="1477328"/>
          </a:xfrm>
          <a:prstGeom prst="rect">
            <a:avLst/>
          </a:prstGeom>
          <a:solidFill>
            <a:schemeClr val="accent1">
              <a:lumMod val="20000"/>
              <a:lumOff val="80000"/>
            </a:schemeClr>
          </a:solidFill>
        </p:spPr>
        <p:txBody>
          <a:bodyPr wrap="none" rtlCol="0">
            <a:spAutoFit/>
          </a:bodyPr>
          <a:lstStyle/>
          <a:p>
            <a:r>
              <a:rPr lang="en-CA" dirty="0" smtClean="0"/>
              <a:t>Instead of the browser</a:t>
            </a:r>
            <a:br>
              <a:rPr lang="en-CA" dirty="0" smtClean="0"/>
            </a:br>
            <a:r>
              <a:rPr lang="en-CA" dirty="0" smtClean="0"/>
              <a:t>displaying the HTML content</a:t>
            </a:r>
            <a:br>
              <a:rPr lang="en-CA" dirty="0" smtClean="0"/>
            </a:br>
            <a:r>
              <a:rPr lang="en-CA" dirty="0" smtClean="0"/>
              <a:t>like on the left, the missing</a:t>
            </a:r>
            <a:br>
              <a:rPr lang="en-CA" dirty="0" smtClean="0"/>
            </a:br>
            <a:r>
              <a:rPr lang="en-CA" dirty="0" smtClean="0"/>
              <a:t>end tags make the display</a:t>
            </a:r>
            <a:br>
              <a:rPr lang="en-CA" dirty="0" smtClean="0"/>
            </a:br>
            <a:r>
              <a:rPr lang="en-CA" dirty="0" smtClean="0"/>
              <a:t>look like on the right.</a:t>
            </a:r>
            <a:endParaRPr lang="en-C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HTML shows structure not style</a:t>
            </a:r>
            <a:endParaRPr lang="en-CA" dirty="0"/>
          </a:p>
        </p:txBody>
      </p:sp>
      <p:sp>
        <p:nvSpPr>
          <p:cNvPr id="3" name="Content Placeholder 2"/>
          <p:cNvSpPr>
            <a:spLocks noGrp="1"/>
          </p:cNvSpPr>
          <p:nvPr>
            <p:ph idx="1"/>
          </p:nvPr>
        </p:nvSpPr>
        <p:spPr/>
        <p:txBody>
          <a:bodyPr>
            <a:normAutofit lnSpcReduction="10000"/>
          </a:bodyPr>
          <a:lstStyle/>
          <a:p>
            <a:r>
              <a:rPr lang="en-CA" dirty="0" smtClean="0"/>
              <a:t>HTML presentation tags are deprecated in favour of CSS so that style definitions are kept separate to simplify web page design and maintenance</a:t>
            </a:r>
          </a:p>
          <a:p>
            <a:r>
              <a:rPr lang="en-CA" dirty="0" smtClean="0"/>
              <a:t>Use HTML tags to indicate the </a:t>
            </a:r>
            <a:r>
              <a:rPr lang="en-CA" dirty="0" smtClean="0">
                <a:solidFill>
                  <a:schemeClr val="accent6">
                    <a:lumMod val="75000"/>
                  </a:schemeClr>
                </a:solidFill>
              </a:rPr>
              <a:t>structure</a:t>
            </a:r>
            <a:r>
              <a:rPr lang="en-CA" dirty="0" smtClean="0"/>
              <a:t> of the document content rather than its style</a:t>
            </a:r>
          </a:p>
          <a:p>
            <a:r>
              <a:rPr lang="en-CA" dirty="0" smtClean="0">
                <a:solidFill>
                  <a:schemeClr val="accent6">
                    <a:lumMod val="75000"/>
                  </a:schemeClr>
                </a:solidFill>
              </a:rPr>
              <a:t>Structure</a:t>
            </a:r>
            <a:r>
              <a:rPr lang="en-CA" dirty="0" smtClean="0"/>
              <a:t> type tags can specify a heading, paragraph, article, form, table, list, division, span, etc.</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38</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CA" dirty="0" smtClean="0"/>
              <a:t>HTML and Content</a:t>
            </a:r>
          </a:p>
        </p:txBody>
      </p:sp>
      <p:sp>
        <p:nvSpPr>
          <p:cNvPr id="27651" name="Content Placeholder 2"/>
          <p:cNvSpPr>
            <a:spLocks noGrp="1"/>
          </p:cNvSpPr>
          <p:nvPr>
            <p:ph idx="1"/>
          </p:nvPr>
        </p:nvSpPr>
        <p:spPr/>
        <p:txBody>
          <a:bodyPr>
            <a:normAutofit fontScale="92500" lnSpcReduction="20000"/>
          </a:bodyPr>
          <a:lstStyle/>
          <a:p>
            <a:pPr eaLnBrk="1" hangingPunct="1"/>
            <a:r>
              <a:rPr lang="en-CA" dirty="0" smtClean="0"/>
              <a:t>HTML defines how content is structured</a:t>
            </a:r>
          </a:p>
          <a:p>
            <a:pPr eaLnBrk="1" hangingPunct="1"/>
            <a:r>
              <a:rPr lang="en-CA" dirty="0" smtClean="0"/>
              <a:t>Web pages with same HTML tags all share identical style (e.g. all headings appear the same)</a:t>
            </a:r>
          </a:p>
          <a:p>
            <a:pPr eaLnBrk="1" hangingPunct="1"/>
            <a:r>
              <a:rPr lang="en-CA" dirty="0" smtClean="0">
                <a:solidFill>
                  <a:schemeClr val="accent6">
                    <a:lumMod val="75000"/>
                  </a:schemeClr>
                </a:solidFill>
              </a:rPr>
              <a:t>Style sheets </a:t>
            </a:r>
            <a:r>
              <a:rPr lang="en-CA" dirty="0" smtClean="0"/>
              <a:t>enable web designers to customize the appearance of the displayed content</a:t>
            </a:r>
          </a:p>
          <a:p>
            <a:pPr eaLnBrk="1" hangingPunct="1"/>
            <a:r>
              <a:rPr lang="en-CA" dirty="0" smtClean="0"/>
              <a:t>If the style changes for one tag, then the style definition for that tag only has to be updated </a:t>
            </a:r>
            <a:r>
              <a:rPr lang="en-CA" dirty="0" smtClean="0">
                <a:latin typeface="Constantia"/>
              </a:rPr>
              <a:t>–</a:t>
            </a:r>
            <a:r>
              <a:rPr lang="en-CA" dirty="0" smtClean="0"/>
              <a:t> not all occurrences of that tag.</a:t>
            </a:r>
          </a:p>
          <a:p>
            <a:pPr eaLnBrk="1" hangingPunct="1"/>
            <a:r>
              <a:rPr lang="en-CA" dirty="0" smtClean="0"/>
              <a:t>We will use </a:t>
            </a:r>
            <a:r>
              <a:rPr lang="en-CA" dirty="0" smtClean="0">
                <a:solidFill>
                  <a:schemeClr val="accent6">
                    <a:lumMod val="75000"/>
                  </a:schemeClr>
                </a:solidFill>
              </a:rPr>
              <a:t>CSS</a:t>
            </a:r>
            <a:r>
              <a:rPr lang="en-CA" dirty="0" smtClean="0"/>
              <a:t> (Cascading Style Sheets) to define styles in later labs</a:t>
            </a:r>
          </a:p>
        </p:txBody>
      </p:sp>
      <p:sp>
        <p:nvSpPr>
          <p:cNvPr id="4" name="Slide Number Placeholder 3"/>
          <p:cNvSpPr>
            <a:spLocks noGrp="1"/>
          </p:cNvSpPr>
          <p:nvPr>
            <p:ph type="sldNum" sz="quarter" idx="12"/>
          </p:nvPr>
        </p:nvSpPr>
        <p:spPr/>
        <p:txBody>
          <a:bodyPr/>
          <a:lstStyle/>
          <a:p>
            <a:fld id="{B8D94587-55A8-424D-AACA-CE80AFC6F8F2}" type="slidenum">
              <a:rPr lang="en-CA" smtClean="0"/>
              <a:pPr/>
              <a:t>39</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Origin of HTML</a:t>
            </a:r>
            <a:endParaRPr lang="en-CA" dirty="0"/>
          </a:p>
        </p:txBody>
      </p:sp>
      <p:sp>
        <p:nvSpPr>
          <p:cNvPr id="3" name="Content Placeholder 2"/>
          <p:cNvSpPr>
            <a:spLocks noGrp="1"/>
          </p:cNvSpPr>
          <p:nvPr>
            <p:ph idx="1"/>
          </p:nvPr>
        </p:nvSpPr>
        <p:spPr>
          <a:xfrm>
            <a:off x="457200" y="1268760"/>
            <a:ext cx="8229600" cy="4857403"/>
          </a:xfrm>
        </p:spPr>
        <p:txBody>
          <a:bodyPr>
            <a:normAutofit fontScale="85000" lnSpcReduction="20000"/>
          </a:bodyPr>
          <a:lstStyle/>
          <a:p>
            <a:r>
              <a:rPr lang="en-CA" dirty="0" smtClean="0"/>
              <a:t>At the Swiss CERN lab ...</a:t>
            </a:r>
          </a:p>
          <a:p>
            <a:r>
              <a:rPr lang="en-CA" dirty="0" smtClean="0"/>
              <a:t>During late 80’s the lab needed an electronic system for researchers to share research documents and data</a:t>
            </a:r>
          </a:p>
          <a:p>
            <a:r>
              <a:rPr lang="en-CA" dirty="0" smtClean="0"/>
              <a:t>In 1990 British physicist </a:t>
            </a:r>
            <a:r>
              <a:rPr lang="en-CA" dirty="0" smtClean="0">
                <a:solidFill>
                  <a:srgbClr val="0070C0"/>
                </a:solidFill>
              </a:rPr>
              <a:t>Tim Berners-Lee</a:t>
            </a:r>
            <a:r>
              <a:rPr lang="en-CA" dirty="0" smtClean="0"/>
              <a:t>, working at CERN, develops </a:t>
            </a:r>
            <a:r>
              <a:rPr lang="en-CA" dirty="0" smtClean="0">
                <a:solidFill>
                  <a:schemeClr val="accent6">
                    <a:lumMod val="50000"/>
                  </a:schemeClr>
                </a:solidFill>
              </a:rPr>
              <a:t>HTML</a:t>
            </a:r>
            <a:r>
              <a:rPr lang="en-CA" dirty="0" smtClean="0"/>
              <a:t> and writes the first web server and browser software – Christmas Day 1990 HTML is </a:t>
            </a:r>
            <a:r>
              <a:rPr lang="en-CA" dirty="0" smtClean="0">
                <a:solidFill>
                  <a:srgbClr val="00B050"/>
                </a:solidFill>
              </a:rPr>
              <a:t>alive</a:t>
            </a:r>
          </a:p>
          <a:p>
            <a:r>
              <a:rPr lang="en-CA" dirty="0" smtClean="0"/>
              <a:t>The design of HTML was influenced by a type of </a:t>
            </a:r>
            <a:r>
              <a:rPr lang="en-CA" dirty="0" smtClean="0">
                <a:solidFill>
                  <a:schemeClr val="accent2">
                    <a:lumMod val="75000"/>
                  </a:schemeClr>
                </a:solidFill>
              </a:rPr>
              <a:t>SGML</a:t>
            </a:r>
            <a:r>
              <a:rPr lang="en-CA" dirty="0" smtClean="0"/>
              <a:t>, </a:t>
            </a:r>
            <a:r>
              <a:rPr lang="en-CA" dirty="0" smtClean="0">
                <a:solidFill>
                  <a:schemeClr val="accent6">
                    <a:lumMod val="50000"/>
                  </a:schemeClr>
                </a:solidFill>
              </a:rPr>
              <a:t>S</a:t>
            </a:r>
            <a:r>
              <a:rPr lang="en-CA" dirty="0" smtClean="0"/>
              <a:t>tandard </a:t>
            </a:r>
            <a:r>
              <a:rPr lang="en-CA" dirty="0" smtClean="0">
                <a:solidFill>
                  <a:schemeClr val="accent6">
                    <a:lumMod val="50000"/>
                  </a:schemeClr>
                </a:solidFill>
              </a:rPr>
              <a:t>G</a:t>
            </a:r>
            <a:r>
              <a:rPr lang="en-CA" dirty="0" smtClean="0"/>
              <a:t>eneralized </a:t>
            </a:r>
            <a:r>
              <a:rPr lang="en-CA" dirty="0" err="1" smtClean="0">
                <a:solidFill>
                  <a:schemeClr val="accent6">
                    <a:lumMod val="50000"/>
                  </a:schemeClr>
                </a:solidFill>
              </a:rPr>
              <a:t>M</a:t>
            </a:r>
            <a:r>
              <a:rPr lang="en-CA" dirty="0" err="1" smtClean="0"/>
              <a:t>arkup</a:t>
            </a:r>
            <a:r>
              <a:rPr lang="en-CA" dirty="0" smtClean="0"/>
              <a:t> </a:t>
            </a:r>
            <a:r>
              <a:rPr lang="en-CA" dirty="0" smtClean="0">
                <a:solidFill>
                  <a:schemeClr val="accent6">
                    <a:lumMod val="50000"/>
                  </a:schemeClr>
                </a:solidFill>
              </a:rPr>
              <a:t>L</a:t>
            </a:r>
            <a:r>
              <a:rPr lang="en-CA" dirty="0" smtClean="0"/>
              <a:t>anguage</a:t>
            </a:r>
          </a:p>
          <a:p>
            <a:r>
              <a:rPr lang="en-CA" dirty="0" smtClean="0"/>
              <a:t>SGML markup describes a document’s structure such as its paragraphs, quotations, and attributes like author</a:t>
            </a:r>
          </a:p>
          <a:p>
            <a:r>
              <a:rPr lang="en-CA" dirty="0" smtClean="0">
                <a:solidFill>
                  <a:srgbClr val="0070C0"/>
                </a:solidFill>
              </a:rPr>
              <a:t>Berners-Lee</a:t>
            </a:r>
            <a:r>
              <a:rPr lang="en-CA" dirty="0" smtClean="0"/>
              <a:t> wanted one electronic ‘web’ for everyone to use, regardless of computer, software, or document</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4</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HTML element</a:t>
            </a:r>
            <a:endParaRPr lang="en-CA" dirty="0"/>
          </a:p>
        </p:txBody>
      </p:sp>
      <p:sp>
        <p:nvSpPr>
          <p:cNvPr id="3" name="Content Placeholder 2"/>
          <p:cNvSpPr>
            <a:spLocks noGrp="1"/>
          </p:cNvSpPr>
          <p:nvPr>
            <p:ph idx="1"/>
          </p:nvPr>
        </p:nvSpPr>
        <p:spPr/>
        <p:txBody>
          <a:bodyPr/>
          <a:lstStyle/>
          <a:p>
            <a:r>
              <a:rPr lang="en-CA" dirty="0" smtClean="0"/>
              <a:t>The </a:t>
            </a:r>
            <a:r>
              <a:rPr lang="en-CA" dirty="0" smtClean="0">
                <a:solidFill>
                  <a:schemeClr val="accent5">
                    <a:lumMod val="75000"/>
                  </a:schemeClr>
                </a:solidFill>
                <a:latin typeface="Consolas" pitchFamily="49" charset="0"/>
                <a:cs typeface="Consolas" pitchFamily="49" charset="0"/>
              </a:rPr>
              <a:t>html</a:t>
            </a:r>
            <a:r>
              <a:rPr lang="en-CA" dirty="0" smtClean="0"/>
              <a:t> element represents the root of an HTML document</a:t>
            </a:r>
          </a:p>
          <a:p>
            <a:r>
              <a:rPr lang="en-CA" dirty="0" smtClean="0"/>
              <a:t>The attribute </a:t>
            </a:r>
            <a:r>
              <a:rPr lang="en-CA" dirty="0" err="1" smtClean="0">
                <a:solidFill>
                  <a:srgbClr val="0070C0"/>
                </a:solidFill>
              </a:rPr>
              <a:t>lang</a:t>
            </a:r>
            <a:r>
              <a:rPr lang="en-CA" dirty="0" smtClean="0"/>
              <a:t> provides the document’s language, which aids speech synthesis tools to determine what pronunciations to use</a:t>
            </a:r>
          </a:p>
          <a:p>
            <a:pPr>
              <a:buNone/>
            </a:pPr>
            <a:r>
              <a:rPr lang="en-CA" dirty="0" smtClean="0">
                <a:latin typeface="Consolas" pitchFamily="49" charset="0"/>
                <a:cs typeface="Consolas" pitchFamily="49" charset="0"/>
              </a:rPr>
              <a:t>&lt;html </a:t>
            </a:r>
            <a:r>
              <a:rPr lang="en-CA" dirty="0" err="1" smtClean="0">
                <a:solidFill>
                  <a:srgbClr val="0070C0"/>
                </a:solidFill>
                <a:latin typeface="Consolas" pitchFamily="49" charset="0"/>
                <a:cs typeface="Consolas" pitchFamily="49" charset="0"/>
              </a:rPr>
              <a:t>lang</a:t>
            </a:r>
            <a:r>
              <a:rPr lang="en-CA" dirty="0" smtClean="0">
                <a:latin typeface="Consolas" pitchFamily="49" charset="0"/>
                <a:cs typeface="Consolas" pitchFamily="49" charset="0"/>
              </a:rPr>
              <a:t>=“en”&gt;  </a:t>
            </a:r>
            <a:br>
              <a:rPr lang="en-CA" dirty="0" smtClean="0">
                <a:latin typeface="Consolas" pitchFamily="49" charset="0"/>
                <a:cs typeface="Consolas" pitchFamily="49" charset="0"/>
              </a:rPr>
            </a:br>
            <a:r>
              <a:rPr lang="en-CA" dirty="0" smtClean="0">
                <a:latin typeface="Consolas" pitchFamily="49" charset="0"/>
                <a:cs typeface="Consolas" pitchFamily="49" charset="0"/>
              </a:rPr>
              <a:t>...</a:t>
            </a:r>
          </a:p>
          <a:p>
            <a:pPr>
              <a:buNone/>
            </a:pPr>
            <a:r>
              <a:rPr lang="en-CA" dirty="0" smtClean="0">
                <a:latin typeface="Consolas" pitchFamily="49" charset="0"/>
                <a:cs typeface="Consolas" pitchFamily="49" charset="0"/>
              </a:rPr>
              <a:t>&lt;/html&gt;</a:t>
            </a:r>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40</a:t>
            </a:fld>
            <a:endParaRPr lang="en-CA"/>
          </a:p>
        </p:txBody>
      </p:sp>
      <p:sp>
        <p:nvSpPr>
          <p:cNvPr id="6" name="TextBox 5"/>
          <p:cNvSpPr txBox="1"/>
          <p:nvPr/>
        </p:nvSpPr>
        <p:spPr>
          <a:xfrm>
            <a:off x="4427984" y="4365104"/>
            <a:ext cx="3117648" cy="369332"/>
          </a:xfrm>
          <a:prstGeom prst="rect">
            <a:avLst/>
          </a:prstGeom>
          <a:solidFill>
            <a:schemeClr val="accent3">
              <a:lumMod val="20000"/>
              <a:lumOff val="80000"/>
            </a:schemeClr>
          </a:solidFill>
        </p:spPr>
        <p:txBody>
          <a:bodyPr wrap="none" rtlCol="0">
            <a:spAutoFit/>
          </a:bodyPr>
          <a:lstStyle/>
          <a:p>
            <a:r>
              <a:rPr lang="en-CA" dirty="0" smtClean="0"/>
              <a:t>Document’s language is English</a:t>
            </a:r>
            <a:endParaRPr lang="en-CA" dirty="0"/>
          </a:p>
        </p:txBody>
      </p:sp>
      <p:sp>
        <p:nvSpPr>
          <p:cNvPr id="8" name="TextBox 7"/>
          <p:cNvSpPr txBox="1"/>
          <p:nvPr/>
        </p:nvSpPr>
        <p:spPr>
          <a:xfrm>
            <a:off x="1979712" y="4941168"/>
            <a:ext cx="2710550" cy="369332"/>
          </a:xfrm>
          <a:prstGeom prst="rect">
            <a:avLst/>
          </a:prstGeom>
          <a:solidFill>
            <a:schemeClr val="accent3">
              <a:lumMod val="20000"/>
              <a:lumOff val="80000"/>
            </a:schemeClr>
          </a:solidFill>
        </p:spPr>
        <p:txBody>
          <a:bodyPr wrap="none" rtlCol="0">
            <a:spAutoFit/>
          </a:bodyPr>
          <a:lstStyle/>
          <a:p>
            <a:r>
              <a:rPr lang="en-CA" dirty="0" smtClean="0"/>
              <a:t>HTML content goes in here</a:t>
            </a:r>
            <a:endParaRPr lang="en-C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HTML character encoding</a:t>
            </a:r>
            <a:endParaRPr lang="en-CA" dirty="0"/>
          </a:p>
        </p:txBody>
      </p:sp>
      <p:sp>
        <p:nvSpPr>
          <p:cNvPr id="3" name="Content Placeholder 2"/>
          <p:cNvSpPr>
            <a:spLocks noGrp="1"/>
          </p:cNvSpPr>
          <p:nvPr>
            <p:ph idx="1"/>
          </p:nvPr>
        </p:nvSpPr>
        <p:spPr>
          <a:xfrm>
            <a:off x="457200" y="1268760"/>
            <a:ext cx="8229600" cy="4857403"/>
          </a:xfrm>
        </p:spPr>
        <p:txBody>
          <a:bodyPr>
            <a:normAutofit fontScale="92500"/>
          </a:bodyPr>
          <a:lstStyle/>
          <a:p>
            <a:r>
              <a:rPr lang="en-CA" dirty="0" smtClean="0"/>
              <a:t>International characters are supported starting with HTML version 4 (web becomes multilingual)</a:t>
            </a:r>
          </a:p>
          <a:p>
            <a:r>
              <a:rPr lang="en-CA" dirty="0" smtClean="0"/>
              <a:t>HTML content should indicate a </a:t>
            </a:r>
            <a:r>
              <a:rPr lang="en-CA" dirty="0" smtClean="0">
                <a:solidFill>
                  <a:schemeClr val="accent6">
                    <a:lumMod val="75000"/>
                  </a:schemeClr>
                </a:solidFill>
              </a:rPr>
              <a:t>character encoding</a:t>
            </a:r>
          </a:p>
          <a:p>
            <a:r>
              <a:rPr lang="en-CA" dirty="0" smtClean="0"/>
              <a:t>Makes it easier for some browsers with different default encodings (languages) to view the pages</a:t>
            </a:r>
          </a:p>
          <a:p>
            <a:r>
              <a:rPr lang="en-CA" dirty="0" smtClean="0"/>
              <a:t>In the </a:t>
            </a:r>
            <a:r>
              <a:rPr lang="en-CA" dirty="0" smtClean="0">
                <a:solidFill>
                  <a:schemeClr val="accent5">
                    <a:lumMod val="50000"/>
                  </a:schemeClr>
                </a:solidFill>
              </a:rPr>
              <a:t>head</a:t>
            </a:r>
            <a:r>
              <a:rPr lang="en-CA" dirty="0" smtClean="0"/>
              <a:t> element the first element should be:</a:t>
            </a:r>
          </a:p>
          <a:p>
            <a:pPr>
              <a:buNone/>
            </a:pPr>
            <a:r>
              <a:rPr lang="en-CA" dirty="0" smtClean="0"/>
              <a:t>  </a:t>
            </a:r>
            <a:r>
              <a:rPr lang="en-CA" sz="2200" dirty="0" smtClean="0">
                <a:solidFill>
                  <a:srgbClr val="7030A0"/>
                </a:solidFill>
                <a:latin typeface="Consolas" pitchFamily="49" charset="0"/>
                <a:cs typeface="Consolas" pitchFamily="49" charset="0"/>
              </a:rPr>
              <a:t>&lt;meta </a:t>
            </a:r>
            <a:r>
              <a:rPr lang="en-CA" sz="2200" dirty="0" smtClean="0">
                <a:latin typeface="Consolas" pitchFamily="49" charset="0"/>
                <a:cs typeface="Consolas" pitchFamily="49" charset="0"/>
              </a:rPr>
              <a:t>http-equiv=“content-type”             </a:t>
            </a:r>
          </a:p>
          <a:p>
            <a:pPr>
              <a:buNone/>
            </a:pPr>
            <a:r>
              <a:rPr lang="en-CA" sz="2200" dirty="0" smtClean="0">
                <a:latin typeface="Consolas" pitchFamily="49" charset="0"/>
                <a:cs typeface="Consolas" pitchFamily="49" charset="0"/>
              </a:rPr>
              <a:t>               content=“text/html; </a:t>
            </a:r>
            <a:r>
              <a:rPr lang="en-CA" sz="2200" dirty="0" err="1" smtClean="0">
                <a:latin typeface="Consolas" pitchFamily="49" charset="0"/>
                <a:cs typeface="Consolas" pitchFamily="49" charset="0"/>
              </a:rPr>
              <a:t>charset</a:t>
            </a:r>
            <a:r>
              <a:rPr lang="en-CA" sz="2200" dirty="0" smtClean="0">
                <a:latin typeface="Consolas" pitchFamily="49" charset="0"/>
                <a:cs typeface="Consolas" pitchFamily="49" charset="0"/>
              </a:rPr>
              <a:t>=utf-8”&gt;</a:t>
            </a:r>
          </a:p>
          <a:p>
            <a:pPr>
              <a:buNone/>
            </a:pP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41</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
        <p:nvSpPr>
          <p:cNvPr id="6" name="TextBox 5"/>
          <p:cNvSpPr txBox="1"/>
          <p:nvPr/>
        </p:nvSpPr>
        <p:spPr>
          <a:xfrm>
            <a:off x="683568" y="5805264"/>
            <a:ext cx="5124223" cy="307777"/>
          </a:xfrm>
          <a:prstGeom prst="rect">
            <a:avLst/>
          </a:prstGeom>
          <a:noFill/>
        </p:spPr>
        <p:txBody>
          <a:bodyPr wrap="none" rtlCol="0">
            <a:spAutoFit/>
          </a:bodyPr>
          <a:lstStyle/>
          <a:p>
            <a:r>
              <a:rPr lang="en-CA" sz="1400" dirty="0" smtClean="0">
                <a:hlinkClick r:id="rId2"/>
              </a:rPr>
              <a:t>http://www.sitepoint.com/do-you-know-your-character-encodings/</a:t>
            </a:r>
            <a:endParaRPr lang="en-CA" sz="1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 tag</a:t>
            </a:r>
            <a:endParaRPr lang="en-CA" dirty="0"/>
          </a:p>
        </p:txBody>
      </p:sp>
      <p:sp>
        <p:nvSpPr>
          <p:cNvPr id="3" name="Content Placeholder 2"/>
          <p:cNvSpPr>
            <a:spLocks noGrp="1"/>
          </p:cNvSpPr>
          <p:nvPr>
            <p:ph idx="1"/>
          </p:nvPr>
        </p:nvSpPr>
        <p:spPr>
          <a:xfrm>
            <a:off x="457200" y="1340768"/>
            <a:ext cx="8229600" cy="4785395"/>
          </a:xfrm>
        </p:spPr>
        <p:txBody>
          <a:bodyPr>
            <a:normAutofit fontScale="70000" lnSpcReduction="20000"/>
          </a:bodyPr>
          <a:lstStyle/>
          <a:p>
            <a:r>
              <a:rPr lang="en-CA" dirty="0" smtClean="0"/>
              <a:t>Within the head element of the HTML content additional information about the HTML is specified using the </a:t>
            </a:r>
            <a:r>
              <a:rPr lang="en-CA" dirty="0" smtClean="0">
                <a:solidFill>
                  <a:schemeClr val="accent2">
                    <a:lumMod val="75000"/>
                  </a:schemeClr>
                </a:solidFill>
              </a:rPr>
              <a:t>&lt;meta&gt; </a:t>
            </a:r>
            <a:r>
              <a:rPr lang="en-CA" dirty="0" smtClean="0"/>
              <a:t>tag</a:t>
            </a:r>
          </a:p>
          <a:p>
            <a:r>
              <a:rPr lang="en-CA" dirty="0" smtClean="0">
                <a:solidFill>
                  <a:schemeClr val="accent4">
                    <a:lumMod val="50000"/>
                  </a:schemeClr>
                </a:solidFill>
              </a:rPr>
              <a:t>&lt;meta&gt; </a:t>
            </a:r>
            <a:r>
              <a:rPr lang="en-CA" dirty="0" smtClean="0"/>
              <a:t>does not render anything in the browser.</a:t>
            </a:r>
          </a:p>
          <a:p>
            <a:pPr>
              <a:buNone/>
            </a:pPr>
            <a:r>
              <a:rPr lang="en-CA" sz="3400" dirty="0" smtClean="0">
                <a:latin typeface="Consolas" pitchFamily="49" charset="0"/>
                <a:cs typeface="Consolas" pitchFamily="49" charset="0"/>
              </a:rPr>
              <a:t>  </a:t>
            </a:r>
            <a:r>
              <a:rPr lang="en-CA" sz="3400" dirty="0" smtClean="0">
                <a:solidFill>
                  <a:schemeClr val="accent4">
                    <a:lumMod val="50000"/>
                  </a:schemeClr>
                </a:solidFill>
                <a:latin typeface="Consolas" pitchFamily="49" charset="0"/>
                <a:cs typeface="Consolas" pitchFamily="49" charset="0"/>
              </a:rPr>
              <a:t>&lt;meta </a:t>
            </a:r>
            <a:r>
              <a:rPr lang="en-CA" sz="3400" dirty="0" smtClean="0">
                <a:latin typeface="Consolas" pitchFamily="49" charset="0"/>
                <a:cs typeface="Consolas" pitchFamily="49" charset="0"/>
              </a:rPr>
              <a:t>name=“</a:t>
            </a:r>
            <a:r>
              <a:rPr lang="en-CA" sz="3400" dirty="0" smtClean="0">
                <a:solidFill>
                  <a:schemeClr val="accent3">
                    <a:lumMod val="75000"/>
                  </a:schemeClr>
                </a:solidFill>
                <a:latin typeface="Consolas" pitchFamily="49" charset="0"/>
                <a:cs typeface="Consolas" pitchFamily="49" charset="0"/>
              </a:rPr>
              <a:t>author</a:t>
            </a:r>
            <a:r>
              <a:rPr lang="en-CA" sz="3400" dirty="0" smtClean="0">
                <a:latin typeface="Consolas" pitchFamily="49" charset="0"/>
                <a:cs typeface="Consolas" pitchFamily="49" charset="0"/>
              </a:rPr>
              <a:t>” content=“John W. Smith”&gt;</a:t>
            </a:r>
            <a:br>
              <a:rPr lang="en-CA" sz="3400" dirty="0" smtClean="0">
                <a:latin typeface="Consolas" pitchFamily="49" charset="0"/>
                <a:cs typeface="Consolas" pitchFamily="49" charset="0"/>
              </a:rPr>
            </a:br>
            <a:r>
              <a:rPr lang="en-CA" sz="3400" dirty="0" smtClean="0">
                <a:latin typeface="Consolas" pitchFamily="49" charset="0"/>
                <a:cs typeface="Consolas" pitchFamily="49" charset="0"/>
              </a:rPr>
              <a:t/>
            </a:r>
            <a:br>
              <a:rPr lang="en-CA" sz="3400" dirty="0" smtClean="0">
                <a:latin typeface="Consolas" pitchFamily="49" charset="0"/>
                <a:cs typeface="Consolas" pitchFamily="49" charset="0"/>
              </a:rPr>
            </a:br>
            <a:r>
              <a:rPr lang="en-CA" sz="3400" dirty="0" smtClean="0">
                <a:solidFill>
                  <a:schemeClr val="accent4">
                    <a:lumMod val="50000"/>
                  </a:schemeClr>
                </a:solidFill>
                <a:latin typeface="Consolas" pitchFamily="49" charset="0"/>
                <a:cs typeface="Consolas" pitchFamily="49" charset="0"/>
              </a:rPr>
              <a:t>&lt;meta </a:t>
            </a:r>
            <a:r>
              <a:rPr lang="en-CA" sz="3400" dirty="0" smtClean="0">
                <a:latin typeface="Consolas" pitchFamily="49" charset="0"/>
                <a:cs typeface="Consolas" pitchFamily="49" charset="0"/>
              </a:rPr>
              <a:t>name=“</a:t>
            </a:r>
            <a:r>
              <a:rPr lang="en-CA" sz="3400" dirty="0" smtClean="0">
                <a:solidFill>
                  <a:schemeClr val="accent3">
                    <a:lumMod val="75000"/>
                  </a:schemeClr>
                </a:solidFill>
                <a:latin typeface="Consolas" pitchFamily="49" charset="0"/>
                <a:cs typeface="Consolas" pitchFamily="49" charset="0"/>
              </a:rPr>
              <a:t>description</a:t>
            </a:r>
            <a:r>
              <a:rPr lang="en-CA" sz="3400" dirty="0" smtClean="0">
                <a:latin typeface="Consolas" pitchFamily="49" charset="0"/>
                <a:cs typeface="Consolas" pitchFamily="49" charset="0"/>
              </a:rPr>
              <a:t>” </a:t>
            </a:r>
            <a:br>
              <a:rPr lang="en-CA" sz="3400" dirty="0" smtClean="0">
                <a:latin typeface="Consolas" pitchFamily="49" charset="0"/>
                <a:cs typeface="Consolas" pitchFamily="49" charset="0"/>
              </a:rPr>
            </a:br>
            <a:r>
              <a:rPr lang="en-CA" sz="3400" dirty="0" smtClean="0">
                <a:latin typeface="Consolas" pitchFamily="49" charset="0"/>
                <a:cs typeface="Consolas" pitchFamily="49" charset="0"/>
              </a:rPr>
              <a:t>    content=“Free pictures of cats and dogs”&gt;</a:t>
            </a:r>
            <a:br>
              <a:rPr lang="en-CA" sz="3400" dirty="0" smtClean="0">
                <a:latin typeface="Consolas" pitchFamily="49" charset="0"/>
                <a:cs typeface="Consolas" pitchFamily="49" charset="0"/>
              </a:rPr>
            </a:br>
            <a:r>
              <a:rPr lang="en-CA" sz="3400" dirty="0" smtClean="0">
                <a:latin typeface="Consolas" pitchFamily="49" charset="0"/>
                <a:cs typeface="Consolas" pitchFamily="49" charset="0"/>
              </a:rPr>
              <a:t/>
            </a:r>
            <a:br>
              <a:rPr lang="en-CA" sz="3400" dirty="0" smtClean="0">
                <a:latin typeface="Consolas" pitchFamily="49" charset="0"/>
                <a:cs typeface="Consolas" pitchFamily="49" charset="0"/>
              </a:rPr>
            </a:br>
            <a:r>
              <a:rPr lang="en-CA" sz="3400" dirty="0" smtClean="0">
                <a:solidFill>
                  <a:schemeClr val="accent4">
                    <a:lumMod val="50000"/>
                  </a:schemeClr>
                </a:solidFill>
                <a:latin typeface="Consolas" pitchFamily="49" charset="0"/>
                <a:cs typeface="Consolas" pitchFamily="49" charset="0"/>
              </a:rPr>
              <a:t>&lt;meta </a:t>
            </a:r>
            <a:r>
              <a:rPr lang="en-CA" sz="3400" dirty="0" smtClean="0">
                <a:latin typeface="Consolas" pitchFamily="49" charset="0"/>
                <a:cs typeface="Consolas" pitchFamily="49" charset="0"/>
              </a:rPr>
              <a:t>name=“</a:t>
            </a:r>
            <a:r>
              <a:rPr lang="en-CA" sz="3400" dirty="0" smtClean="0">
                <a:solidFill>
                  <a:schemeClr val="accent3">
                    <a:lumMod val="75000"/>
                  </a:schemeClr>
                </a:solidFill>
                <a:latin typeface="Consolas" pitchFamily="49" charset="0"/>
                <a:cs typeface="Consolas" pitchFamily="49" charset="0"/>
              </a:rPr>
              <a:t>keywords</a:t>
            </a:r>
            <a:r>
              <a:rPr lang="en-CA" sz="3400" dirty="0" smtClean="0">
                <a:latin typeface="Consolas" pitchFamily="49" charset="0"/>
                <a:cs typeface="Consolas" pitchFamily="49" charset="0"/>
              </a:rPr>
              <a:t>” </a:t>
            </a:r>
            <a:br>
              <a:rPr lang="en-CA" sz="3400" dirty="0" smtClean="0">
                <a:latin typeface="Consolas" pitchFamily="49" charset="0"/>
                <a:cs typeface="Consolas" pitchFamily="49" charset="0"/>
              </a:rPr>
            </a:br>
            <a:r>
              <a:rPr lang="en-CA" sz="3400" dirty="0" smtClean="0">
                <a:latin typeface="Consolas" pitchFamily="49" charset="0"/>
                <a:cs typeface="Consolas" pitchFamily="49" charset="0"/>
              </a:rPr>
              <a:t>    content=“cat, dog, feline, canine,</a:t>
            </a:r>
          </a:p>
          <a:p>
            <a:pPr>
              <a:buNone/>
            </a:pPr>
            <a:r>
              <a:rPr lang="en-CA" sz="3400" dirty="0" smtClean="0">
                <a:latin typeface="Consolas" pitchFamily="49" charset="0"/>
                <a:cs typeface="Consolas" pitchFamily="49" charset="0"/>
              </a:rPr>
              <a:t>              animal, mammal, free pictures”&gt;</a:t>
            </a:r>
          </a:p>
          <a:p>
            <a:pPr>
              <a:buNone/>
            </a:pPr>
            <a:endParaRPr lang="en-CA" sz="3400" dirty="0" smtClean="0">
              <a:solidFill>
                <a:schemeClr val="accent4">
                  <a:lumMod val="50000"/>
                </a:schemeClr>
              </a:solidFill>
              <a:latin typeface="Consolas" pitchFamily="49" charset="0"/>
              <a:cs typeface="Consolas" pitchFamily="49" charset="0"/>
            </a:endParaRPr>
          </a:p>
          <a:p>
            <a:pPr>
              <a:buNone/>
            </a:pPr>
            <a:r>
              <a:rPr lang="en-CA" sz="3400" dirty="0" smtClean="0">
                <a:solidFill>
                  <a:schemeClr val="accent4">
                    <a:lumMod val="50000"/>
                  </a:schemeClr>
                </a:solidFill>
                <a:latin typeface="Consolas" pitchFamily="49" charset="0"/>
                <a:cs typeface="Consolas" pitchFamily="49" charset="0"/>
              </a:rPr>
              <a:t>&lt;meta </a:t>
            </a:r>
            <a:r>
              <a:rPr lang="en-CA" sz="3400" dirty="0" smtClean="0">
                <a:latin typeface="Consolas" pitchFamily="49" charset="0"/>
                <a:cs typeface="Consolas" pitchFamily="49" charset="0"/>
              </a:rPr>
              <a:t>http-equiv=“refresh” content=“5”&gt;  </a:t>
            </a:r>
            <a:r>
              <a:rPr lang="en-CA" dirty="0" smtClean="0"/>
              <a:t>automatically refresh the current web page every five seconds</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42</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Title HTML</a:t>
            </a:r>
            <a:endParaRPr lang="en-CA" dirty="0"/>
          </a:p>
        </p:txBody>
      </p:sp>
      <p:sp>
        <p:nvSpPr>
          <p:cNvPr id="3" name="Content Placeholder 2"/>
          <p:cNvSpPr>
            <a:spLocks noGrp="1"/>
          </p:cNvSpPr>
          <p:nvPr>
            <p:ph idx="1"/>
          </p:nvPr>
        </p:nvSpPr>
        <p:spPr>
          <a:xfrm>
            <a:off x="457200" y="1124745"/>
            <a:ext cx="8229600" cy="3384375"/>
          </a:xfrm>
        </p:spPr>
        <p:txBody>
          <a:bodyPr>
            <a:normAutofit fontScale="70000" lnSpcReduction="20000"/>
          </a:bodyPr>
          <a:lstStyle/>
          <a:p>
            <a:r>
              <a:rPr lang="en-CA" dirty="0" smtClean="0"/>
              <a:t>Each HTML page should have a </a:t>
            </a:r>
            <a:r>
              <a:rPr lang="en-CA" dirty="0" smtClean="0">
                <a:solidFill>
                  <a:schemeClr val="accent5">
                    <a:lumMod val="50000"/>
                  </a:schemeClr>
                </a:solidFill>
              </a:rPr>
              <a:t>&lt;title&gt; </a:t>
            </a:r>
            <a:r>
              <a:rPr lang="en-CA" dirty="0" smtClean="0"/>
              <a:t>element defined within the head element</a:t>
            </a:r>
          </a:p>
          <a:p>
            <a:r>
              <a:rPr lang="en-CA" dirty="0" smtClean="0"/>
              <a:t>This is the text appearing as the window title in the browser</a:t>
            </a:r>
          </a:p>
          <a:p>
            <a:r>
              <a:rPr lang="en-CA" dirty="0" smtClean="0"/>
              <a:t>Only text – not HTML– can be defined within the </a:t>
            </a:r>
            <a:r>
              <a:rPr lang="en-CA" dirty="0" smtClean="0">
                <a:solidFill>
                  <a:schemeClr val="accent5">
                    <a:lumMod val="50000"/>
                  </a:schemeClr>
                </a:solidFill>
              </a:rPr>
              <a:t>&lt;title&gt; </a:t>
            </a:r>
            <a:r>
              <a:rPr lang="en-CA" dirty="0" smtClean="0"/>
              <a:t>element</a:t>
            </a:r>
          </a:p>
          <a:p>
            <a:r>
              <a:rPr lang="en-CA" dirty="0" smtClean="0"/>
              <a:t>The title is used in many search engines</a:t>
            </a:r>
          </a:p>
          <a:p>
            <a:r>
              <a:rPr lang="en-CA" dirty="0" smtClean="0"/>
              <a:t>The title is used in browser History lists, </a:t>
            </a:r>
            <a:r>
              <a:rPr lang="en-CA" dirty="0" err="1" smtClean="0"/>
              <a:t>Favorites</a:t>
            </a:r>
            <a:r>
              <a:rPr lang="en-CA" dirty="0" smtClean="0"/>
              <a:t> and Bookmarks</a:t>
            </a:r>
          </a:p>
          <a:p>
            <a:pPr>
              <a:buNone/>
            </a:pPr>
            <a:r>
              <a:rPr lang="en-CA" dirty="0" smtClean="0"/>
              <a:t>        </a:t>
            </a:r>
            <a:r>
              <a:rPr lang="en-CA" dirty="0" smtClean="0">
                <a:solidFill>
                  <a:schemeClr val="accent5">
                    <a:lumMod val="50000"/>
                  </a:schemeClr>
                </a:solidFill>
              </a:rPr>
              <a:t>&lt;title&gt; </a:t>
            </a:r>
            <a:r>
              <a:rPr lang="en-CA" dirty="0" smtClean="0"/>
              <a:t>Order Information </a:t>
            </a:r>
            <a:r>
              <a:rPr lang="en-CA" dirty="0" smtClean="0">
                <a:solidFill>
                  <a:schemeClr val="accent5">
                    <a:lumMod val="50000"/>
                  </a:schemeClr>
                </a:solidFill>
              </a:rPr>
              <a:t>&lt;/title&gt; </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43</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pic>
        <p:nvPicPr>
          <p:cNvPr id="130049" name="Picture 1"/>
          <p:cNvPicPr>
            <a:picLocks noChangeAspect="1" noChangeArrowheads="1"/>
          </p:cNvPicPr>
          <p:nvPr/>
        </p:nvPicPr>
        <p:blipFill>
          <a:blip r:embed="rId2" cstate="print"/>
          <a:srcRect/>
          <a:stretch>
            <a:fillRect/>
          </a:stretch>
        </p:blipFill>
        <p:spPr bwMode="auto">
          <a:xfrm>
            <a:off x="827584" y="3573016"/>
            <a:ext cx="7353300" cy="220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CA" dirty="0" smtClean="0"/>
              <a:t>Dynamic HTML</a:t>
            </a:r>
          </a:p>
        </p:txBody>
      </p:sp>
      <p:sp>
        <p:nvSpPr>
          <p:cNvPr id="28675" name="Content Placeholder 2"/>
          <p:cNvSpPr>
            <a:spLocks noGrp="1"/>
          </p:cNvSpPr>
          <p:nvPr>
            <p:ph idx="1"/>
          </p:nvPr>
        </p:nvSpPr>
        <p:spPr/>
        <p:txBody>
          <a:bodyPr>
            <a:normAutofit fontScale="92500" lnSpcReduction="20000"/>
          </a:bodyPr>
          <a:lstStyle/>
          <a:p>
            <a:pPr eaLnBrk="1" hangingPunct="1"/>
            <a:r>
              <a:rPr lang="en-CA" dirty="0" smtClean="0">
                <a:solidFill>
                  <a:schemeClr val="accent6">
                    <a:lumMod val="50000"/>
                  </a:schemeClr>
                </a:solidFill>
              </a:rPr>
              <a:t>Static HTML </a:t>
            </a:r>
            <a:r>
              <a:rPr lang="en-CA" dirty="0" smtClean="0"/>
              <a:t>refers to a fixed HTML page which is not updated before it is displayed by the browser</a:t>
            </a:r>
          </a:p>
          <a:p>
            <a:pPr eaLnBrk="1" hangingPunct="1"/>
            <a:r>
              <a:rPr lang="en-CA" dirty="0" smtClean="0">
                <a:solidFill>
                  <a:srgbClr val="C00000"/>
                </a:solidFill>
              </a:rPr>
              <a:t>Dynamic HTML </a:t>
            </a:r>
            <a:r>
              <a:rPr lang="en-CA" dirty="0" smtClean="0"/>
              <a:t>uses a script language (like JavaScript, PHP, or ASPX) to show updated information every time that page is shown in the browser</a:t>
            </a:r>
          </a:p>
          <a:p>
            <a:pPr eaLnBrk="1" hangingPunct="1"/>
            <a:r>
              <a:rPr lang="en-CA" dirty="0" smtClean="0"/>
              <a:t>E.g.  Show the current time on the browser page</a:t>
            </a:r>
          </a:p>
          <a:p>
            <a:pPr eaLnBrk="1" hangingPunct="1">
              <a:buFont typeface="Wingdings 2" pitchFamily="18" charset="2"/>
              <a:buNone/>
            </a:pPr>
            <a:r>
              <a:rPr lang="en-CA" dirty="0" smtClean="0"/>
              <a:t>    Provide feedback when completing an online form</a:t>
            </a:r>
          </a:p>
          <a:p>
            <a:pPr eaLnBrk="1" hangingPunct="1">
              <a:buFont typeface="Wingdings 2" pitchFamily="18" charset="2"/>
              <a:buNone/>
            </a:pPr>
            <a:r>
              <a:rPr lang="en-CA" dirty="0" smtClean="0"/>
              <a:t>    Show information from the web server</a:t>
            </a:r>
          </a:p>
        </p:txBody>
      </p:sp>
      <p:sp>
        <p:nvSpPr>
          <p:cNvPr id="4" name="Slide Number Placeholder 3"/>
          <p:cNvSpPr>
            <a:spLocks noGrp="1"/>
          </p:cNvSpPr>
          <p:nvPr>
            <p:ph type="sldNum" sz="quarter" idx="12"/>
          </p:nvPr>
        </p:nvSpPr>
        <p:spPr/>
        <p:txBody>
          <a:bodyPr/>
          <a:lstStyle/>
          <a:p>
            <a:fld id="{B8D94587-55A8-424D-AACA-CE80AFC6F8F2}" type="slidenum">
              <a:rPr lang="en-CA" smtClean="0"/>
              <a:pPr/>
              <a:t>44</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fontAlgn="auto" hangingPunct="1">
              <a:spcAft>
                <a:spcPts val="0"/>
              </a:spcAft>
              <a:defRPr/>
            </a:pPr>
            <a:r>
              <a:rPr lang="en-US"/>
              <a:t>Web Page Design and Authoring</a:t>
            </a:r>
          </a:p>
        </p:txBody>
      </p:sp>
      <p:sp>
        <p:nvSpPr>
          <p:cNvPr id="29699" name="Rectangle 3"/>
          <p:cNvSpPr>
            <a:spLocks noGrp="1" noChangeArrowheads="1"/>
          </p:cNvSpPr>
          <p:nvPr>
            <p:ph idx="1"/>
          </p:nvPr>
        </p:nvSpPr>
        <p:spPr/>
        <p:txBody>
          <a:bodyPr/>
          <a:lstStyle/>
          <a:p>
            <a:pPr eaLnBrk="1" hangingPunct="1"/>
            <a:r>
              <a:rPr lang="en-US" b="1" smtClean="0">
                <a:solidFill>
                  <a:schemeClr val="folHlink"/>
                </a:solidFill>
              </a:rPr>
              <a:t>Web page design</a:t>
            </a:r>
            <a:r>
              <a:rPr lang="en-US" smtClean="0"/>
              <a:t>, or </a:t>
            </a:r>
            <a:r>
              <a:rPr lang="en-US" b="1" smtClean="0">
                <a:solidFill>
                  <a:schemeClr val="folHlink"/>
                </a:solidFill>
              </a:rPr>
              <a:t>Web design</a:t>
            </a:r>
            <a:r>
              <a:rPr lang="en-US" smtClean="0"/>
              <a:t>, refers to the visual design and creation of the documents that appear on the World Wide Web</a:t>
            </a:r>
          </a:p>
        </p:txBody>
      </p:sp>
      <p:sp>
        <p:nvSpPr>
          <p:cNvPr id="4" name="Slide Number Placeholder 3"/>
          <p:cNvSpPr>
            <a:spLocks noGrp="1"/>
          </p:cNvSpPr>
          <p:nvPr>
            <p:ph type="sldNum" sz="quarter" idx="12"/>
          </p:nvPr>
        </p:nvSpPr>
        <p:spPr/>
        <p:txBody>
          <a:bodyPr/>
          <a:lstStyle/>
          <a:p>
            <a:fld id="{B8D94587-55A8-424D-AACA-CE80AFC6F8F2}" type="slidenum">
              <a:rPr lang="en-CA" smtClean="0"/>
              <a:pPr/>
              <a:t>45</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fontAlgn="auto" hangingPunct="1">
              <a:spcAft>
                <a:spcPts val="0"/>
              </a:spcAft>
              <a:defRPr/>
            </a:pPr>
            <a:r>
              <a:rPr lang="en-US"/>
              <a:t>Web Page Design and Authoring</a:t>
            </a:r>
          </a:p>
        </p:txBody>
      </p:sp>
      <p:sp>
        <p:nvSpPr>
          <p:cNvPr id="30723" name="Rectangle 3"/>
          <p:cNvSpPr>
            <a:spLocks noGrp="1" noChangeArrowheads="1"/>
          </p:cNvSpPr>
          <p:nvPr>
            <p:ph idx="1"/>
          </p:nvPr>
        </p:nvSpPr>
        <p:spPr/>
        <p:txBody>
          <a:bodyPr/>
          <a:lstStyle/>
          <a:p>
            <a:pPr eaLnBrk="1" hangingPunct="1"/>
            <a:r>
              <a:rPr lang="en-US" b="1" smtClean="0">
                <a:solidFill>
                  <a:schemeClr val="folHlink"/>
                </a:solidFill>
              </a:rPr>
              <a:t>Web page authoring</a:t>
            </a:r>
            <a:r>
              <a:rPr lang="en-US" b="1" smtClean="0">
                <a:solidFill>
                  <a:srgbClr val="CC0000"/>
                </a:solidFill>
              </a:rPr>
              <a:t> </a:t>
            </a:r>
            <a:r>
              <a:rPr lang="en-US" smtClean="0"/>
              <a:t>refers to the creation and assembly of the tags, attributes, and data that make up a Web page</a:t>
            </a:r>
          </a:p>
        </p:txBody>
      </p:sp>
      <p:sp>
        <p:nvSpPr>
          <p:cNvPr id="4" name="Slide Number Placeholder 3"/>
          <p:cNvSpPr>
            <a:spLocks noGrp="1"/>
          </p:cNvSpPr>
          <p:nvPr>
            <p:ph type="sldNum" sz="quarter" idx="12"/>
          </p:nvPr>
        </p:nvSpPr>
        <p:spPr/>
        <p:txBody>
          <a:bodyPr/>
          <a:lstStyle/>
          <a:p>
            <a:fld id="{B8D94587-55A8-424D-AACA-CE80AFC6F8F2}" type="slidenum">
              <a:rPr lang="en-CA" smtClean="0"/>
              <a:pPr/>
              <a:t>46</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fontAlgn="auto" hangingPunct="1">
              <a:spcAft>
                <a:spcPts val="0"/>
              </a:spcAft>
              <a:defRPr/>
            </a:pPr>
            <a:r>
              <a:rPr lang="en-US"/>
              <a:t>Web Page Design and Authoring</a:t>
            </a:r>
          </a:p>
        </p:txBody>
      </p:sp>
      <p:sp>
        <p:nvSpPr>
          <p:cNvPr id="31747" name="Rectangle 3"/>
          <p:cNvSpPr>
            <a:spLocks noGrp="1" noChangeArrowheads="1"/>
          </p:cNvSpPr>
          <p:nvPr>
            <p:ph idx="1"/>
          </p:nvPr>
        </p:nvSpPr>
        <p:spPr/>
        <p:txBody>
          <a:bodyPr/>
          <a:lstStyle/>
          <a:p>
            <a:pPr eaLnBrk="1" hangingPunct="1"/>
            <a:r>
              <a:rPr lang="en-US" dirty="0" smtClean="0"/>
              <a:t>This is a subtle, but important distinction: </a:t>
            </a:r>
          </a:p>
          <a:p>
            <a:pPr lvl="1" eaLnBrk="1" hangingPunct="1"/>
            <a:r>
              <a:rPr lang="en-US" dirty="0" smtClean="0"/>
              <a:t>A book on Web design teaches the visual and graphical design aspects of creating Web pages</a:t>
            </a:r>
          </a:p>
          <a:p>
            <a:pPr lvl="1" eaLnBrk="1" hangingPunct="1"/>
            <a:r>
              <a:rPr lang="en-US" dirty="0" smtClean="0"/>
              <a:t>A book on HTML teaches the more basic concepts that you need to get started, such as how to work with tags and attributes</a:t>
            </a:r>
          </a:p>
        </p:txBody>
      </p:sp>
      <p:sp>
        <p:nvSpPr>
          <p:cNvPr id="4" name="Slide Number Placeholder 3"/>
          <p:cNvSpPr>
            <a:spLocks noGrp="1"/>
          </p:cNvSpPr>
          <p:nvPr>
            <p:ph type="sldNum" sz="quarter" idx="12"/>
          </p:nvPr>
        </p:nvSpPr>
        <p:spPr/>
        <p:txBody>
          <a:bodyPr/>
          <a:lstStyle/>
          <a:p>
            <a:fld id="{B8D94587-55A8-424D-AACA-CE80AFC6F8F2}" type="slidenum">
              <a:rPr lang="en-CA" smtClean="0"/>
              <a:pPr/>
              <a:t>47</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Export as HTML</a:t>
            </a:r>
            <a:endParaRPr lang="en-CA" dirty="0"/>
          </a:p>
        </p:txBody>
      </p:sp>
      <p:sp>
        <p:nvSpPr>
          <p:cNvPr id="3" name="Content Placeholder 2"/>
          <p:cNvSpPr>
            <a:spLocks noGrp="1"/>
          </p:cNvSpPr>
          <p:nvPr>
            <p:ph idx="1"/>
          </p:nvPr>
        </p:nvSpPr>
        <p:spPr>
          <a:xfrm>
            <a:off x="457200" y="1268760"/>
            <a:ext cx="8229600" cy="4857403"/>
          </a:xfrm>
        </p:spPr>
        <p:txBody>
          <a:bodyPr/>
          <a:lstStyle/>
          <a:p>
            <a:r>
              <a:rPr lang="en-CA" dirty="0" smtClean="0"/>
              <a:t>Many applications such as Microsoft Word will allow the user to export into HTML format</a:t>
            </a:r>
          </a:p>
          <a:p>
            <a:r>
              <a:rPr lang="en-CA" dirty="0" smtClean="0"/>
              <a:t>DO NOT DO THIS unless told to do so!</a:t>
            </a:r>
          </a:p>
          <a:p>
            <a:r>
              <a:rPr lang="en-CA" dirty="0" smtClean="0"/>
              <a:t>The exported HTML is </a:t>
            </a:r>
            <a:r>
              <a:rPr lang="en-CA" dirty="0" err="1" smtClean="0"/>
              <a:t>unmaintainable</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48</a:t>
            </a:fld>
            <a:endParaRPr lang="en-CA"/>
          </a:p>
        </p:txBody>
      </p:sp>
      <p:pic>
        <p:nvPicPr>
          <p:cNvPr id="147458" name="Picture 2"/>
          <p:cNvPicPr>
            <a:picLocks noChangeAspect="1" noChangeArrowheads="1"/>
          </p:cNvPicPr>
          <p:nvPr/>
        </p:nvPicPr>
        <p:blipFill>
          <a:blip r:embed="rId2" cstate="print"/>
          <a:srcRect/>
          <a:stretch>
            <a:fillRect/>
          </a:stretch>
        </p:blipFill>
        <p:spPr bwMode="auto">
          <a:xfrm>
            <a:off x="1043608" y="3573016"/>
            <a:ext cx="3179639" cy="2671254"/>
          </a:xfrm>
          <a:prstGeom prst="rect">
            <a:avLst/>
          </a:prstGeom>
          <a:noFill/>
          <a:ln w="9525">
            <a:noFill/>
            <a:miter lim="800000"/>
            <a:headEnd/>
            <a:tailEnd/>
          </a:ln>
        </p:spPr>
      </p:pic>
      <p:pic>
        <p:nvPicPr>
          <p:cNvPr id="147459" name="Picture 3"/>
          <p:cNvPicPr>
            <a:picLocks noChangeAspect="1" noChangeArrowheads="1"/>
          </p:cNvPicPr>
          <p:nvPr/>
        </p:nvPicPr>
        <p:blipFill>
          <a:blip r:embed="rId3" cstate="print"/>
          <a:srcRect/>
          <a:stretch>
            <a:fillRect/>
          </a:stretch>
        </p:blipFill>
        <p:spPr bwMode="auto">
          <a:xfrm>
            <a:off x="4427984" y="3429000"/>
            <a:ext cx="2999656" cy="3013717"/>
          </a:xfrm>
          <a:prstGeom prst="rect">
            <a:avLst/>
          </a:prstGeom>
          <a:noFill/>
          <a:ln w="9525">
            <a:noFill/>
            <a:miter lim="800000"/>
            <a:headEnd/>
            <a:tailEnd/>
          </a:ln>
        </p:spPr>
      </p:pic>
      <p:sp>
        <p:nvSpPr>
          <p:cNvPr id="8" name="TextBox 7"/>
          <p:cNvSpPr txBox="1"/>
          <p:nvPr/>
        </p:nvSpPr>
        <p:spPr>
          <a:xfrm>
            <a:off x="6588224" y="3789040"/>
            <a:ext cx="2078005" cy="1754326"/>
          </a:xfrm>
          <a:prstGeom prst="rect">
            <a:avLst/>
          </a:prstGeom>
          <a:noFill/>
        </p:spPr>
        <p:txBody>
          <a:bodyPr wrap="none" rtlCol="0">
            <a:spAutoFit/>
          </a:bodyPr>
          <a:lstStyle/>
          <a:p>
            <a:r>
              <a:rPr lang="en-CA" dirty="0" smtClean="0"/>
              <a:t>438 lines of HTML</a:t>
            </a:r>
            <a:br>
              <a:rPr lang="en-CA" dirty="0" smtClean="0"/>
            </a:br>
            <a:r>
              <a:rPr lang="en-CA" dirty="0" smtClean="0"/>
              <a:t>and CSS for one </a:t>
            </a:r>
            <a:br>
              <a:rPr lang="en-CA" dirty="0" smtClean="0"/>
            </a:br>
            <a:r>
              <a:rPr lang="en-CA" dirty="0" smtClean="0"/>
              <a:t>line of content:</a:t>
            </a:r>
            <a:br>
              <a:rPr lang="en-CA" dirty="0" smtClean="0"/>
            </a:br>
            <a:r>
              <a:rPr lang="en-CA" dirty="0" smtClean="0"/>
              <a:t>The quick brown</a:t>
            </a:r>
            <a:br>
              <a:rPr lang="en-CA" dirty="0" smtClean="0"/>
            </a:br>
            <a:r>
              <a:rPr lang="en-CA" dirty="0" smtClean="0"/>
              <a:t>fox jumped over the</a:t>
            </a:r>
            <a:br>
              <a:rPr lang="en-CA" dirty="0" smtClean="0"/>
            </a:br>
            <a:r>
              <a:rPr lang="en-CA" dirty="0" smtClean="0"/>
              <a:t>lazy dog.</a:t>
            </a:r>
            <a:endParaRPr lang="en-CA" dirty="0"/>
          </a:p>
        </p:txBody>
      </p:sp>
      <p:cxnSp>
        <p:nvCxnSpPr>
          <p:cNvPr id="10" name="Straight Arrow Connector 9"/>
          <p:cNvCxnSpPr/>
          <p:nvPr/>
        </p:nvCxnSpPr>
        <p:spPr>
          <a:xfrm flipH="1">
            <a:off x="6516216" y="5589240"/>
            <a:ext cx="36004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HTML comments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HTML comments provide descriptive information to the human reader only – not to the browser</a:t>
            </a:r>
          </a:p>
          <a:p>
            <a:r>
              <a:rPr lang="en-CA" dirty="0" smtClean="0"/>
              <a:t>You may not </a:t>
            </a:r>
            <a:r>
              <a:rPr lang="en-CA" dirty="0" smtClean="0">
                <a:solidFill>
                  <a:schemeClr val="accent5">
                    <a:lumMod val="75000"/>
                  </a:schemeClr>
                </a:solidFill>
              </a:rPr>
              <a:t>nest</a:t>
            </a:r>
            <a:r>
              <a:rPr lang="en-CA" dirty="0" smtClean="0"/>
              <a:t> comments </a:t>
            </a:r>
            <a:r>
              <a:rPr lang="en-CA" sz="3000" dirty="0" smtClean="0"/>
              <a:t>(define a comment inside an existing comment)</a:t>
            </a:r>
            <a:endParaRPr lang="en-CA" dirty="0" smtClean="0"/>
          </a:p>
          <a:p>
            <a:r>
              <a:rPr lang="en-CA" dirty="0" smtClean="0"/>
              <a:t>Comments can appear anywhere but they usually appear in the </a:t>
            </a:r>
            <a:r>
              <a:rPr lang="en-CA" dirty="0" smtClean="0">
                <a:solidFill>
                  <a:srgbClr val="0070C0"/>
                </a:solidFill>
              </a:rPr>
              <a:t>&lt;head&gt; </a:t>
            </a:r>
            <a:r>
              <a:rPr lang="en-CA" dirty="0" smtClean="0"/>
              <a:t>section.</a:t>
            </a:r>
          </a:p>
          <a:p>
            <a:pPr>
              <a:buNone/>
            </a:pPr>
            <a:r>
              <a:rPr lang="en-CA" dirty="0" smtClean="0"/>
              <a:t>  </a:t>
            </a:r>
          </a:p>
          <a:p>
            <a:pPr>
              <a:buNone/>
            </a:pPr>
            <a:r>
              <a:rPr lang="en-CA" dirty="0" smtClean="0">
                <a:latin typeface="Consolas" pitchFamily="49" charset="0"/>
              </a:rPr>
              <a:t>   </a:t>
            </a:r>
            <a:r>
              <a:rPr lang="en-CA" sz="2800" dirty="0" smtClean="0">
                <a:latin typeface="Consolas" pitchFamily="49" charset="0"/>
                <a:cs typeface="Consolas" pitchFamily="49" charset="0"/>
              </a:rPr>
              <a:t>&lt;!--  </a:t>
            </a:r>
            <a:r>
              <a:rPr lang="en-CA" sz="2800" dirty="0" smtClean="0">
                <a:solidFill>
                  <a:schemeClr val="accent3">
                    <a:lumMod val="50000"/>
                  </a:schemeClr>
                </a:solidFill>
                <a:latin typeface="Consolas" pitchFamily="49" charset="0"/>
                <a:cs typeface="Consolas" pitchFamily="49" charset="0"/>
              </a:rPr>
              <a:t>Author: John P. Smith.</a:t>
            </a:r>
            <a:br>
              <a:rPr lang="en-CA" sz="2800" dirty="0" smtClean="0">
                <a:solidFill>
                  <a:schemeClr val="accent3">
                    <a:lumMod val="50000"/>
                  </a:schemeClr>
                </a:solidFill>
                <a:latin typeface="Consolas" pitchFamily="49" charset="0"/>
                <a:cs typeface="Consolas" pitchFamily="49" charset="0"/>
              </a:rPr>
            </a:br>
            <a:r>
              <a:rPr lang="en-CA" sz="2800" dirty="0" smtClean="0">
                <a:solidFill>
                  <a:schemeClr val="accent3">
                    <a:lumMod val="50000"/>
                  </a:schemeClr>
                </a:solidFill>
                <a:latin typeface="Consolas" pitchFamily="49" charset="0"/>
                <a:cs typeface="Consolas" pitchFamily="49" charset="0"/>
              </a:rPr>
              <a:t>        Created:  Sept 28, 2012</a:t>
            </a:r>
          </a:p>
          <a:p>
            <a:pPr>
              <a:buNone/>
            </a:pPr>
            <a:r>
              <a:rPr lang="en-CA" sz="2800" dirty="0" smtClean="0">
                <a:latin typeface="Consolas" pitchFamily="49" charset="0"/>
                <a:cs typeface="Consolas" pitchFamily="49" charset="0"/>
              </a:rPr>
              <a:t>   --&gt;</a:t>
            </a:r>
            <a:endParaRPr lang="en-CA" sz="2800" dirty="0">
              <a:latin typeface="Consolas" pitchFamily="49" charset="0"/>
              <a:cs typeface="Consolas" pitchFamily="49" charset="0"/>
            </a:endParaRPr>
          </a:p>
        </p:txBody>
      </p:sp>
      <p:sp>
        <p:nvSpPr>
          <p:cNvPr id="4" name="Footer Placeholder 3"/>
          <p:cNvSpPr>
            <a:spLocks noGrp="1"/>
          </p:cNvSpPr>
          <p:nvPr>
            <p:ph type="ftr" sz="quarter" idx="11"/>
          </p:nvPr>
        </p:nvSpPr>
        <p:spPr/>
        <p:txBody>
          <a:bodyPr/>
          <a:lstStyle/>
          <a:p>
            <a:pPr>
              <a:defRPr/>
            </a:pPr>
            <a:r>
              <a:rPr lang="en-US" smtClean="0"/>
              <a:t>HTML Basics</a:t>
            </a:r>
            <a:endParaRPr lang="en-US"/>
          </a:p>
        </p:txBody>
      </p:sp>
      <p:sp>
        <p:nvSpPr>
          <p:cNvPr id="5" name="Slide Number Placeholder 4"/>
          <p:cNvSpPr>
            <a:spLocks noGrp="1"/>
          </p:cNvSpPr>
          <p:nvPr>
            <p:ph type="sldNum" sz="quarter" idx="12"/>
          </p:nvPr>
        </p:nvSpPr>
        <p:spPr/>
        <p:txBody>
          <a:bodyPr/>
          <a:lstStyle/>
          <a:p>
            <a:pPr>
              <a:defRPr/>
            </a:pPr>
            <a:fld id="{A883AF51-2C02-4DE5-A409-FAE484560997}"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SGML</a:t>
            </a:r>
            <a:endParaRPr lang="en-CA" dirty="0"/>
          </a:p>
        </p:txBody>
      </p:sp>
      <p:sp>
        <p:nvSpPr>
          <p:cNvPr id="3" name="Content Placeholder 2"/>
          <p:cNvSpPr>
            <a:spLocks noGrp="1"/>
          </p:cNvSpPr>
          <p:nvPr>
            <p:ph idx="1"/>
          </p:nvPr>
        </p:nvSpPr>
        <p:spPr>
          <a:xfrm>
            <a:off x="467544" y="1268760"/>
            <a:ext cx="8229600" cy="4525963"/>
          </a:xfrm>
        </p:spPr>
        <p:txBody>
          <a:bodyPr/>
          <a:lstStyle/>
          <a:p>
            <a:r>
              <a:rPr lang="en-CA" dirty="0" smtClean="0"/>
              <a:t>SGML tags look like this:  </a:t>
            </a:r>
            <a:r>
              <a:rPr lang="en-CA" sz="2800" dirty="0" smtClean="0">
                <a:solidFill>
                  <a:srgbClr val="00B050"/>
                </a:solidFill>
                <a:latin typeface="Consolas" pitchFamily="49" charset="0"/>
                <a:cs typeface="Consolas" pitchFamily="49" charset="0"/>
              </a:rPr>
              <a:t>&lt;auth&gt;</a:t>
            </a:r>
            <a:r>
              <a:rPr lang="en-CA" sz="2800" dirty="0" smtClean="0">
                <a:solidFill>
                  <a:srgbClr val="0070C0"/>
                </a:solidFill>
                <a:latin typeface="Consolas" pitchFamily="49" charset="0"/>
                <a:cs typeface="Consolas" pitchFamily="49" charset="0"/>
              </a:rPr>
              <a:t>More</a:t>
            </a:r>
            <a:r>
              <a:rPr lang="en-CA" sz="2800" dirty="0" smtClean="0">
                <a:solidFill>
                  <a:srgbClr val="FF0000"/>
                </a:solidFill>
                <a:latin typeface="Consolas" pitchFamily="49" charset="0"/>
                <a:cs typeface="Consolas" pitchFamily="49" charset="0"/>
              </a:rPr>
              <a:t>&lt;/auth&gt;</a:t>
            </a:r>
            <a:endParaRPr lang="en-CA" dirty="0">
              <a:solidFill>
                <a:srgbClr val="FF0000"/>
              </a:solidFill>
              <a:latin typeface="Consolas" pitchFamily="49" charset="0"/>
              <a:cs typeface="Consolas" pitchFamily="49" charset="0"/>
            </a:endParaRPr>
          </a:p>
        </p:txBody>
      </p:sp>
      <p:sp>
        <p:nvSpPr>
          <p:cNvPr id="4" name="Footer Placeholder 3"/>
          <p:cNvSpPr>
            <a:spLocks noGrp="1"/>
          </p:cNvSpPr>
          <p:nvPr>
            <p:ph type="ftr" sz="quarter" idx="11"/>
          </p:nvPr>
        </p:nvSpPr>
        <p:spPr/>
        <p:txBody>
          <a:bodyPr/>
          <a:lstStyle/>
          <a:p>
            <a:r>
              <a:rPr lang="en-CA" dirty="0" smtClean="0"/>
              <a:t>HTML Basics</a:t>
            </a:r>
            <a:endParaRPr lang="en-CA" dirty="0"/>
          </a:p>
        </p:txBody>
      </p:sp>
      <p:sp>
        <p:nvSpPr>
          <p:cNvPr id="5" name="Slide Number Placeholder 4"/>
          <p:cNvSpPr>
            <a:spLocks noGrp="1"/>
          </p:cNvSpPr>
          <p:nvPr>
            <p:ph type="sldNum" sz="quarter" idx="12"/>
          </p:nvPr>
        </p:nvSpPr>
        <p:spPr/>
        <p:txBody>
          <a:bodyPr/>
          <a:lstStyle/>
          <a:p>
            <a:fld id="{B8D94587-55A8-424D-AACA-CE80AFC6F8F2}" type="slidenum">
              <a:rPr lang="en-CA" smtClean="0"/>
              <a:pPr/>
              <a:t>5</a:t>
            </a:fld>
            <a:endParaRPr lang="en-CA" dirty="0"/>
          </a:p>
        </p:txBody>
      </p:sp>
      <p:sp>
        <p:nvSpPr>
          <p:cNvPr id="7" name="TextBox 6"/>
          <p:cNvSpPr txBox="1"/>
          <p:nvPr/>
        </p:nvSpPr>
        <p:spPr>
          <a:xfrm>
            <a:off x="5652120" y="2204864"/>
            <a:ext cx="1176925" cy="646331"/>
          </a:xfrm>
          <a:prstGeom prst="rect">
            <a:avLst/>
          </a:prstGeom>
          <a:noFill/>
        </p:spPr>
        <p:txBody>
          <a:bodyPr wrap="none" rtlCol="0">
            <a:spAutoFit/>
          </a:bodyPr>
          <a:lstStyle/>
          <a:p>
            <a:r>
              <a:rPr lang="en-CA" dirty="0" smtClean="0"/>
              <a:t>This is the </a:t>
            </a:r>
          </a:p>
          <a:p>
            <a:r>
              <a:rPr lang="en-CA" b="1" dirty="0" smtClean="0">
                <a:solidFill>
                  <a:srgbClr val="00B050"/>
                </a:solidFill>
              </a:rPr>
              <a:t>start</a:t>
            </a:r>
            <a:r>
              <a:rPr lang="en-CA" dirty="0" smtClean="0"/>
              <a:t> tag.</a:t>
            </a:r>
            <a:endParaRPr lang="en-CA" dirty="0"/>
          </a:p>
        </p:txBody>
      </p:sp>
      <p:sp>
        <p:nvSpPr>
          <p:cNvPr id="8" name="TextBox 7"/>
          <p:cNvSpPr txBox="1"/>
          <p:nvPr/>
        </p:nvSpPr>
        <p:spPr>
          <a:xfrm>
            <a:off x="7236296" y="2204864"/>
            <a:ext cx="1191736" cy="646331"/>
          </a:xfrm>
          <a:prstGeom prst="rect">
            <a:avLst/>
          </a:prstGeom>
          <a:noFill/>
        </p:spPr>
        <p:txBody>
          <a:bodyPr wrap="none" rtlCol="0">
            <a:spAutoFit/>
          </a:bodyPr>
          <a:lstStyle/>
          <a:p>
            <a:r>
              <a:rPr lang="en-CA" dirty="0" smtClean="0"/>
              <a:t>This is the </a:t>
            </a:r>
          </a:p>
          <a:p>
            <a:r>
              <a:rPr lang="en-CA" b="1" dirty="0" smtClean="0">
                <a:solidFill>
                  <a:srgbClr val="FF0000"/>
                </a:solidFill>
              </a:rPr>
              <a:t>end</a:t>
            </a:r>
            <a:r>
              <a:rPr lang="en-CA" dirty="0" smtClean="0"/>
              <a:t> tag.</a:t>
            </a:r>
          </a:p>
        </p:txBody>
      </p:sp>
      <p:cxnSp>
        <p:nvCxnSpPr>
          <p:cNvPr id="10" name="Straight Arrow Connector 9"/>
          <p:cNvCxnSpPr/>
          <p:nvPr/>
        </p:nvCxnSpPr>
        <p:spPr>
          <a:xfrm flipH="1" flipV="1">
            <a:off x="5652120" y="1772816"/>
            <a:ext cx="21602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7668344" y="177281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96136" y="2852936"/>
            <a:ext cx="3033331" cy="2308324"/>
          </a:xfrm>
          <a:prstGeom prst="rect">
            <a:avLst/>
          </a:prstGeom>
          <a:noFill/>
        </p:spPr>
        <p:txBody>
          <a:bodyPr wrap="square" rtlCol="0">
            <a:spAutoFit/>
          </a:bodyPr>
          <a:lstStyle/>
          <a:p>
            <a:r>
              <a:rPr lang="en-CA" dirty="0" smtClean="0"/>
              <a:t>The tag’s name is </a:t>
            </a:r>
            <a:r>
              <a:rPr lang="en-CA" b="1" dirty="0" smtClean="0"/>
              <a:t>auth</a:t>
            </a:r>
            <a:r>
              <a:rPr lang="en-CA" dirty="0" smtClean="0"/>
              <a:t>.  The </a:t>
            </a:r>
            <a:br>
              <a:rPr lang="en-CA" dirty="0" smtClean="0"/>
            </a:br>
            <a:r>
              <a:rPr lang="en-CA" dirty="0" smtClean="0"/>
              <a:t>colours green and red are just </a:t>
            </a:r>
          </a:p>
          <a:p>
            <a:r>
              <a:rPr lang="en-CA" dirty="0" smtClean="0"/>
              <a:t>used here to show the tags.</a:t>
            </a:r>
          </a:p>
          <a:p>
            <a:r>
              <a:rPr lang="en-CA" dirty="0" smtClean="0"/>
              <a:t/>
            </a:r>
            <a:br>
              <a:rPr lang="en-CA" dirty="0" smtClean="0"/>
            </a:br>
            <a:r>
              <a:rPr lang="en-CA" dirty="0" smtClean="0"/>
              <a:t>The text between the </a:t>
            </a:r>
          </a:p>
          <a:p>
            <a:r>
              <a:rPr lang="en-CA" dirty="0" smtClean="0">
                <a:solidFill>
                  <a:srgbClr val="00B050"/>
                </a:solidFill>
              </a:rPr>
              <a:t>start</a:t>
            </a:r>
            <a:r>
              <a:rPr lang="en-CA" dirty="0" smtClean="0"/>
              <a:t> and </a:t>
            </a:r>
            <a:r>
              <a:rPr lang="en-CA" dirty="0" smtClean="0">
                <a:solidFill>
                  <a:srgbClr val="FF0000"/>
                </a:solidFill>
              </a:rPr>
              <a:t>end</a:t>
            </a:r>
            <a:r>
              <a:rPr lang="en-CA" dirty="0" smtClean="0"/>
              <a:t> tags make</a:t>
            </a:r>
          </a:p>
          <a:p>
            <a:r>
              <a:rPr lang="en-CA" dirty="0" smtClean="0"/>
              <a:t>what’s called ‘</a:t>
            </a:r>
            <a:r>
              <a:rPr lang="en-CA" dirty="0" smtClean="0">
                <a:solidFill>
                  <a:srgbClr val="0070C0"/>
                </a:solidFill>
              </a:rPr>
              <a:t>content</a:t>
            </a:r>
            <a:r>
              <a:rPr lang="en-CA" dirty="0" smtClean="0"/>
              <a:t>’ or </a:t>
            </a:r>
          </a:p>
          <a:p>
            <a:r>
              <a:rPr lang="en-CA" dirty="0" smtClean="0"/>
              <a:t>the ‘important stuff’.</a:t>
            </a:r>
          </a:p>
        </p:txBody>
      </p:sp>
      <p:sp>
        <p:nvSpPr>
          <p:cNvPr id="14" name="TextBox 13"/>
          <p:cNvSpPr txBox="1"/>
          <p:nvPr/>
        </p:nvSpPr>
        <p:spPr>
          <a:xfrm>
            <a:off x="5796136" y="5301208"/>
            <a:ext cx="2525884" cy="923330"/>
          </a:xfrm>
          <a:prstGeom prst="rect">
            <a:avLst/>
          </a:prstGeom>
          <a:noFill/>
        </p:spPr>
        <p:txBody>
          <a:bodyPr wrap="none" rtlCol="0">
            <a:spAutoFit/>
          </a:bodyPr>
          <a:lstStyle/>
          <a:p>
            <a:r>
              <a:rPr lang="en-CA" dirty="0" smtClean="0"/>
              <a:t>End tags always have the</a:t>
            </a:r>
          </a:p>
          <a:p>
            <a:r>
              <a:rPr lang="en-CA" dirty="0" smtClean="0"/>
              <a:t>forward slash / in front </a:t>
            </a:r>
          </a:p>
          <a:p>
            <a:r>
              <a:rPr lang="en-CA" dirty="0" smtClean="0"/>
              <a:t>of the tag name.</a:t>
            </a:r>
            <a:endParaRPr lang="en-CA" dirty="0"/>
          </a:p>
        </p:txBody>
      </p:sp>
      <p:sp>
        <p:nvSpPr>
          <p:cNvPr id="15" name="TextBox 14"/>
          <p:cNvSpPr txBox="1"/>
          <p:nvPr/>
        </p:nvSpPr>
        <p:spPr>
          <a:xfrm>
            <a:off x="1187624" y="5373216"/>
            <a:ext cx="3878691" cy="369332"/>
          </a:xfrm>
          <a:prstGeom prst="rect">
            <a:avLst/>
          </a:prstGeom>
          <a:noFill/>
        </p:spPr>
        <p:txBody>
          <a:bodyPr wrap="none" rtlCol="0">
            <a:spAutoFit/>
          </a:bodyPr>
          <a:lstStyle/>
          <a:p>
            <a:r>
              <a:rPr lang="en-CA" dirty="0" smtClean="0"/>
              <a:t>How many SGML tags do you see here?</a:t>
            </a:r>
            <a:endParaRPr lang="en-CA" dirty="0"/>
          </a:p>
        </p:txBody>
      </p:sp>
      <p:pic>
        <p:nvPicPr>
          <p:cNvPr id="43011" name="Picture 3"/>
          <p:cNvPicPr>
            <a:picLocks noChangeAspect="1" noChangeArrowheads="1"/>
          </p:cNvPicPr>
          <p:nvPr/>
        </p:nvPicPr>
        <p:blipFill>
          <a:blip r:embed="rId2" cstate="print"/>
          <a:srcRect/>
          <a:stretch>
            <a:fillRect/>
          </a:stretch>
        </p:blipFill>
        <p:spPr bwMode="auto">
          <a:xfrm>
            <a:off x="755576" y="1916832"/>
            <a:ext cx="4695825" cy="3333750"/>
          </a:xfrm>
          <a:prstGeom prst="rect">
            <a:avLst/>
          </a:prstGeom>
          <a:noFill/>
          <a:ln w="9525">
            <a:noFill/>
            <a:miter lim="800000"/>
            <a:headEnd/>
            <a:tailEnd/>
          </a:ln>
        </p:spPr>
      </p:pic>
      <p:sp>
        <p:nvSpPr>
          <p:cNvPr id="16" name="Rectangle 15"/>
          <p:cNvSpPr/>
          <p:nvPr/>
        </p:nvSpPr>
        <p:spPr>
          <a:xfrm>
            <a:off x="1547664" y="4653136"/>
            <a:ext cx="2160240" cy="216024"/>
          </a:xfrm>
          <a:prstGeom prst="rect">
            <a:avLst/>
          </a:prstGeom>
          <a:solidFill>
            <a:schemeClr val="accent1">
              <a:lumMod val="20000"/>
              <a:lumOff val="80000"/>
              <a:alpha val="5000"/>
            </a:schemeClr>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Free format</a:t>
            </a:r>
          </a:p>
        </p:txBody>
      </p:sp>
      <p:sp>
        <p:nvSpPr>
          <p:cNvPr id="9219" name="Rectangle 3"/>
          <p:cNvSpPr>
            <a:spLocks noGrp="1" noChangeArrowheads="1"/>
          </p:cNvSpPr>
          <p:nvPr>
            <p:ph idx="1"/>
          </p:nvPr>
        </p:nvSpPr>
        <p:spPr>
          <a:xfrm>
            <a:off x="457200" y="1285860"/>
            <a:ext cx="8229600" cy="4840303"/>
          </a:xfrm>
        </p:spPr>
        <p:txBody>
          <a:bodyPr>
            <a:normAutofit/>
          </a:bodyPr>
          <a:lstStyle/>
          <a:p>
            <a:r>
              <a:rPr lang="en-US" dirty="0" smtClean="0"/>
              <a:t>HTML is free format – any ‘white space’ you enter in the HTML text is ignored by the browser</a:t>
            </a:r>
          </a:p>
          <a:p>
            <a:pPr>
              <a:buNone/>
            </a:pPr>
            <a:endParaRPr lang="en-US" dirty="0" smtClean="0"/>
          </a:p>
        </p:txBody>
      </p:sp>
      <p:sp>
        <p:nvSpPr>
          <p:cNvPr id="4" name="Slide Number Placeholder 3"/>
          <p:cNvSpPr>
            <a:spLocks noGrp="1"/>
          </p:cNvSpPr>
          <p:nvPr>
            <p:ph type="sldNum" sz="quarter" idx="12"/>
          </p:nvPr>
        </p:nvSpPr>
        <p:spPr/>
        <p:txBody>
          <a:bodyPr/>
          <a:lstStyle/>
          <a:p>
            <a:pPr>
              <a:defRPr/>
            </a:pPr>
            <a:fld id="{A883AF51-2C02-4DE5-A409-FAE484560997}" type="slidenum">
              <a:rPr lang="en-US" smtClean="0"/>
              <a:pPr>
                <a:defRPr/>
              </a:pPr>
              <a:t>50</a:t>
            </a:fld>
            <a:endParaRPr lang="en-US" dirty="0"/>
          </a:p>
        </p:txBody>
      </p:sp>
      <p:sp>
        <p:nvSpPr>
          <p:cNvPr id="5" name="Footer Placeholder 4"/>
          <p:cNvSpPr>
            <a:spLocks noGrp="1"/>
          </p:cNvSpPr>
          <p:nvPr>
            <p:ph type="ftr" sz="quarter" idx="11"/>
          </p:nvPr>
        </p:nvSpPr>
        <p:spPr/>
        <p:txBody>
          <a:bodyPr/>
          <a:lstStyle/>
          <a:p>
            <a:pPr>
              <a:defRPr/>
            </a:pPr>
            <a:r>
              <a:rPr lang="en-US" smtClean="0"/>
              <a:t>HTML Basics</a:t>
            </a:r>
            <a:endParaRPr lang="en-US"/>
          </a:p>
        </p:txBody>
      </p:sp>
      <p:pic>
        <p:nvPicPr>
          <p:cNvPr id="101378" name="Picture 2"/>
          <p:cNvPicPr>
            <a:picLocks noChangeAspect="1" noChangeArrowheads="1"/>
          </p:cNvPicPr>
          <p:nvPr/>
        </p:nvPicPr>
        <p:blipFill>
          <a:blip r:embed="rId2" cstate="print"/>
          <a:srcRect/>
          <a:stretch>
            <a:fillRect/>
          </a:stretch>
        </p:blipFill>
        <p:spPr bwMode="auto">
          <a:xfrm>
            <a:off x="2500298" y="2428868"/>
            <a:ext cx="5214974" cy="39601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Line Break</a:t>
            </a:r>
          </a:p>
        </p:txBody>
      </p:sp>
      <p:sp>
        <p:nvSpPr>
          <p:cNvPr id="9219" name="Rectangle 3"/>
          <p:cNvSpPr>
            <a:spLocks noGrp="1" noChangeArrowheads="1"/>
          </p:cNvSpPr>
          <p:nvPr>
            <p:ph idx="1"/>
          </p:nvPr>
        </p:nvSpPr>
        <p:spPr>
          <a:xfrm>
            <a:off x="457200" y="1357298"/>
            <a:ext cx="8229600" cy="4768865"/>
          </a:xfrm>
        </p:spPr>
        <p:txBody>
          <a:bodyPr>
            <a:normAutofit/>
          </a:bodyPr>
          <a:lstStyle/>
          <a:p>
            <a:r>
              <a:rPr lang="en-US" dirty="0" smtClean="0"/>
              <a:t>The rendered HTML needs to provide the necessary formatting you want to see rendered properly in the browser:</a:t>
            </a:r>
          </a:p>
          <a:p>
            <a:pPr>
              <a:buNone/>
            </a:pPr>
            <a:r>
              <a:rPr lang="en-US" dirty="0" smtClean="0">
                <a:latin typeface="Consolas" pitchFamily="49" charset="0"/>
              </a:rPr>
              <a:t> </a:t>
            </a:r>
            <a:r>
              <a:rPr lang="en-US" dirty="0" smtClean="0">
                <a:solidFill>
                  <a:schemeClr val="accent2">
                    <a:lumMod val="50000"/>
                  </a:schemeClr>
                </a:solidFill>
                <a:latin typeface="Consolas" pitchFamily="49" charset="0"/>
              </a:rPr>
              <a:t>&lt;</a:t>
            </a:r>
            <a:r>
              <a:rPr lang="en-US" dirty="0" err="1" smtClean="0">
                <a:solidFill>
                  <a:schemeClr val="accent2">
                    <a:lumMod val="50000"/>
                  </a:schemeClr>
                </a:solidFill>
                <a:latin typeface="Consolas" pitchFamily="49" charset="0"/>
              </a:rPr>
              <a:t>br</a:t>
            </a:r>
            <a:r>
              <a:rPr lang="en-US" dirty="0" smtClean="0">
                <a:solidFill>
                  <a:schemeClr val="accent2">
                    <a:lumMod val="50000"/>
                  </a:schemeClr>
                </a:solidFill>
                <a:latin typeface="Consolas" pitchFamily="49" charset="0"/>
              </a:rPr>
              <a:t>&gt; </a:t>
            </a:r>
            <a:r>
              <a:rPr lang="en-US" dirty="0" smtClean="0"/>
              <a:t>is the</a:t>
            </a:r>
            <a:br>
              <a:rPr lang="en-US" dirty="0" smtClean="0"/>
            </a:br>
            <a:r>
              <a:rPr lang="en-US" dirty="0" smtClean="0"/>
              <a:t> HTML line break </a:t>
            </a:r>
            <a:br>
              <a:rPr lang="en-US" dirty="0" smtClean="0"/>
            </a:br>
            <a:r>
              <a:rPr lang="en-US" dirty="0" smtClean="0"/>
              <a:t>element to force</a:t>
            </a:r>
            <a:br>
              <a:rPr lang="en-US" dirty="0" smtClean="0"/>
            </a:br>
            <a:r>
              <a:rPr lang="en-US" dirty="0" smtClean="0"/>
              <a:t>a new line</a:t>
            </a:r>
          </a:p>
          <a:p>
            <a:pPr>
              <a:buNone/>
            </a:pPr>
            <a:r>
              <a:rPr lang="en-US" dirty="0" smtClean="0"/>
              <a:t>       </a:t>
            </a:r>
          </a:p>
        </p:txBody>
      </p:sp>
      <p:sp>
        <p:nvSpPr>
          <p:cNvPr id="4" name="Slide Number Placeholder 3"/>
          <p:cNvSpPr>
            <a:spLocks noGrp="1"/>
          </p:cNvSpPr>
          <p:nvPr>
            <p:ph type="sldNum" sz="quarter" idx="12"/>
          </p:nvPr>
        </p:nvSpPr>
        <p:spPr/>
        <p:txBody>
          <a:bodyPr/>
          <a:lstStyle/>
          <a:p>
            <a:pPr>
              <a:defRPr/>
            </a:pPr>
            <a:fld id="{A883AF51-2C02-4DE5-A409-FAE484560997}" type="slidenum">
              <a:rPr lang="en-US" smtClean="0"/>
              <a:pPr>
                <a:defRPr/>
              </a:pPr>
              <a:t>51</a:t>
            </a:fld>
            <a:endParaRPr lang="en-US" dirty="0"/>
          </a:p>
        </p:txBody>
      </p:sp>
      <p:sp>
        <p:nvSpPr>
          <p:cNvPr id="5" name="Footer Placeholder 4"/>
          <p:cNvSpPr>
            <a:spLocks noGrp="1"/>
          </p:cNvSpPr>
          <p:nvPr>
            <p:ph type="ftr" sz="quarter" idx="11"/>
          </p:nvPr>
        </p:nvSpPr>
        <p:spPr/>
        <p:txBody>
          <a:bodyPr/>
          <a:lstStyle/>
          <a:p>
            <a:pPr>
              <a:defRPr/>
            </a:pPr>
            <a:r>
              <a:rPr lang="en-US" smtClean="0"/>
              <a:t>HTML Basics</a:t>
            </a:r>
            <a:endParaRPr lang="en-US"/>
          </a:p>
        </p:txBody>
      </p:sp>
      <p:pic>
        <p:nvPicPr>
          <p:cNvPr id="122882" name="Picture 2"/>
          <p:cNvPicPr>
            <a:picLocks noChangeAspect="1" noChangeArrowheads="1"/>
          </p:cNvPicPr>
          <p:nvPr/>
        </p:nvPicPr>
        <p:blipFill>
          <a:blip r:embed="rId2" cstate="print"/>
          <a:srcRect/>
          <a:stretch>
            <a:fillRect/>
          </a:stretch>
        </p:blipFill>
        <p:spPr bwMode="auto">
          <a:xfrm>
            <a:off x="4067944" y="2780928"/>
            <a:ext cx="3228975"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Block elements</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Some HTML elements automatically </a:t>
            </a:r>
            <a:r>
              <a:rPr lang="en-CA" dirty="0" smtClean="0">
                <a:effectLst>
                  <a:outerShdw blurRad="38100" dist="38100" dir="2700000" algn="tl">
                    <a:srgbClr val="000000">
                      <a:alpha val="43137"/>
                    </a:srgbClr>
                  </a:outerShdw>
                </a:effectLst>
              </a:rPr>
              <a:t>force a new line </a:t>
            </a:r>
            <a:r>
              <a:rPr lang="en-CA" dirty="0" smtClean="0"/>
              <a:t>by default.  These are the </a:t>
            </a:r>
            <a:r>
              <a:rPr lang="en-CA" dirty="0" smtClean="0">
                <a:solidFill>
                  <a:schemeClr val="accent6">
                    <a:lumMod val="75000"/>
                  </a:schemeClr>
                </a:solidFill>
              </a:rPr>
              <a:t>block</a:t>
            </a:r>
            <a:r>
              <a:rPr lang="en-CA" dirty="0" smtClean="0"/>
              <a:t> elements.</a:t>
            </a:r>
          </a:p>
          <a:p>
            <a:pPr>
              <a:buNone/>
            </a:pPr>
            <a:r>
              <a:rPr lang="en-CA" dirty="0" smtClean="0"/>
              <a:t>     </a:t>
            </a:r>
            <a:r>
              <a:rPr lang="en-CA" dirty="0" smtClean="0">
                <a:latin typeface="Consolas" pitchFamily="49" charset="0"/>
              </a:rPr>
              <a:t>&lt;</a:t>
            </a:r>
            <a:r>
              <a:rPr lang="en-CA" dirty="0" smtClean="0">
                <a:solidFill>
                  <a:schemeClr val="accent4">
                    <a:lumMod val="50000"/>
                  </a:schemeClr>
                </a:solidFill>
                <a:latin typeface="Consolas" pitchFamily="49" charset="0"/>
              </a:rPr>
              <a:t>p</a:t>
            </a:r>
            <a:r>
              <a:rPr lang="en-CA" dirty="0" smtClean="0">
                <a:latin typeface="Consolas" pitchFamily="49" charset="0"/>
              </a:rPr>
              <a:t>&gt;</a:t>
            </a:r>
            <a:r>
              <a:rPr lang="en-CA" dirty="0" smtClean="0"/>
              <a:t>  A new paragraph … </a:t>
            </a:r>
            <a:r>
              <a:rPr lang="en-CA" dirty="0" smtClean="0">
                <a:latin typeface="Consolas" pitchFamily="49" charset="0"/>
              </a:rPr>
              <a:t>&lt;/</a:t>
            </a:r>
            <a:r>
              <a:rPr lang="en-CA" dirty="0" smtClean="0">
                <a:solidFill>
                  <a:schemeClr val="accent4">
                    <a:lumMod val="50000"/>
                  </a:schemeClr>
                </a:solidFill>
                <a:latin typeface="Consolas" pitchFamily="49" charset="0"/>
              </a:rPr>
              <a:t>p</a:t>
            </a:r>
            <a:r>
              <a:rPr lang="en-CA" dirty="0" smtClean="0">
                <a:latin typeface="Consolas" pitchFamily="49" charset="0"/>
              </a:rPr>
              <a:t>&gt;</a:t>
            </a:r>
          </a:p>
          <a:p>
            <a:pPr>
              <a:buNone/>
            </a:pPr>
            <a:r>
              <a:rPr lang="en-CA" dirty="0" smtClean="0"/>
              <a:t>     </a:t>
            </a:r>
            <a:r>
              <a:rPr lang="en-CA" dirty="0" smtClean="0">
                <a:latin typeface="Consolas" pitchFamily="49" charset="0"/>
              </a:rPr>
              <a:t>&lt;</a:t>
            </a:r>
            <a:r>
              <a:rPr lang="en-CA" dirty="0" smtClean="0">
                <a:solidFill>
                  <a:schemeClr val="accent4">
                    <a:lumMod val="50000"/>
                  </a:schemeClr>
                </a:solidFill>
                <a:latin typeface="Consolas" pitchFamily="49" charset="0"/>
              </a:rPr>
              <a:t>h1</a:t>
            </a:r>
            <a:r>
              <a:rPr lang="en-CA" dirty="0" smtClean="0">
                <a:latin typeface="Consolas" pitchFamily="49" charset="0"/>
              </a:rPr>
              <a:t>&gt; </a:t>
            </a:r>
            <a:r>
              <a:rPr lang="en-CA" dirty="0" smtClean="0"/>
              <a:t>A new heading </a:t>
            </a:r>
            <a:r>
              <a:rPr lang="en-CA" dirty="0" smtClean="0">
                <a:latin typeface="Consolas" pitchFamily="49" charset="0"/>
              </a:rPr>
              <a:t>&lt;/</a:t>
            </a:r>
            <a:r>
              <a:rPr lang="en-CA" dirty="0" smtClean="0">
                <a:solidFill>
                  <a:schemeClr val="accent4">
                    <a:lumMod val="50000"/>
                  </a:schemeClr>
                </a:solidFill>
                <a:latin typeface="Consolas" pitchFamily="49" charset="0"/>
              </a:rPr>
              <a:t>h1</a:t>
            </a:r>
            <a:r>
              <a:rPr lang="en-CA" dirty="0" smtClean="0">
                <a:latin typeface="Consolas" pitchFamily="49" charset="0"/>
              </a:rPr>
              <a:t>&gt;</a:t>
            </a:r>
            <a:r>
              <a:rPr lang="en-CA" dirty="0" smtClean="0"/>
              <a:t>, </a:t>
            </a:r>
            <a:r>
              <a:rPr lang="en-CA" dirty="0" smtClean="0">
                <a:latin typeface="Consolas" pitchFamily="49" charset="0"/>
              </a:rPr>
              <a:t>&lt;</a:t>
            </a:r>
            <a:r>
              <a:rPr lang="en-CA" dirty="0" smtClean="0">
                <a:solidFill>
                  <a:schemeClr val="accent4">
                    <a:lumMod val="50000"/>
                  </a:schemeClr>
                </a:solidFill>
                <a:latin typeface="Consolas" pitchFamily="49" charset="0"/>
              </a:rPr>
              <a:t>h2</a:t>
            </a:r>
            <a:r>
              <a:rPr lang="en-CA" dirty="0" smtClean="0">
                <a:latin typeface="Consolas" pitchFamily="49" charset="0"/>
              </a:rPr>
              <a:t>&gt;</a:t>
            </a:r>
            <a:r>
              <a:rPr lang="en-CA" dirty="0" smtClean="0"/>
              <a:t>, etc, &lt;</a:t>
            </a:r>
            <a:r>
              <a:rPr lang="en-CA" dirty="0" smtClean="0">
                <a:solidFill>
                  <a:schemeClr val="accent4">
                    <a:lumMod val="50000"/>
                  </a:schemeClr>
                </a:solidFill>
                <a:latin typeface="Consolas" pitchFamily="49" charset="0"/>
              </a:rPr>
              <a:t>h6</a:t>
            </a:r>
            <a:r>
              <a:rPr lang="en-CA" dirty="0" smtClean="0"/>
              <a:t>&gt;</a:t>
            </a:r>
          </a:p>
          <a:p>
            <a:pPr>
              <a:buNone/>
            </a:pPr>
            <a:r>
              <a:rPr lang="en-CA" dirty="0" smtClean="0"/>
              <a:t>     </a:t>
            </a:r>
            <a:r>
              <a:rPr lang="en-CA" dirty="0" smtClean="0">
                <a:latin typeface="Consolas" pitchFamily="49" charset="0"/>
              </a:rPr>
              <a:t>&lt;</a:t>
            </a:r>
            <a:r>
              <a:rPr lang="en-CA" dirty="0" smtClean="0">
                <a:solidFill>
                  <a:schemeClr val="accent4">
                    <a:lumMod val="50000"/>
                  </a:schemeClr>
                </a:solidFill>
                <a:latin typeface="Consolas" pitchFamily="49" charset="0"/>
              </a:rPr>
              <a:t>table</a:t>
            </a:r>
            <a:r>
              <a:rPr lang="en-CA" dirty="0" smtClean="0">
                <a:latin typeface="Consolas" pitchFamily="49" charset="0"/>
              </a:rPr>
              <a:t>&gt; </a:t>
            </a:r>
            <a:r>
              <a:rPr lang="en-CA" dirty="0" smtClean="0"/>
              <a:t>… </a:t>
            </a:r>
            <a:r>
              <a:rPr lang="en-CA" dirty="0" smtClean="0">
                <a:latin typeface="Consolas" pitchFamily="49" charset="0"/>
              </a:rPr>
              <a:t>&lt;/</a:t>
            </a:r>
            <a:r>
              <a:rPr lang="en-CA" dirty="0" smtClean="0">
                <a:solidFill>
                  <a:schemeClr val="accent4">
                    <a:lumMod val="50000"/>
                  </a:schemeClr>
                </a:solidFill>
                <a:latin typeface="Consolas" pitchFamily="49" charset="0"/>
              </a:rPr>
              <a:t>table</a:t>
            </a:r>
            <a:r>
              <a:rPr lang="en-CA" dirty="0" smtClean="0">
                <a:latin typeface="Consolas" pitchFamily="49" charset="0"/>
              </a:rPr>
              <a:t>&gt;</a:t>
            </a:r>
          </a:p>
          <a:p>
            <a:pPr>
              <a:buNone/>
            </a:pPr>
            <a:r>
              <a:rPr lang="en-CA" dirty="0" smtClean="0"/>
              <a:t>     </a:t>
            </a:r>
            <a:r>
              <a:rPr lang="en-CA" dirty="0" smtClean="0">
                <a:latin typeface="Consolas" pitchFamily="49" charset="0"/>
              </a:rPr>
              <a:t>&lt;form&gt; </a:t>
            </a:r>
            <a:r>
              <a:rPr lang="en-CA" dirty="0" smtClean="0"/>
              <a:t>… </a:t>
            </a:r>
            <a:r>
              <a:rPr lang="en-CA" dirty="0" smtClean="0">
                <a:latin typeface="Consolas" pitchFamily="49" charset="0"/>
              </a:rPr>
              <a:t>&lt;/form&gt; </a:t>
            </a:r>
            <a:r>
              <a:rPr lang="en-CA" dirty="0" smtClean="0"/>
              <a:t>- online form</a:t>
            </a:r>
          </a:p>
          <a:p>
            <a:pPr>
              <a:buNone/>
            </a:pPr>
            <a:r>
              <a:rPr lang="en-CA" dirty="0" smtClean="0"/>
              <a:t>     </a:t>
            </a:r>
            <a:r>
              <a:rPr lang="en-CA" dirty="0" smtClean="0">
                <a:latin typeface="Consolas" pitchFamily="49" charset="0"/>
              </a:rPr>
              <a:t>&lt;div&gt; </a:t>
            </a:r>
            <a:r>
              <a:rPr lang="en-CA" dirty="0" smtClean="0"/>
              <a:t>… </a:t>
            </a:r>
            <a:r>
              <a:rPr lang="en-CA" dirty="0" smtClean="0">
                <a:latin typeface="Consolas" pitchFamily="49" charset="0"/>
              </a:rPr>
              <a:t>&lt;/div&gt; </a:t>
            </a:r>
            <a:r>
              <a:rPr lang="en-CA" dirty="0" smtClean="0"/>
              <a:t>- generic block-level container</a:t>
            </a:r>
          </a:p>
          <a:p>
            <a:pPr>
              <a:buNone/>
            </a:pPr>
            <a:r>
              <a:rPr lang="en-CA" dirty="0" smtClean="0"/>
              <a:t>     </a:t>
            </a:r>
            <a:r>
              <a:rPr lang="en-CA" dirty="0" smtClean="0">
                <a:latin typeface="Consolas" pitchFamily="49" charset="0"/>
              </a:rPr>
              <a:t>&lt;</a:t>
            </a:r>
            <a:r>
              <a:rPr lang="en-CA" dirty="0" err="1" smtClean="0">
                <a:latin typeface="Consolas" pitchFamily="49" charset="0"/>
              </a:rPr>
              <a:t>ol</a:t>
            </a:r>
            <a:r>
              <a:rPr lang="en-CA" dirty="0" smtClean="0">
                <a:latin typeface="Consolas" pitchFamily="49" charset="0"/>
              </a:rPr>
              <a:t>&gt; </a:t>
            </a:r>
            <a:r>
              <a:rPr lang="en-CA" dirty="0" smtClean="0"/>
              <a:t>ordered list of items  </a:t>
            </a:r>
            <a:r>
              <a:rPr lang="en-CA" dirty="0" smtClean="0">
                <a:latin typeface="Consolas" pitchFamily="49" charset="0"/>
              </a:rPr>
              <a:t>&lt;/</a:t>
            </a:r>
            <a:r>
              <a:rPr lang="en-CA" dirty="0" err="1" smtClean="0">
                <a:latin typeface="Consolas" pitchFamily="49" charset="0"/>
              </a:rPr>
              <a:t>ol</a:t>
            </a:r>
            <a:r>
              <a:rPr lang="en-CA" dirty="0" smtClean="0">
                <a:latin typeface="Consolas" pitchFamily="49" charset="0"/>
              </a:rPr>
              <a:t>&gt;</a:t>
            </a:r>
            <a:r>
              <a:rPr lang="en-CA" dirty="0" smtClean="0"/>
              <a:t> </a:t>
            </a:r>
          </a:p>
          <a:p>
            <a:pPr>
              <a:buNone/>
            </a:pPr>
            <a:r>
              <a:rPr lang="en-CA" dirty="0" smtClean="0">
                <a:latin typeface="Consolas" pitchFamily="49" charset="0"/>
              </a:rPr>
              <a:t>  &lt;</a:t>
            </a:r>
            <a:r>
              <a:rPr lang="en-CA" dirty="0" err="1" smtClean="0">
                <a:latin typeface="Consolas" pitchFamily="49" charset="0"/>
              </a:rPr>
              <a:t>ul</a:t>
            </a:r>
            <a:r>
              <a:rPr lang="en-CA" dirty="0" smtClean="0">
                <a:latin typeface="Consolas" pitchFamily="49" charset="0"/>
              </a:rPr>
              <a:t>&gt; </a:t>
            </a:r>
            <a:r>
              <a:rPr lang="en-CA" dirty="0" smtClean="0"/>
              <a:t>unordered list of items </a:t>
            </a:r>
            <a:r>
              <a:rPr lang="en-CA" dirty="0" smtClean="0">
                <a:latin typeface="Consolas" pitchFamily="49" charset="0"/>
              </a:rPr>
              <a:t>&lt;/</a:t>
            </a:r>
            <a:r>
              <a:rPr lang="en-CA" dirty="0" err="1" smtClean="0">
                <a:latin typeface="Consolas" pitchFamily="49" charset="0"/>
              </a:rPr>
              <a:t>ul</a:t>
            </a:r>
            <a:r>
              <a:rPr lang="en-CA" dirty="0" smtClean="0">
                <a:latin typeface="Consolas" pitchFamily="49" charset="0"/>
              </a:rPr>
              <a:t>&gt;</a:t>
            </a:r>
          </a:p>
          <a:p>
            <a:pPr>
              <a:buNone/>
            </a:pPr>
            <a:r>
              <a:rPr lang="en-CA" dirty="0" smtClean="0"/>
              <a:t>     </a:t>
            </a:r>
            <a:r>
              <a:rPr lang="en-CA" dirty="0" smtClean="0">
                <a:latin typeface="Consolas" pitchFamily="49" charset="0"/>
              </a:rPr>
              <a:t>&lt;hr&gt; </a:t>
            </a:r>
            <a:r>
              <a:rPr lang="en-CA" dirty="0" smtClean="0"/>
              <a:t> horizontal line</a:t>
            </a:r>
            <a:endParaRPr lang="en-CA" dirty="0">
              <a:latin typeface="Consolas" pitchFamily="49" charset="0"/>
            </a:endParaRPr>
          </a:p>
        </p:txBody>
      </p:sp>
      <p:sp>
        <p:nvSpPr>
          <p:cNvPr id="4" name="Footer Placeholder 3"/>
          <p:cNvSpPr>
            <a:spLocks noGrp="1"/>
          </p:cNvSpPr>
          <p:nvPr>
            <p:ph type="ftr" sz="quarter" idx="11"/>
          </p:nvPr>
        </p:nvSpPr>
        <p:spPr/>
        <p:txBody>
          <a:bodyPr/>
          <a:lstStyle/>
          <a:p>
            <a:pPr>
              <a:defRPr/>
            </a:pPr>
            <a:r>
              <a:rPr lang="en-US" smtClean="0"/>
              <a:t>HTML Basics</a:t>
            </a:r>
            <a:endParaRPr lang="en-US"/>
          </a:p>
        </p:txBody>
      </p:sp>
      <p:sp>
        <p:nvSpPr>
          <p:cNvPr id="5" name="Slide Number Placeholder 4"/>
          <p:cNvSpPr>
            <a:spLocks noGrp="1"/>
          </p:cNvSpPr>
          <p:nvPr>
            <p:ph type="sldNum" sz="quarter" idx="12"/>
          </p:nvPr>
        </p:nvSpPr>
        <p:spPr/>
        <p:txBody>
          <a:bodyPr/>
          <a:lstStyle/>
          <a:p>
            <a:pPr>
              <a:defRPr/>
            </a:pPr>
            <a:fld id="{A883AF51-2C02-4DE5-A409-FAE484560997}"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Block elements</a:t>
            </a:r>
            <a:endParaRPr lang="en-CA" dirty="0"/>
          </a:p>
        </p:txBody>
      </p:sp>
      <p:sp>
        <p:nvSpPr>
          <p:cNvPr id="3" name="Content Placeholder 2"/>
          <p:cNvSpPr>
            <a:spLocks noGrp="1"/>
          </p:cNvSpPr>
          <p:nvPr>
            <p:ph idx="1"/>
          </p:nvPr>
        </p:nvSpPr>
        <p:spPr>
          <a:xfrm>
            <a:off x="457200" y="1412776"/>
            <a:ext cx="8229600" cy="4713387"/>
          </a:xfrm>
        </p:spPr>
        <p:txBody>
          <a:bodyPr>
            <a:normAutofit lnSpcReduction="10000"/>
          </a:bodyPr>
          <a:lstStyle/>
          <a:p>
            <a:r>
              <a:rPr lang="en-CA" dirty="0" smtClean="0"/>
              <a:t>Only </a:t>
            </a:r>
            <a:r>
              <a:rPr lang="en-CA" dirty="0" smtClean="0">
                <a:solidFill>
                  <a:schemeClr val="tx2">
                    <a:lumMod val="60000"/>
                    <a:lumOff val="40000"/>
                  </a:schemeClr>
                </a:solidFill>
              </a:rPr>
              <a:t>block</a:t>
            </a:r>
            <a:r>
              <a:rPr lang="en-CA" dirty="0" smtClean="0"/>
              <a:t> elements can have a </a:t>
            </a:r>
            <a:r>
              <a:rPr lang="en-CA" dirty="0" smtClean="0">
                <a:solidFill>
                  <a:schemeClr val="accent3">
                    <a:lumMod val="75000"/>
                  </a:schemeClr>
                </a:solidFill>
              </a:rPr>
              <a:t>width</a:t>
            </a:r>
            <a:r>
              <a:rPr lang="en-CA" dirty="0" smtClean="0"/>
              <a:t> property (exceptions: </a:t>
            </a:r>
            <a:r>
              <a:rPr lang="en-CA" dirty="0" smtClean="0">
                <a:solidFill>
                  <a:srgbClr val="002060"/>
                </a:solidFill>
              </a:rPr>
              <a:t>input</a:t>
            </a:r>
            <a:r>
              <a:rPr lang="en-CA" dirty="0" smtClean="0"/>
              <a:t> element image and </a:t>
            </a:r>
            <a:r>
              <a:rPr lang="en-CA" dirty="0" smtClean="0">
                <a:solidFill>
                  <a:srgbClr val="002060"/>
                </a:solidFill>
              </a:rPr>
              <a:t>object</a:t>
            </a:r>
            <a:r>
              <a:rPr lang="en-CA" dirty="0" smtClean="0"/>
              <a:t> element)</a:t>
            </a:r>
          </a:p>
          <a:p>
            <a:r>
              <a:rPr lang="en-CA" dirty="0" smtClean="0"/>
              <a:t>More block level tags  … this list is not complete</a:t>
            </a:r>
          </a:p>
          <a:p>
            <a:pPr>
              <a:buNone/>
            </a:pPr>
            <a:r>
              <a:rPr lang="en-CA" dirty="0" smtClean="0"/>
              <a:t>     </a:t>
            </a:r>
            <a:r>
              <a:rPr lang="en-CA" dirty="0" smtClean="0">
                <a:latin typeface="Consolas" pitchFamily="49" charset="0"/>
              </a:rPr>
              <a:t>&lt;dl&gt; </a:t>
            </a:r>
            <a:r>
              <a:rPr lang="en-CA" dirty="0" smtClean="0"/>
              <a:t>definition list  </a:t>
            </a:r>
            <a:r>
              <a:rPr lang="en-CA" dirty="0" smtClean="0">
                <a:latin typeface="Consolas" pitchFamily="49" charset="0"/>
              </a:rPr>
              <a:t>&lt;/dl&gt;</a:t>
            </a:r>
            <a:r>
              <a:rPr lang="en-CA" dirty="0" smtClean="0"/>
              <a:t> </a:t>
            </a:r>
          </a:p>
          <a:p>
            <a:pPr>
              <a:buNone/>
            </a:pPr>
            <a:r>
              <a:rPr lang="en-CA" dirty="0" smtClean="0"/>
              <a:t>     </a:t>
            </a:r>
            <a:r>
              <a:rPr lang="en-CA" dirty="0" smtClean="0">
                <a:latin typeface="Consolas" pitchFamily="49" charset="0"/>
              </a:rPr>
              <a:t>&lt;pre&gt; </a:t>
            </a:r>
            <a:r>
              <a:rPr lang="en-CA" dirty="0" smtClean="0"/>
              <a:t>preformatted text </a:t>
            </a:r>
            <a:r>
              <a:rPr lang="en-CA" dirty="0" smtClean="0">
                <a:latin typeface="Consolas" pitchFamily="49" charset="0"/>
              </a:rPr>
              <a:t>&lt;/pre&gt;</a:t>
            </a:r>
            <a:r>
              <a:rPr lang="en-CA" dirty="0" smtClean="0"/>
              <a:t> </a:t>
            </a:r>
          </a:p>
          <a:p>
            <a:pPr>
              <a:buNone/>
            </a:pPr>
            <a:r>
              <a:rPr lang="en-CA" dirty="0" smtClean="0"/>
              <a:t>     </a:t>
            </a:r>
            <a:r>
              <a:rPr lang="en-CA" dirty="0" smtClean="0">
                <a:latin typeface="Consolas" pitchFamily="49" charset="0"/>
              </a:rPr>
              <a:t>&lt;</a:t>
            </a:r>
            <a:r>
              <a:rPr lang="en-CA" dirty="0" err="1" smtClean="0">
                <a:latin typeface="Consolas" pitchFamily="49" charset="0"/>
              </a:rPr>
              <a:t>blockquote</a:t>
            </a:r>
            <a:r>
              <a:rPr lang="en-CA" dirty="0" smtClean="0">
                <a:latin typeface="Consolas" pitchFamily="49" charset="0"/>
              </a:rPr>
              <a:t>&gt; </a:t>
            </a:r>
            <a:r>
              <a:rPr lang="en-CA" dirty="0" smtClean="0"/>
              <a:t>block quotation    </a:t>
            </a:r>
            <a:r>
              <a:rPr lang="en-CA" dirty="0" smtClean="0">
                <a:latin typeface="Consolas" pitchFamily="49" charset="0"/>
              </a:rPr>
              <a:t>&lt;/</a:t>
            </a:r>
            <a:r>
              <a:rPr lang="en-CA" dirty="0" err="1" smtClean="0">
                <a:latin typeface="Consolas" pitchFamily="49" charset="0"/>
              </a:rPr>
              <a:t>blockquote</a:t>
            </a:r>
            <a:r>
              <a:rPr lang="en-CA" dirty="0" smtClean="0">
                <a:latin typeface="Consolas" pitchFamily="49" charset="0"/>
              </a:rPr>
              <a:t>&gt;</a:t>
            </a:r>
          </a:p>
          <a:p>
            <a:pPr>
              <a:buNone/>
            </a:pPr>
            <a:endParaRPr lang="en-CA" dirty="0"/>
          </a:p>
        </p:txBody>
      </p:sp>
      <p:sp>
        <p:nvSpPr>
          <p:cNvPr id="4" name="Footer Placeholder 3"/>
          <p:cNvSpPr>
            <a:spLocks noGrp="1"/>
          </p:cNvSpPr>
          <p:nvPr>
            <p:ph type="ftr" sz="quarter" idx="11"/>
          </p:nvPr>
        </p:nvSpPr>
        <p:spPr/>
        <p:txBody>
          <a:bodyPr/>
          <a:lstStyle/>
          <a:p>
            <a:pPr>
              <a:defRPr/>
            </a:pPr>
            <a:r>
              <a:rPr lang="en-US" dirty="0" smtClean="0"/>
              <a:t>HTML Basics</a:t>
            </a:r>
            <a:endParaRPr lang="en-US" dirty="0"/>
          </a:p>
        </p:txBody>
      </p:sp>
      <p:sp>
        <p:nvSpPr>
          <p:cNvPr id="5" name="Slide Number Placeholder 4"/>
          <p:cNvSpPr>
            <a:spLocks noGrp="1"/>
          </p:cNvSpPr>
          <p:nvPr>
            <p:ph type="sldNum" sz="quarter" idx="12"/>
          </p:nvPr>
        </p:nvSpPr>
        <p:spPr/>
        <p:txBody>
          <a:bodyPr/>
          <a:lstStyle/>
          <a:p>
            <a:pPr>
              <a:defRPr/>
            </a:pPr>
            <a:fld id="{A883AF51-2C02-4DE5-A409-FAE484560997}"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Inline elements</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solidFill>
                  <a:schemeClr val="accent6">
                    <a:lumMod val="75000"/>
                  </a:schemeClr>
                </a:solidFill>
              </a:rPr>
              <a:t>Inline</a:t>
            </a:r>
            <a:r>
              <a:rPr lang="en-CA" dirty="0" smtClean="0"/>
              <a:t> elements do not force a new line</a:t>
            </a:r>
          </a:p>
          <a:p>
            <a:pPr>
              <a:buNone/>
            </a:pPr>
            <a:r>
              <a:rPr lang="en-CA" dirty="0" smtClean="0"/>
              <a:t>	 </a:t>
            </a:r>
            <a:r>
              <a:rPr lang="en-CA" dirty="0" smtClean="0">
                <a:latin typeface="Consolas" pitchFamily="49" charset="0"/>
              </a:rPr>
              <a:t>&lt;a&gt; </a:t>
            </a:r>
            <a:r>
              <a:rPr lang="en-CA" dirty="0" smtClean="0"/>
              <a:t>anchor  </a:t>
            </a:r>
            <a:r>
              <a:rPr lang="en-CA" dirty="0" smtClean="0">
                <a:latin typeface="Consolas" pitchFamily="49" charset="0"/>
              </a:rPr>
              <a:t>&lt;/a&gt;</a:t>
            </a:r>
            <a:r>
              <a:rPr lang="en-CA" dirty="0" smtClean="0"/>
              <a:t> </a:t>
            </a:r>
          </a:p>
          <a:p>
            <a:pPr>
              <a:buNone/>
            </a:pPr>
            <a:r>
              <a:rPr lang="en-CA" dirty="0" smtClean="0"/>
              <a:t>     </a:t>
            </a:r>
            <a:r>
              <a:rPr lang="en-CA" dirty="0" smtClean="0">
                <a:latin typeface="Consolas" pitchFamily="49" charset="0"/>
              </a:rPr>
              <a:t>&lt;b&gt; </a:t>
            </a:r>
            <a:r>
              <a:rPr lang="en-CA" dirty="0" smtClean="0"/>
              <a:t>bold  </a:t>
            </a:r>
            <a:r>
              <a:rPr lang="en-CA" dirty="0" smtClean="0">
                <a:latin typeface="Consolas" pitchFamily="49" charset="0"/>
              </a:rPr>
              <a:t>&lt;/b&gt;</a:t>
            </a:r>
            <a:r>
              <a:rPr lang="en-CA" dirty="0" smtClean="0"/>
              <a:t> </a:t>
            </a:r>
          </a:p>
          <a:p>
            <a:pPr>
              <a:buNone/>
            </a:pPr>
            <a:r>
              <a:rPr lang="en-CA" dirty="0" smtClean="0"/>
              <a:t>     </a:t>
            </a:r>
            <a:r>
              <a:rPr lang="en-CA" dirty="0" smtClean="0">
                <a:latin typeface="Consolas" pitchFamily="49" charset="0"/>
              </a:rPr>
              <a:t>&lt;</a:t>
            </a:r>
            <a:r>
              <a:rPr lang="en-CA" dirty="0" err="1" smtClean="0">
                <a:latin typeface="Consolas" pitchFamily="49" charset="0"/>
              </a:rPr>
              <a:t>img</a:t>
            </a:r>
            <a:r>
              <a:rPr lang="en-CA" dirty="0" smtClean="0">
                <a:latin typeface="Consolas" pitchFamily="49" charset="0"/>
              </a:rPr>
              <a:t>&gt; </a:t>
            </a:r>
            <a:endParaRPr lang="en-CA" dirty="0" smtClean="0"/>
          </a:p>
          <a:p>
            <a:pPr>
              <a:buNone/>
            </a:pPr>
            <a:r>
              <a:rPr lang="en-CA" dirty="0" smtClean="0"/>
              <a:t>     </a:t>
            </a:r>
            <a:r>
              <a:rPr lang="en-CA" dirty="0" smtClean="0">
                <a:latin typeface="Consolas" pitchFamily="49" charset="0"/>
              </a:rPr>
              <a:t>&lt;span&gt; </a:t>
            </a:r>
            <a:r>
              <a:rPr lang="en-CA" dirty="0" smtClean="0"/>
              <a:t>generic inline container  </a:t>
            </a:r>
            <a:r>
              <a:rPr lang="en-CA" dirty="0" smtClean="0">
                <a:latin typeface="Consolas" pitchFamily="49" charset="0"/>
              </a:rPr>
              <a:t>&lt;/span&gt;</a:t>
            </a:r>
            <a:r>
              <a:rPr lang="en-CA" dirty="0" smtClean="0"/>
              <a:t> </a:t>
            </a:r>
          </a:p>
          <a:p>
            <a:pPr>
              <a:buNone/>
            </a:pPr>
            <a:r>
              <a:rPr lang="en-CA" dirty="0" smtClean="0"/>
              <a:t>     </a:t>
            </a:r>
            <a:r>
              <a:rPr lang="en-CA" dirty="0" smtClean="0">
                <a:latin typeface="Consolas" pitchFamily="49" charset="0"/>
              </a:rPr>
              <a:t>&lt;del&gt; </a:t>
            </a:r>
            <a:r>
              <a:rPr lang="en-CA" dirty="0" smtClean="0"/>
              <a:t>text to be shown as deleted  </a:t>
            </a:r>
            <a:r>
              <a:rPr lang="en-CA" dirty="0" smtClean="0">
                <a:latin typeface="Consolas" pitchFamily="49" charset="0"/>
              </a:rPr>
              <a:t>&lt;/del&gt;</a:t>
            </a:r>
          </a:p>
          <a:p>
            <a:pPr>
              <a:buNone/>
            </a:pPr>
            <a:r>
              <a:rPr lang="en-CA" dirty="0" smtClean="0">
                <a:latin typeface="Consolas" pitchFamily="49" charset="0"/>
              </a:rPr>
              <a:t>  &lt;map&gt; &lt;/map&gt;</a:t>
            </a:r>
          </a:p>
          <a:p>
            <a:pPr>
              <a:buNone/>
            </a:pPr>
            <a:r>
              <a:rPr lang="en-CA" dirty="0" smtClean="0">
                <a:latin typeface="Consolas" pitchFamily="49" charset="0"/>
              </a:rPr>
              <a:t>  &lt;object&gt; </a:t>
            </a:r>
            <a:r>
              <a:rPr lang="en-CA" i="1" dirty="0" smtClean="0">
                <a:effectLst>
                  <a:outerShdw blurRad="38100" dist="38100" dir="2700000" algn="tl">
                    <a:srgbClr val="000000">
                      <a:alpha val="43137"/>
                    </a:srgbClr>
                  </a:outerShdw>
                </a:effectLst>
              </a:rPr>
              <a:t>plug-in resource  </a:t>
            </a:r>
            <a:r>
              <a:rPr lang="en-CA" dirty="0" smtClean="0">
                <a:latin typeface="Consolas" pitchFamily="49" charset="0"/>
              </a:rPr>
              <a:t>&lt;/object&gt;</a:t>
            </a:r>
          </a:p>
          <a:p>
            <a:pPr>
              <a:buNone/>
            </a:pPr>
            <a:r>
              <a:rPr lang="en-CA" dirty="0" smtClean="0">
                <a:latin typeface="Consolas" pitchFamily="49" charset="0"/>
              </a:rPr>
              <a:t>  &lt;q&gt; Short quotation &lt;/q&gt;</a:t>
            </a:r>
          </a:p>
          <a:p>
            <a:pPr>
              <a:buNone/>
            </a:pPr>
            <a:r>
              <a:rPr lang="en-CA" dirty="0" smtClean="0">
                <a:latin typeface="Consolas" pitchFamily="49" charset="0"/>
              </a:rPr>
              <a:t>&lt;input&gt;, &lt;label&gt;, &lt;select&gt;, &lt;</a:t>
            </a:r>
            <a:r>
              <a:rPr lang="en-CA" dirty="0" err="1" smtClean="0">
                <a:latin typeface="Consolas" pitchFamily="49" charset="0"/>
              </a:rPr>
              <a:t>textarea</a:t>
            </a:r>
            <a:r>
              <a:rPr lang="en-CA" dirty="0" smtClean="0">
                <a:latin typeface="Consolas" pitchFamily="49" charset="0"/>
              </a:rPr>
              <a:t>&gt;</a:t>
            </a:r>
            <a:r>
              <a:rPr lang="en-CA" dirty="0" smtClean="0"/>
              <a:t>  </a:t>
            </a:r>
            <a:endParaRPr lang="en-CA" dirty="0"/>
          </a:p>
        </p:txBody>
      </p:sp>
      <p:sp>
        <p:nvSpPr>
          <p:cNvPr id="4" name="Footer Placeholder 3"/>
          <p:cNvSpPr>
            <a:spLocks noGrp="1"/>
          </p:cNvSpPr>
          <p:nvPr>
            <p:ph type="ftr" sz="quarter" idx="11"/>
          </p:nvPr>
        </p:nvSpPr>
        <p:spPr/>
        <p:txBody>
          <a:bodyPr/>
          <a:lstStyle/>
          <a:p>
            <a:pPr>
              <a:defRPr/>
            </a:pPr>
            <a:r>
              <a:rPr lang="en-US" smtClean="0"/>
              <a:t>HTML Basics</a:t>
            </a:r>
            <a:endParaRPr lang="en-US"/>
          </a:p>
        </p:txBody>
      </p:sp>
      <p:sp>
        <p:nvSpPr>
          <p:cNvPr id="5" name="Slide Number Placeholder 4"/>
          <p:cNvSpPr>
            <a:spLocks noGrp="1"/>
          </p:cNvSpPr>
          <p:nvPr>
            <p:ph type="sldNum" sz="quarter" idx="12"/>
          </p:nvPr>
        </p:nvSpPr>
        <p:spPr/>
        <p:txBody>
          <a:bodyPr/>
          <a:lstStyle/>
          <a:p>
            <a:pPr>
              <a:defRPr/>
            </a:pPr>
            <a:fld id="{A883AF51-2C02-4DE5-A409-FAE484560997}"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85860"/>
            <a:ext cx="8229600" cy="4525963"/>
          </a:xfrm>
        </p:spPr>
        <p:txBody>
          <a:bodyPr>
            <a:normAutofit fontScale="92500" lnSpcReduction="10000"/>
          </a:bodyPr>
          <a:lstStyle/>
          <a:p>
            <a:r>
              <a:rPr lang="en-CA" dirty="0" smtClean="0">
                <a:solidFill>
                  <a:schemeClr val="accent6">
                    <a:lumMod val="75000"/>
                  </a:schemeClr>
                </a:solidFill>
              </a:rPr>
              <a:t>Anchor tag </a:t>
            </a:r>
            <a:r>
              <a:rPr lang="en-CA" dirty="0" smtClean="0"/>
              <a:t>defines a hypertext link to another resource on the internet, or another part of the same HTML document</a:t>
            </a:r>
          </a:p>
          <a:p>
            <a:r>
              <a:rPr lang="en-CA" dirty="0" smtClean="0"/>
              <a:t>Anchors can be defined for text or images</a:t>
            </a:r>
          </a:p>
          <a:p>
            <a:r>
              <a:rPr lang="en-CA" dirty="0" smtClean="0"/>
              <a:t>Typically the hypertext link is indicated in the browser by three cues:</a:t>
            </a:r>
          </a:p>
          <a:p>
            <a:pPr lvl="1"/>
            <a:r>
              <a:rPr lang="en-CA" dirty="0" smtClean="0"/>
              <a:t>The image is bordered in </a:t>
            </a:r>
            <a:r>
              <a:rPr lang="en-CA" dirty="0" smtClean="0">
                <a:solidFill>
                  <a:schemeClr val="accent1">
                    <a:lumMod val="50000"/>
                  </a:schemeClr>
                </a:solidFill>
              </a:rPr>
              <a:t>blue</a:t>
            </a:r>
            <a:r>
              <a:rPr lang="en-CA" dirty="0" smtClean="0"/>
              <a:t> by default</a:t>
            </a:r>
          </a:p>
          <a:p>
            <a:pPr lvl="1"/>
            <a:r>
              <a:rPr lang="en-CA" dirty="0" smtClean="0"/>
              <a:t>The text is underlined and coloured </a:t>
            </a:r>
            <a:r>
              <a:rPr lang="en-CA" dirty="0" smtClean="0">
                <a:solidFill>
                  <a:schemeClr val="accent1">
                    <a:lumMod val="50000"/>
                  </a:schemeClr>
                </a:solidFill>
              </a:rPr>
              <a:t>blue</a:t>
            </a:r>
            <a:r>
              <a:rPr lang="en-CA" dirty="0" smtClean="0"/>
              <a:t> by default</a:t>
            </a:r>
          </a:p>
          <a:p>
            <a:pPr lvl="1"/>
            <a:r>
              <a:rPr lang="en-CA" dirty="0" smtClean="0"/>
              <a:t>When the cursor hovers over link, the status bar shows the reference and the cursor changes shape</a:t>
            </a:r>
          </a:p>
          <a:p>
            <a:endParaRPr lang="en-CA" dirty="0" smtClean="0"/>
          </a:p>
        </p:txBody>
      </p:sp>
      <p:sp>
        <p:nvSpPr>
          <p:cNvPr id="2" name="Title 1"/>
          <p:cNvSpPr>
            <a:spLocks noGrp="1"/>
          </p:cNvSpPr>
          <p:nvPr>
            <p:ph type="title"/>
          </p:nvPr>
        </p:nvSpPr>
        <p:spPr/>
        <p:txBody>
          <a:bodyPr/>
          <a:lstStyle/>
          <a:p>
            <a:r>
              <a:rPr lang="en-CA" dirty="0" smtClean="0"/>
              <a:t>Anchor </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55</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785395"/>
          </a:xfrm>
        </p:spPr>
        <p:txBody>
          <a:bodyPr>
            <a:normAutofit lnSpcReduction="10000"/>
          </a:bodyPr>
          <a:lstStyle/>
          <a:p>
            <a:r>
              <a:rPr lang="en-CA" dirty="0" smtClean="0"/>
              <a:t>Anchor attribute </a:t>
            </a:r>
            <a:r>
              <a:rPr lang="en-CA" dirty="0" err="1" smtClean="0">
                <a:solidFill>
                  <a:srgbClr val="7030A0"/>
                </a:solidFill>
                <a:latin typeface="Consolas" pitchFamily="49" charset="0"/>
              </a:rPr>
              <a:t>href</a:t>
            </a:r>
            <a:r>
              <a:rPr lang="en-CA" dirty="0" smtClean="0"/>
              <a:t>  is for hypertext reference</a:t>
            </a:r>
          </a:p>
          <a:p>
            <a:pPr>
              <a:buNone/>
            </a:pPr>
            <a:r>
              <a:rPr lang="en-CA" sz="3000" dirty="0" smtClean="0">
                <a:latin typeface="Consolas" pitchFamily="49" charset="0"/>
                <a:cs typeface="Consolas" pitchFamily="49" charset="0"/>
              </a:rPr>
              <a:t>&lt;</a:t>
            </a:r>
            <a:r>
              <a:rPr lang="en-CA" sz="3000" dirty="0" smtClean="0">
                <a:solidFill>
                  <a:srgbClr val="7030A0"/>
                </a:solidFill>
                <a:latin typeface="Consolas" pitchFamily="49" charset="0"/>
                <a:cs typeface="Consolas" pitchFamily="49" charset="0"/>
              </a:rPr>
              <a:t>a </a:t>
            </a:r>
            <a:r>
              <a:rPr lang="en-CA" sz="3000" dirty="0" err="1" smtClean="0">
                <a:solidFill>
                  <a:srgbClr val="7030A0"/>
                </a:solidFill>
                <a:latin typeface="Consolas" pitchFamily="49" charset="0"/>
                <a:cs typeface="Consolas" pitchFamily="49" charset="0"/>
              </a:rPr>
              <a:t>href</a:t>
            </a:r>
            <a:r>
              <a:rPr lang="en-CA" sz="3000" dirty="0" smtClean="0">
                <a:latin typeface="Consolas" pitchFamily="49" charset="0"/>
                <a:cs typeface="Consolas" pitchFamily="49" charset="0"/>
              </a:rPr>
              <a:t>=“</a:t>
            </a:r>
            <a:r>
              <a:rPr lang="en-CA" sz="3000" i="1" dirty="0" smtClean="0">
                <a:latin typeface="Consolas" pitchFamily="49" charset="0"/>
                <a:cs typeface="Consolas" pitchFamily="49" charset="0"/>
              </a:rPr>
              <a:t>internet resource”&gt;</a:t>
            </a:r>
            <a:r>
              <a:rPr lang="en-CA" sz="3000" dirty="0" smtClean="0">
                <a:latin typeface="Consolas" pitchFamily="49" charset="0"/>
                <a:cs typeface="Consolas" pitchFamily="49" charset="0"/>
              </a:rPr>
              <a:t>some text &lt;</a:t>
            </a:r>
            <a:r>
              <a:rPr lang="en-CA" sz="3000" dirty="0" smtClean="0">
                <a:solidFill>
                  <a:srgbClr val="7030A0"/>
                </a:solidFill>
                <a:latin typeface="Consolas" pitchFamily="49" charset="0"/>
                <a:cs typeface="Consolas" pitchFamily="49" charset="0"/>
              </a:rPr>
              <a:t>/a</a:t>
            </a:r>
            <a:r>
              <a:rPr lang="en-CA" sz="3000" dirty="0" smtClean="0">
                <a:latin typeface="Consolas" pitchFamily="49" charset="0"/>
                <a:cs typeface="Consolas" pitchFamily="49" charset="0"/>
              </a:rPr>
              <a:t>&gt;</a:t>
            </a:r>
          </a:p>
          <a:p>
            <a:pPr>
              <a:buFontTx/>
              <a:buChar char="-"/>
            </a:pPr>
            <a:r>
              <a:rPr lang="en-CA" dirty="0" smtClean="0"/>
              <a:t>Reference can be absolute URL or relative URL</a:t>
            </a:r>
            <a:br>
              <a:rPr lang="en-CA" dirty="0" smtClean="0"/>
            </a:br>
            <a:endParaRPr lang="en-CA" dirty="0" smtClean="0"/>
          </a:p>
          <a:p>
            <a:pPr>
              <a:buNone/>
            </a:pPr>
            <a:r>
              <a:rPr lang="en-CA" sz="2600" dirty="0" smtClean="0">
                <a:latin typeface="Consolas" pitchFamily="49" charset="0"/>
                <a:cs typeface="Consolas" pitchFamily="49" charset="0"/>
              </a:rPr>
              <a:t>Visit &lt;</a:t>
            </a:r>
            <a:r>
              <a:rPr lang="en-CA" sz="2600" dirty="0" smtClean="0">
                <a:solidFill>
                  <a:srgbClr val="7030A0"/>
                </a:solidFill>
                <a:latin typeface="Consolas" pitchFamily="49" charset="0"/>
                <a:cs typeface="Consolas" pitchFamily="49" charset="0"/>
              </a:rPr>
              <a:t>a </a:t>
            </a:r>
            <a:r>
              <a:rPr lang="en-CA" sz="2600" dirty="0" err="1" smtClean="0">
                <a:solidFill>
                  <a:srgbClr val="7030A0"/>
                </a:solidFill>
                <a:latin typeface="Consolas" pitchFamily="49" charset="0"/>
                <a:cs typeface="Consolas" pitchFamily="49" charset="0"/>
              </a:rPr>
              <a:t>href</a:t>
            </a:r>
            <a:r>
              <a:rPr lang="en-CA" sz="2600" dirty="0" smtClean="0">
                <a:latin typeface="Consolas" pitchFamily="49" charset="0"/>
                <a:cs typeface="Consolas" pitchFamily="49" charset="0"/>
              </a:rPr>
              <a:t>=“http://www.apple.com”&gt; Apple &lt;</a:t>
            </a:r>
            <a:r>
              <a:rPr lang="en-CA" sz="2600" dirty="0" smtClean="0">
                <a:solidFill>
                  <a:srgbClr val="7030A0"/>
                </a:solidFill>
                <a:latin typeface="Consolas" pitchFamily="49" charset="0"/>
                <a:cs typeface="Consolas" pitchFamily="49" charset="0"/>
              </a:rPr>
              <a:t>/a</a:t>
            </a:r>
            <a:r>
              <a:rPr lang="en-CA" sz="2600" dirty="0" smtClean="0">
                <a:latin typeface="Consolas" pitchFamily="49" charset="0"/>
                <a:cs typeface="Consolas" pitchFamily="49" charset="0"/>
              </a:rPr>
              <a:t>&gt;</a:t>
            </a:r>
            <a:br>
              <a:rPr lang="en-CA" sz="2600" dirty="0" smtClean="0">
                <a:latin typeface="Consolas" pitchFamily="49" charset="0"/>
                <a:cs typeface="Consolas" pitchFamily="49" charset="0"/>
              </a:rPr>
            </a:br>
            <a:endParaRPr lang="en-CA" sz="2600" dirty="0" smtClean="0">
              <a:latin typeface="Consolas" pitchFamily="49" charset="0"/>
              <a:cs typeface="Consolas" pitchFamily="49" charset="0"/>
            </a:endParaRPr>
          </a:p>
          <a:p>
            <a:pPr>
              <a:buNone/>
            </a:pPr>
            <a:r>
              <a:rPr lang="en-CA" sz="2600" dirty="0" smtClean="0">
                <a:latin typeface="Consolas" pitchFamily="49" charset="0"/>
                <a:cs typeface="Consolas" pitchFamily="49" charset="0"/>
              </a:rPr>
              <a:t>My dog &lt;</a:t>
            </a:r>
            <a:r>
              <a:rPr lang="en-CA" sz="2600" dirty="0" smtClean="0">
                <a:solidFill>
                  <a:srgbClr val="7030A0"/>
                </a:solidFill>
                <a:latin typeface="Consolas" pitchFamily="49" charset="0"/>
                <a:cs typeface="Consolas" pitchFamily="49" charset="0"/>
              </a:rPr>
              <a:t>a </a:t>
            </a:r>
            <a:r>
              <a:rPr lang="en-CA" sz="2600" dirty="0" err="1" smtClean="0">
                <a:solidFill>
                  <a:srgbClr val="7030A0"/>
                </a:solidFill>
                <a:latin typeface="Consolas" pitchFamily="49" charset="0"/>
                <a:cs typeface="Consolas" pitchFamily="49" charset="0"/>
              </a:rPr>
              <a:t>href</a:t>
            </a:r>
            <a:r>
              <a:rPr lang="en-CA" sz="2600" dirty="0" smtClean="0">
                <a:latin typeface="Consolas" pitchFamily="49" charset="0"/>
                <a:cs typeface="Consolas" pitchFamily="49" charset="0"/>
              </a:rPr>
              <a:t>=“images/myDog.jpg”&gt;Spot&lt;</a:t>
            </a:r>
            <a:r>
              <a:rPr lang="en-CA" sz="2600" dirty="0" smtClean="0">
                <a:solidFill>
                  <a:srgbClr val="7030A0"/>
                </a:solidFill>
                <a:latin typeface="Consolas" pitchFamily="49" charset="0"/>
                <a:cs typeface="Consolas" pitchFamily="49" charset="0"/>
              </a:rPr>
              <a:t>/a</a:t>
            </a:r>
            <a:r>
              <a:rPr lang="en-CA" sz="2600" dirty="0" smtClean="0">
                <a:latin typeface="Consolas" pitchFamily="49" charset="0"/>
                <a:cs typeface="Consolas" pitchFamily="49" charset="0"/>
              </a:rPr>
              <a:t>&gt;</a:t>
            </a:r>
            <a:endParaRPr lang="en-CA" dirty="0">
              <a:latin typeface="Consolas" pitchFamily="49" charset="0"/>
              <a:cs typeface="Consolas" pitchFamily="49" charset="0"/>
            </a:endParaRPr>
          </a:p>
        </p:txBody>
      </p:sp>
      <p:sp>
        <p:nvSpPr>
          <p:cNvPr id="2" name="Title 1"/>
          <p:cNvSpPr>
            <a:spLocks noGrp="1"/>
          </p:cNvSpPr>
          <p:nvPr>
            <p:ph type="title"/>
          </p:nvPr>
        </p:nvSpPr>
        <p:spPr/>
        <p:txBody>
          <a:bodyPr/>
          <a:lstStyle/>
          <a:p>
            <a:r>
              <a:rPr lang="en-CA" dirty="0" smtClean="0"/>
              <a:t>Anchor</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56</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14612" y="3214686"/>
            <a:ext cx="1500198" cy="50006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500034" y="3786190"/>
            <a:ext cx="7240318" cy="500066"/>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4643438" y="3214686"/>
            <a:ext cx="1357322" cy="500066"/>
          </a:xfrm>
          <a:prstGeom prst="roundRect">
            <a:avLst/>
          </a:prstGeom>
          <a:solidFill>
            <a:schemeClr val="accent6">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67544" y="4725144"/>
            <a:ext cx="3855942" cy="504056"/>
          </a:xfrm>
          <a:prstGeom prst="roundRect">
            <a:avLst/>
          </a:prstGeom>
          <a:solidFill>
            <a:schemeClr val="accent6">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smtClean="0">
                <a:latin typeface="Consolas" pitchFamily="49" charset="0"/>
                <a:cs typeface="Consolas" pitchFamily="49" charset="0"/>
              </a:rPr>
              <a:t>URI</a:t>
            </a:r>
            <a:endParaRPr lang="en-CA" dirty="0">
              <a:latin typeface="Consolas" pitchFamily="49" charset="0"/>
              <a:cs typeface="Consolas" pitchFamily="49" charset="0"/>
            </a:endParaRPr>
          </a:p>
        </p:txBody>
      </p:sp>
      <p:sp>
        <p:nvSpPr>
          <p:cNvPr id="3" name="Content Placeholder 2"/>
          <p:cNvSpPr>
            <a:spLocks noGrp="1"/>
          </p:cNvSpPr>
          <p:nvPr>
            <p:ph idx="1"/>
          </p:nvPr>
        </p:nvSpPr>
        <p:spPr/>
        <p:txBody>
          <a:bodyPr/>
          <a:lstStyle/>
          <a:p>
            <a:r>
              <a:rPr lang="en-CA" dirty="0" smtClean="0"/>
              <a:t>Uniform Resource Identifier (URI) is used to uniquely identify the location and method of access to a resource (file, image , video, etc)</a:t>
            </a:r>
          </a:p>
          <a:p>
            <a:r>
              <a:rPr lang="en-CA" dirty="0" smtClean="0"/>
              <a:t>URI can be absolute or relative  e.g.:</a:t>
            </a:r>
          </a:p>
          <a:p>
            <a:pPr>
              <a:buNone/>
            </a:pPr>
            <a:r>
              <a:rPr lang="en-CA" sz="2800" dirty="0" smtClean="0">
                <a:latin typeface="Consolas" pitchFamily="49" charset="0"/>
                <a:cs typeface="Consolas" pitchFamily="49" charset="0"/>
              </a:rPr>
              <a:t>http://www.example.org/absolute.html</a:t>
            </a:r>
            <a:r>
              <a:rPr lang="en-CA" dirty="0" smtClean="0"/>
              <a:t/>
            </a:r>
            <a:br>
              <a:rPr lang="en-CA" dirty="0" smtClean="0"/>
            </a:br>
            <a:endParaRPr lang="en-CA" dirty="0" smtClean="0"/>
          </a:p>
          <a:p>
            <a:pPr>
              <a:buNone/>
            </a:pPr>
            <a:r>
              <a:rPr lang="en-CA" sz="2800" dirty="0" smtClean="0">
                <a:latin typeface="Consolas" pitchFamily="49" charset="0"/>
                <a:cs typeface="Consolas" pitchFamily="49" charset="0"/>
              </a:rPr>
              <a:t>relative/index.html</a:t>
            </a:r>
            <a:endParaRPr lang="en-CA" sz="2800"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8D94587-55A8-424D-AACA-CE80AFC6F8F2}" type="slidenum">
              <a:rPr lang="en-CA" smtClean="0"/>
              <a:pPr/>
              <a:t>57</a:t>
            </a:fld>
            <a:endParaRPr lang="en-CA"/>
          </a:p>
        </p:txBody>
      </p:sp>
      <p:sp>
        <p:nvSpPr>
          <p:cNvPr id="9" name="TextBox 8"/>
          <p:cNvSpPr txBox="1"/>
          <p:nvPr/>
        </p:nvSpPr>
        <p:spPr>
          <a:xfrm>
            <a:off x="4429124" y="4929198"/>
            <a:ext cx="3766609" cy="1200329"/>
          </a:xfrm>
          <a:prstGeom prst="rect">
            <a:avLst/>
          </a:prstGeom>
          <a:noFill/>
        </p:spPr>
        <p:txBody>
          <a:bodyPr wrap="none" rtlCol="0">
            <a:spAutoFit/>
          </a:bodyPr>
          <a:lstStyle/>
          <a:p>
            <a:r>
              <a:rPr lang="en-CA" dirty="0" smtClean="0"/>
              <a:t>Use relative URIs in your HTML in case</a:t>
            </a:r>
          </a:p>
          <a:p>
            <a:r>
              <a:rPr lang="en-CA" dirty="0" smtClean="0"/>
              <a:t>your web site changes its name or</a:t>
            </a:r>
          </a:p>
          <a:p>
            <a:r>
              <a:rPr lang="en-CA" dirty="0" smtClean="0"/>
              <a:t>location.</a:t>
            </a:r>
          </a:p>
          <a:p>
            <a:endParaRPr lang="en-CA" dirty="0"/>
          </a:p>
        </p:txBody>
      </p:sp>
      <p:sp>
        <p:nvSpPr>
          <p:cNvPr id="10" name="Footer Placeholder 9"/>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sitepoint.com/blogs/wp-content/uploads/2010/05/rotten-lemons.jpg"/>
          <p:cNvPicPr>
            <a:picLocks noChangeAspect="1" noChangeArrowheads="1"/>
          </p:cNvPicPr>
          <p:nvPr/>
        </p:nvPicPr>
        <p:blipFill>
          <a:blip r:embed="rId2" cstate="print"/>
          <a:srcRect/>
          <a:stretch>
            <a:fillRect/>
          </a:stretch>
        </p:blipFill>
        <p:spPr bwMode="auto">
          <a:xfrm>
            <a:off x="6300192" y="4581128"/>
            <a:ext cx="1921396" cy="1921396"/>
          </a:xfrm>
          <a:prstGeom prst="rect">
            <a:avLst/>
          </a:prstGeom>
          <a:noFill/>
        </p:spPr>
      </p:pic>
      <p:sp>
        <p:nvSpPr>
          <p:cNvPr id="2" name="Content Placeholder 1"/>
          <p:cNvSpPr>
            <a:spLocks noGrp="1"/>
          </p:cNvSpPr>
          <p:nvPr>
            <p:ph idx="1"/>
          </p:nvPr>
        </p:nvSpPr>
        <p:spPr>
          <a:xfrm>
            <a:off x="467544" y="1340768"/>
            <a:ext cx="8229600" cy="4525963"/>
          </a:xfrm>
        </p:spPr>
        <p:txBody>
          <a:bodyPr>
            <a:normAutofit fontScale="92500"/>
          </a:bodyPr>
          <a:lstStyle/>
          <a:p>
            <a:r>
              <a:rPr lang="en-CA" dirty="0" smtClean="0"/>
              <a:t>If the supplied URL is not accessible, the web site will return an HTTP 404 error code</a:t>
            </a:r>
          </a:p>
          <a:p>
            <a:r>
              <a:rPr lang="en-CA" dirty="0" smtClean="0"/>
              <a:t>Caused by a “dead link” also called “broken link”</a:t>
            </a:r>
          </a:p>
          <a:p>
            <a:r>
              <a:rPr lang="en-CA" dirty="0" smtClean="0"/>
              <a:t>Be aware of “link rot” – the process by which website links become irrelevant or broken as time progresses – servers move, folders copied, content changes, redirect to new locations, information becomes out of date</a:t>
            </a:r>
          </a:p>
          <a:p>
            <a:pPr lvl="1"/>
            <a:r>
              <a:rPr lang="en-CA" dirty="0" smtClean="0"/>
              <a:t>a serious problem for search engines</a:t>
            </a:r>
            <a:endParaRPr lang="en-CA" dirty="0"/>
          </a:p>
        </p:txBody>
      </p:sp>
      <p:sp>
        <p:nvSpPr>
          <p:cNvPr id="3" name="Title 2"/>
          <p:cNvSpPr>
            <a:spLocks noGrp="1"/>
          </p:cNvSpPr>
          <p:nvPr>
            <p:ph type="title"/>
          </p:nvPr>
        </p:nvSpPr>
        <p:spPr/>
        <p:txBody>
          <a:bodyPr/>
          <a:lstStyle/>
          <a:p>
            <a:r>
              <a:rPr lang="en-CA" dirty="0" smtClean="0"/>
              <a:t>Anchor destination</a:t>
            </a:r>
            <a:endParaRPr lang="en-CA" dirty="0"/>
          </a:p>
        </p:txBody>
      </p:sp>
      <p:sp>
        <p:nvSpPr>
          <p:cNvPr id="5"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58</a:t>
            </a:fld>
            <a:endParaRPr lang="en-CA"/>
          </a:p>
        </p:txBody>
      </p:sp>
      <p:sp>
        <p:nvSpPr>
          <p:cNvPr id="6"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697427"/>
          </a:xfrm>
        </p:spPr>
        <p:txBody>
          <a:bodyPr>
            <a:normAutofit fontScale="85000" lnSpcReduction="10000"/>
          </a:bodyPr>
          <a:lstStyle/>
          <a:p>
            <a:r>
              <a:rPr lang="en-CA" dirty="0" smtClean="0"/>
              <a:t>For large HTML documents you can place </a:t>
            </a:r>
            <a:r>
              <a:rPr lang="en-CA" b="1" dirty="0" smtClean="0"/>
              <a:t>named</a:t>
            </a:r>
            <a:r>
              <a:rPr lang="en-CA" dirty="0" smtClean="0"/>
              <a:t> anchors at the start of each section of content</a:t>
            </a:r>
          </a:p>
          <a:p>
            <a:pPr>
              <a:buNone/>
            </a:pPr>
            <a:r>
              <a:rPr lang="en-CA" dirty="0" smtClean="0"/>
              <a:t>    </a:t>
            </a:r>
            <a:r>
              <a:rPr lang="en-CA" dirty="0" smtClean="0">
                <a:latin typeface="Consolas" pitchFamily="49" charset="0"/>
                <a:cs typeface="Consolas" pitchFamily="49" charset="0"/>
              </a:rPr>
              <a:t>&lt;</a:t>
            </a:r>
            <a:r>
              <a:rPr lang="en-CA" dirty="0" smtClean="0">
                <a:solidFill>
                  <a:srgbClr val="7030A0"/>
                </a:solidFill>
                <a:latin typeface="Consolas" pitchFamily="49" charset="0"/>
                <a:cs typeface="Consolas" pitchFamily="49" charset="0"/>
              </a:rPr>
              <a:t>a </a:t>
            </a:r>
            <a:r>
              <a:rPr lang="en-CA" dirty="0" err="1" smtClean="0">
                <a:solidFill>
                  <a:srgbClr val="7030A0"/>
                </a:solidFill>
                <a:latin typeface="Consolas" pitchFamily="49" charset="0"/>
                <a:cs typeface="Consolas" pitchFamily="49" charset="0"/>
              </a:rPr>
              <a:t>href</a:t>
            </a:r>
            <a:r>
              <a:rPr lang="en-CA" dirty="0" smtClean="0">
                <a:latin typeface="Consolas" pitchFamily="49" charset="0"/>
                <a:cs typeface="Consolas" pitchFamily="49" charset="0"/>
              </a:rPr>
              <a:t>=“</a:t>
            </a:r>
            <a:r>
              <a:rPr lang="en-CA" b="1" dirty="0" smtClean="0">
                <a:latin typeface="Consolas" pitchFamily="49" charset="0"/>
                <a:cs typeface="Consolas" pitchFamily="49" charset="0"/>
              </a:rPr>
              <a:t>#</a:t>
            </a:r>
            <a:r>
              <a:rPr lang="en-CA" dirty="0" smtClean="0">
                <a:latin typeface="Consolas" pitchFamily="49" charset="0"/>
                <a:cs typeface="Consolas" pitchFamily="49" charset="0"/>
              </a:rPr>
              <a:t>aardvark”&gt;About aardvarks&lt;</a:t>
            </a:r>
            <a:r>
              <a:rPr lang="en-CA" dirty="0" smtClean="0">
                <a:solidFill>
                  <a:srgbClr val="7030A0"/>
                </a:solidFill>
                <a:latin typeface="Consolas" pitchFamily="49" charset="0"/>
                <a:cs typeface="Consolas" pitchFamily="49" charset="0"/>
              </a:rPr>
              <a:t>/a</a:t>
            </a:r>
            <a:r>
              <a:rPr lang="en-CA" dirty="0" smtClean="0">
                <a:latin typeface="Consolas" pitchFamily="49" charset="0"/>
                <a:cs typeface="Consolas" pitchFamily="49" charset="0"/>
              </a:rPr>
              <a:t>&gt;</a:t>
            </a:r>
            <a:br>
              <a:rPr lang="en-CA" dirty="0" smtClean="0">
                <a:latin typeface="Consolas" pitchFamily="49" charset="0"/>
                <a:cs typeface="Consolas" pitchFamily="49" charset="0"/>
              </a:rPr>
            </a:br>
            <a:r>
              <a:rPr lang="en-CA" dirty="0" smtClean="0">
                <a:latin typeface="Consolas" pitchFamily="49" charset="0"/>
                <a:cs typeface="Consolas" pitchFamily="49" charset="0"/>
              </a:rPr>
              <a:t>&lt;</a:t>
            </a:r>
            <a:r>
              <a:rPr lang="en-CA" dirty="0" smtClean="0">
                <a:solidFill>
                  <a:srgbClr val="7030A0"/>
                </a:solidFill>
                <a:latin typeface="Consolas" pitchFamily="49" charset="0"/>
                <a:cs typeface="Consolas" pitchFamily="49" charset="0"/>
              </a:rPr>
              <a:t>a </a:t>
            </a:r>
            <a:r>
              <a:rPr lang="en-CA" dirty="0" err="1" smtClean="0">
                <a:solidFill>
                  <a:srgbClr val="7030A0"/>
                </a:solidFill>
                <a:latin typeface="Consolas" pitchFamily="49" charset="0"/>
                <a:cs typeface="Consolas" pitchFamily="49" charset="0"/>
              </a:rPr>
              <a:t>href</a:t>
            </a:r>
            <a:r>
              <a:rPr lang="en-CA" dirty="0" smtClean="0">
                <a:latin typeface="Consolas" pitchFamily="49" charset="0"/>
                <a:cs typeface="Consolas" pitchFamily="49" charset="0"/>
              </a:rPr>
              <a:t>=“</a:t>
            </a:r>
            <a:r>
              <a:rPr lang="en-CA" b="1" dirty="0" smtClean="0">
                <a:latin typeface="Consolas" pitchFamily="49" charset="0"/>
                <a:cs typeface="Consolas" pitchFamily="49" charset="0"/>
              </a:rPr>
              <a:t>#</a:t>
            </a:r>
            <a:r>
              <a:rPr lang="en-CA" dirty="0" smtClean="0">
                <a:latin typeface="Consolas" pitchFamily="49" charset="0"/>
                <a:cs typeface="Consolas" pitchFamily="49" charset="0"/>
              </a:rPr>
              <a:t>giraffe”&gt;Great giraffes&lt;</a:t>
            </a:r>
            <a:r>
              <a:rPr lang="en-CA" dirty="0" smtClean="0">
                <a:solidFill>
                  <a:srgbClr val="7030A0"/>
                </a:solidFill>
                <a:latin typeface="Consolas" pitchFamily="49" charset="0"/>
                <a:cs typeface="Consolas" pitchFamily="49" charset="0"/>
              </a:rPr>
              <a:t>/a</a:t>
            </a:r>
            <a:r>
              <a:rPr lang="en-CA" dirty="0" smtClean="0">
                <a:latin typeface="Consolas" pitchFamily="49" charset="0"/>
                <a:cs typeface="Consolas" pitchFamily="49" charset="0"/>
              </a:rPr>
              <a:t>&gt;</a:t>
            </a:r>
            <a:br>
              <a:rPr lang="en-CA" dirty="0" smtClean="0">
                <a:latin typeface="Consolas" pitchFamily="49" charset="0"/>
                <a:cs typeface="Consolas" pitchFamily="49" charset="0"/>
              </a:rPr>
            </a:br>
            <a:r>
              <a:rPr lang="en-CA" dirty="0" smtClean="0">
                <a:latin typeface="Consolas" pitchFamily="49" charset="0"/>
                <a:cs typeface="Consolas" pitchFamily="49" charset="0"/>
              </a:rPr>
              <a:t>&lt;</a:t>
            </a:r>
            <a:r>
              <a:rPr lang="en-CA" dirty="0" smtClean="0">
                <a:solidFill>
                  <a:srgbClr val="7030A0"/>
                </a:solidFill>
                <a:latin typeface="Consolas" pitchFamily="49" charset="0"/>
                <a:cs typeface="Consolas" pitchFamily="49" charset="0"/>
              </a:rPr>
              <a:t>a </a:t>
            </a:r>
            <a:r>
              <a:rPr lang="en-CA" dirty="0" err="1" smtClean="0">
                <a:solidFill>
                  <a:srgbClr val="7030A0"/>
                </a:solidFill>
                <a:latin typeface="Consolas" pitchFamily="49" charset="0"/>
                <a:cs typeface="Consolas" pitchFamily="49" charset="0"/>
              </a:rPr>
              <a:t>href</a:t>
            </a:r>
            <a:r>
              <a:rPr lang="en-CA" dirty="0" smtClean="0">
                <a:latin typeface="Consolas" pitchFamily="49" charset="0"/>
                <a:cs typeface="Consolas" pitchFamily="49" charset="0"/>
              </a:rPr>
              <a:t>=“</a:t>
            </a:r>
            <a:r>
              <a:rPr lang="en-CA" b="1" dirty="0" smtClean="0">
                <a:latin typeface="Consolas" pitchFamily="49" charset="0"/>
                <a:cs typeface="Consolas" pitchFamily="49" charset="0"/>
              </a:rPr>
              <a:t>#</a:t>
            </a:r>
            <a:r>
              <a:rPr lang="en-CA" dirty="0" smtClean="0">
                <a:latin typeface="Consolas" pitchFamily="49" charset="0"/>
                <a:cs typeface="Consolas" pitchFamily="49" charset="0"/>
              </a:rPr>
              <a:t>tiger”&gt;Terrific tigers&lt;</a:t>
            </a:r>
            <a:r>
              <a:rPr lang="en-CA" dirty="0" smtClean="0">
                <a:solidFill>
                  <a:srgbClr val="7030A0"/>
                </a:solidFill>
                <a:latin typeface="Consolas" pitchFamily="49" charset="0"/>
                <a:cs typeface="Consolas" pitchFamily="49" charset="0"/>
              </a:rPr>
              <a:t>/a</a:t>
            </a:r>
            <a:r>
              <a:rPr lang="en-CA" dirty="0" smtClean="0">
                <a:latin typeface="Consolas" pitchFamily="49" charset="0"/>
                <a:cs typeface="Consolas" pitchFamily="49" charset="0"/>
              </a:rPr>
              <a:t>&gt;</a:t>
            </a:r>
            <a:r>
              <a:rPr lang="en-CA" dirty="0" smtClean="0"/>
              <a:t/>
            </a:r>
            <a:br>
              <a:rPr lang="en-CA" dirty="0" smtClean="0"/>
            </a:br>
            <a:r>
              <a:rPr lang="en-CA" dirty="0" smtClean="0"/>
              <a:t>...</a:t>
            </a:r>
            <a:br>
              <a:rPr lang="en-CA" dirty="0" smtClean="0"/>
            </a:br>
            <a:r>
              <a:rPr lang="en-CA" sz="2800" dirty="0" smtClean="0">
                <a:latin typeface="Consolas" pitchFamily="49" charset="0"/>
                <a:cs typeface="Consolas" pitchFamily="49" charset="0"/>
              </a:rPr>
              <a:t>&lt;</a:t>
            </a:r>
            <a:r>
              <a:rPr lang="en-CA" sz="2800" dirty="0" smtClean="0">
                <a:solidFill>
                  <a:srgbClr val="7030A0"/>
                </a:solidFill>
                <a:latin typeface="Consolas" pitchFamily="49" charset="0"/>
                <a:cs typeface="Consolas" pitchFamily="49" charset="0"/>
              </a:rPr>
              <a:t>h2</a:t>
            </a:r>
            <a:r>
              <a:rPr lang="en-CA" sz="2800" dirty="0" smtClean="0">
                <a:latin typeface="Consolas" pitchFamily="49" charset="0"/>
                <a:cs typeface="Consolas" pitchFamily="49" charset="0"/>
              </a:rPr>
              <a:t>&gt; &lt;</a:t>
            </a:r>
            <a:r>
              <a:rPr lang="en-CA" sz="2800" dirty="0" smtClean="0">
                <a:solidFill>
                  <a:srgbClr val="7030A0"/>
                </a:solidFill>
                <a:latin typeface="Consolas" pitchFamily="49" charset="0"/>
                <a:cs typeface="Consolas" pitchFamily="49" charset="0"/>
              </a:rPr>
              <a:t>a name</a:t>
            </a:r>
            <a:r>
              <a:rPr lang="en-CA" sz="2800" dirty="0" smtClean="0">
                <a:latin typeface="Consolas" pitchFamily="49" charset="0"/>
                <a:cs typeface="Consolas" pitchFamily="49" charset="0"/>
              </a:rPr>
              <a:t>=“aardvark”&gt;About aardvarks&lt;</a:t>
            </a:r>
            <a:r>
              <a:rPr lang="en-CA" sz="2800" dirty="0" smtClean="0">
                <a:solidFill>
                  <a:srgbClr val="7030A0"/>
                </a:solidFill>
                <a:latin typeface="Consolas" pitchFamily="49" charset="0"/>
                <a:cs typeface="Consolas" pitchFamily="49" charset="0"/>
              </a:rPr>
              <a:t>/a</a:t>
            </a:r>
            <a:r>
              <a:rPr lang="en-CA" sz="2800" dirty="0" smtClean="0">
                <a:latin typeface="Consolas" pitchFamily="49" charset="0"/>
                <a:cs typeface="Consolas" pitchFamily="49" charset="0"/>
              </a:rPr>
              <a:t>&gt;   &lt;</a:t>
            </a:r>
            <a:r>
              <a:rPr lang="en-CA" sz="2800" dirty="0" smtClean="0">
                <a:solidFill>
                  <a:srgbClr val="7030A0"/>
                </a:solidFill>
                <a:latin typeface="Consolas" pitchFamily="49" charset="0"/>
                <a:cs typeface="Consolas" pitchFamily="49" charset="0"/>
              </a:rPr>
              <a:t>/h2</a:t>
            </a:r>
            <a:r>
              <a:rPr lang="en-CA" sz="2800" dirty="0" smtClean="0">
                <a:latin typeface="Consolas" pitchFamily="49" charset="0"/>
                <a:cs typeface="Consolas" pitchFamily="49" charset="0"/>
              </a:rPr>
              <a:t>&gt; </a:t>
            </a:r>
            <a:r>
              <a:rPr lang="en-CA" dirty="0" smtClean="0"/>
              <a:t>....</a:t>
            </a:r>
          </a:p>
          <a:p>
            <a:r>
              <a:rPr lang="en-CA" dirty="0" smtClean="0"/>
              <a:t>Name part of the anchor is at the end of the URL as in  </a:t>
            </a:r>
            <a:r>
              <a:rPr lang="en-CA" sz="2400" dirty="0" smtClean="0">
                <a:latin typeface="Consolas" pitchFamily="49" charset="0"/>
                <a:cs typeface="Consolas" pitchFamily="49" charset="0"/>
              </a:rPr>
              <a:t>&lt;</a:t>
            </a:r>
            <a:r>
              <a:rPr lang="en-CA" sz="2400" dirty="0" smtClean="0">
                <a:solidFill>
                  <a:srgbClr val="7030A0"/>
                </a:solidFill>
                <a:latin typeface="Consolas" pitchFamily="49" charset="0"/>
                <a:cs typeface="Consolas" pitchFamily="49" charset="0"/>
              </a:rPr>
              <a:t>a </a:t>
            </a:r>
            <a:r>
              <a:rPr lang="en-CA" sz="2400" dirty="0" err="1" smtClean="0">
                <a:solidFill>
                  <a:srgbClr val="7030A0"/>
                </a:solidFill>
                <a:latin typeface="Consolas" pitchFamily="49" charset="0"/>
                <a:cs typeface="Consolas" pitchFamily="49" charset="0"/>
              </a:rPr>
              <a:t>href</a:t>
            </a:r>
            <a:r>
              <a:rPr lang="en-CA" sz="2400" dirty="0" smtClean="0">
                <a:solidFill>
                  <a:srgbClr val="7030A0"/>
                </a:solidFill>
                <a:latin typeface="Consolas" pitchFamily="49" charset="0"/>
                <a:cs typeface="Consolas" pitchFamily="49" charset="0"/>
              </a:rPr>
              <a:t> </a:t>
            </a:r>
            <a:r>
              <a:rPr lang="en-CA" sz="2400" dirty="0" smtClean="0">
                <a:latin typeface="Consolas" pitchFamily="49" charset="0"/>
                <a:cs typeface="Consolas" pitchFamily="49" charset="0"/>
              </a:rPr>
              <a:t>= “http://www.calgaryzoo.com/zoo.html</a:t>
            </a:r>
            <a:r>
              <a:rPr lang="en-CA" sz="2400" b="1" dirty="0" smtClean="0">
                <a:latin typeface="Consolas" pitchFamily="49" charset="0"/>
                <a:cs typeface="Consolas" pitchFamily="49" charset="0"/>
              </a:rPr>
              <a:t>#bear”</a:t>
            </a:r>
            <a:r>
              <a:rPr lang="en-CA" sz="2400" dirty="0" smtClean="0">
                <a:latin typeface="Consolas" pitchFamily="49" charset="0"/>
                <a:cs typeface="Consolas" pitchFamily="49" charset="0"/>
              </a:rPr>
              <a:t>&gt;   Bear&lt;</a:t>
            </a:r>
            <a:r>
              <a:rPr lang="en-CA" sz="2400" dirty="0" smtClean="0">
                <a:solidFill>
                  <a:srgbClr val="7030A0"/>
                </a:solidFill>
                <a:latin typeface="Consolas" pitchFamily="49" charset="0"/>
                <a:cs typeface="Consolas" pitchFamily="49" charset="0"/>
              </a:rPr>
              <a:t>/a</a:t>
            </a:r>
            <a:r>
              <a:rPr lang="en-CA" sz="2400" dirty="0" smtClean="0">
                <a:latin typeface="Consolas" pitchFamily="49" charset="0"/>
                <a:cs typeface="Consolas" pitchFamily="49" charset="0"/>
              </a:rPr>
              <a:t>&gt;</a:t>
            </a:r>
            <a:endParaRPr lang="en-CA" dirty="0" smtClean="0">
              <a:latin typeface="Consolas" pitchFamily="49" charset="0"/>
              <a:cs typeface="Consolas" pitchFamily="49" charset="0"/>
            </a:endParaRPr>
          </a:p>
          <a:p>
            <a:r>
              <a:rPr lang="en-CA" dirty="0" smtClean="0"/>
              <a:t>For HTML v5 use the </a:t>
            </a:r>
            <a:r>
              <a:rPr lang="en-CA" dirty="0" smtClean="0">
                <a:effectLst>
                  <a:outerShdw blurRad="38100" dist="38100" dir="2700000" algn="tl">
                    <a:srgbClr val="000000">
                      <a:alpha val="43137"/>
                    </a:srgbClr>
                  </a:outerShdw>
                </a:effectLst>
              </a:rPr>
              <a:t>ID</a:t>
            </a:r>
            <a:r>
              <a:rPr lang="en-CA" dirty="0" smtClean="0"/>
              <a:t> attribute instead of </a:t>
            </a:r>
            <a:r>
              <a:rPr lang="en-CA" dirty="0" smtClean="0">
                <a:effectLst>
                  <a:outerShdw blurRad="38100" dist="38100" dir="2700000" algn="tl">
                    <a:srgbClr val="000000">
                      <a:alpha val="43137"/>
                    </a:srgbClr>
                  </a:outerShdw>
                </a:effectLst>
              </a:rPr>
              <a:t>name</a:t>
            </a:r>
            <a:endParaRPr lang="en-CA"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CA" dirty="0" smtClean="0"/>
              <a:t>Anchor names – HTML v4 only</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59</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SGML to HTML</a:t>
            </a:r>
            <a:endParaRPr lang="en-CA" dirty="0"/>
          </a:p>
        </p:txBody>
      </p:sp>
      <p:sp>
        <p:nvSpPr>
          <p:cNvPr id="3" name="Content Placeholder 2"/>
          <p:cNvSpPr>
            <a:spLocks noGrp="1"/>
          </p:cNvSpPr>
          <p:nvPr>
            <p:ph idx="1"/>
          </p:nvPr>
        </p:nvSpPr>
        <p:spPr/>
        <p:txBody>
          <a:bodyPr>
            <a:normAutofit lnSpcReduction="10000"/>
          </a:bodyPr>
          <a:lstStyle/>
          <a:p>
            <a:r>
              <a:rPr lang="en-CA" dirty="0" smtClean="0"/>
              <a:t>SGML can be </a:t>
            </a:r>
            <a:br>
              <a:rPr lang="en-CA" dirty="0" smtClean="0"/>
            </a:br>
            <a:r>
              <a:rPr lang="en-CA" dirty="0" smtClean="0"/>
              <a:t>thought of as the</a:t>
            </a:r>
            <a:br>
              <a:rPr lang="en-CA" dirty="0" smtClean="0"/>
            </a:br>
            <a:r>
              <a:rPr lang="en-CA" dirty="0" smtClean="0"/>
              <a:t>‘ancestor’ for</a:t>
            </a:r>
            <a:br>
              <a:rPr lang="en-CA" dirty="0" smtClean="0"/>
            </a:br>
            <a:r>
              <a:rPr lang="en-CA" dirty="0" smtClean="0"/>
              <a:t>many internet</a:t>
            </a:r>
            <a:br>
              <a:rPr lang="en-CA" dirty="0" smtClean="0"/>
            </a:br>
            <a:r>
              <a:rPr lang="en-CA" dirty="0" smtClean="0"/>
              <a:t>technologies:</a:t>
            </a:r>
          </a:p>
          <a:p>
            <a:pPr lvl="1"/>
            <a:r>
              <a:rPr lang="en-CA" dirty="0" smtClean="0"/>
              <a:t>HTML</a:t>
            </a:r>
          </a:p>
          <a:p>
            <a:pPr lvl="1"/>
            <a:r>
              <a:rPr lang="en-CA" dirty="0" smtClean="0"/>
              <a:t>XML</a:t>
            </a:r>
          </a:p>
          <a:p>
            <a:pPr lvl="1"/>
            <a:r>
              <a:rPr lang="en-CA" dirty="0" smtClean="0"/>
              <a:t>XHTML</a:t>
            </a:r>
          </a:p>
          <a:p>
            <a:pPr lvl="1"/>
            <a:r>
              <a:rPr lang="en-CA" dirty="0" smtClean="0"/>
              <a:t>SVG</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6</a:t>
            </a:fld>
            <a:endParaRPr lang="en-CA"/>
          </a:p>
        </p:txBody>
      </p:sp>
      <p:pic>
        <p:nvPicPr>
          <p:cNvPr id="141314" name="Picture 2" descr="http://cscie12.dce.harvard.edu/lecture_notes/2007-08/20080130/images/sgml-xml-relationships.png"/>
          <p:cNvPicPr>
            <a:picLocks noChangeAspect="1" noChangeArrowheads="1"/>
          </p:cNvPicPr>
          <p:nvPr/>
        </p:nvPicPr>
        <p:blipFill>
          <a:blip r:embed="rId2" cstate="print"/>
          <a:srcRect/>
          <a:stretch>
            <a:fillRect/>
          </a:stretch>
        </p:blipFill>
        <p:spPr bwMode="auto">
          <a:xfrm>
            <a:off x="3779912" y="1844824"/>
            <a:ext cx="4698177" cy="4107954"/>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CA" dirty="0" smtClean="0"/>
              <a:t>Anchor names must be unique within the HTML document – case does not matter</a:t>
            </a:r>
          </a:p>
          <a:p>
            <a:pPr lvl="1"/>
            <a:r>
              <a:rPr lang="en-CA" dirty="0" smtClean="0"/>
              <a:t>If duplicate names are found, the first is used</a:t>
            </a:r>
          </a:p>
          <a:p>
            <a:pPr lvl="1"/>
            <a:r>
              <a:rPr lang="en-CA" dirty="0" smtClean="0"/>
              <a:t>If name is not found,  top of the document  shown</a:t>
            </a:r>
            <a:endParaRPr lang="en-CA" dirty="0"/>
          </a:p>
          <a:p>
            <a:r>
              <a:rPr lang="en-CA" dirty="0" smtClean="0"/>
              <a:t>Anchor names must be valid alphanumeric characters (a-zA-Z0-9) – no spaces</a:t>
            </a:r>
          </a:p>
          <a:p>
            <a:r>
              <a:rPr lang="en-CA" dirty="0" smtClean="0"/>
              <a:t>An anchor link may not be nested inside the tag of another anchor link</a:t>
            </a:r>
          </a:p>
          <a:p>
            <a:r>
              <a:rPr lang="en-CA" dirty="0" smtClean="0"/>
              <a:t>If you forget the closing &lt;</a:t>
            </a:r>
            <a:r>
              <a:rPr lang="en-CA" dirty="0" smtClean="0">
                <a:solidFill>
                  <a:srgbClr val="7030A0"/>
                </a:solidFill>
              </a:rPr>
              <a:t>/a</a:t>
            </a:r>
            <a:r>
              <a:rPr lang="en-CA" dirty="0" smtClean="0"/>
              <a:t>&gt; tag, the entire text will be make a hypertext link</a:t>
            </a:r>
          </a:p>
          <a:p>
            <a:endParaRPr lang="en-CA" dirty="0"/>
          </a:p>
        </p:txBody>
      </p:sp>
      <p:sp>
        <p:nvSpPr>
          <p:cNvPr id="2" name="Title 1"/>
          <p:cNvSpPr>
            <a:spLocks noGrp="1"/>
          </p:cNvSpPr>
          <p:nvPr>
            <p:ph type="title"/>
          </p:nvPr>
        </p:nvSpPr>
        <p:spPr/>
        <p:txBody>
          <a:bodyPr/>
          <a:lstStyle/>
          <a:p>
            <a:r>
              <a:rPr lang="en-CA" dirty="0" smtClean="0"/>
              <a:t>Anchor names – HTML v4 only</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60</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CA" dirty="0" smtClean="0"/>
              <a:t>The </a:t>
            </a:r>
            <a:r>
              <a:rPr lang="en-CA" dirty="0" smtClean="0">
                <a:solidFill>
                  <a:srgbClr val="7030A0"/>
                </a:solidFill>
              </a:rPr>
              <a:t>title</a:t>
            </a:r>
            <a:r>
              <a:rPr lang="en-CA" dirty="0" smtClean="0"/>
              <a:t> attribute specifies a tooltip text to add information about a link for the user</a:t>
            </a:r>
          </a:p>
          <a:p>
            <a:r>
              <a:rPr lang="en-CA" dirty="0" smtClean="0"/>
              <a:t>Can be used by those who are visually impaired to cause the browser to “speak” the link</a:t>
            </a:r>
          </a:p>
          <a:p>
            <a:pPr>
              <a:buNone/>
            </a:pPr>
            <a:r>
              <a:rPr lang="en-CA" sz="2400" dirty="0" smtClean="0">
                <a:latin typeface="Consolas" pitchFamily="49" charset="0"/>
                <a:cs typeface="Consolas" pitchFamily="49" charset="0"/>
              </a:rPr>
              <a:t>&lt;</a:t>
            </a:r>
            <a:r>
              <a:rPr lang="en-CA" sz="2400" dirty="0" smtClean="0">
                <a:solidFill>
                  <a:srgbClr val="7030A0"/>
                </a:solidFill>
                <a:latin typeface="Consolas" pitchFamily="49" charset="0"/>
                <a:cs typeface="Consolas" pitchFamily="49" charset="0"/>
              </a:rPr>
              <a:t>a </a:t>
            </a:r>
            <a:r>
              <a:rPr lang="en-CA" sz="2400" dirty="0" err="1" smtClean="0">
                <a:solidFill>
                  <a:srgbClr val="7030A0"/>
                </a:solidFill>
                <a:latin typeface="Consolas" pitchFamily="49" charset="0"/>
                <a:cs typeface="Consolas" pitchFamily="49" charset="0"/>
              </a:rPr>
              <a:t>href</a:t>
            </a:r>
            <a:r>
              <a:rPr lang="en-CA" sz="2400" dirty="0" smtClean="0">
                <a:latin typeface="Consolas" pitchFamily="49" charset="0"/>
                <a:cs typeface="Consolas" pitchFamily="49" charset="0"/>
              </a:rPr>
              <a:t>=“aardvark.html” </a:t>
            </a:r>
            <a:r>
              <a:rPr lang="en-CA" sz="2400" dirty="0" smtClean="0">
                <a:solidFill>
                  <a:srgbClr val="7030A0"/>
                </a:solidFill>
                <a:latin typeface="Consolas" pitchFamily="49" charset="0"/>
                <a:cs typeface="Consolas" pitchFamily="49" charset="0"/>
              </a:rPr>
              <a:t>title</a:t>
            </a:r>
            <a:r>
              <a:rPr lang="en-CA" sz="2400" dirty="0" smtClean="0">
                <a:latin typeface="Consolas" pitchFamily="49" charset="0"/>
                <a:cs typeface="Consolas" pitchFamily="49" charset="0"/>
              </a:rPr>
              <a:t>=“This link will take you to the aardvark page”&gt; The Aardvark &lt;</a:t>
            </a:r>
            <a:r>
              <a:rPr lang="en-CA" sz="2400" dirty="0" smtClean="0">
                <a:solidFill>
                  <a:srgbClr val="7030A0"/>
                </a:solidFill>
                <a:latin typeface="Consolas" pitchFamily="49" charset="0"/>
                <a:cs typeface="Consolas" pitchFamily="49" charset="0"/>
              </a:rPr>
              <a:t>/a</a:t>
            </a:r>
            <a:r>
              <a:rPr lang="en-CA" sz="2400" dirty="0" smtClean="0">
                <a:latin typeface="Consolas" pitchFamily="49" charset="0"/>
                <a:cs typeface="Consolas" pitchFamily="49" charset="0"/>
              </a:rPr>
              <a:t>&gt;</a:t>
            </a:r>
            <a:endParaRPr lang="en-CA" sz="2400" dirty="0">
              <a:latin typeface="Consolas" pitchFamily="49" charset="0"/>
              <a:cs typeface="Consolas" pitchFamily="49" charset="0"/>
            </a:endParaRPr>
          </a:p>
        </p:txBody>
      </p:sp>
      <p:sp>
        <p:nvSpPr>
          <p:cNvPr id="2" name="Title 1"/>
          <p:cNvSpPr>
            <a:spLocks noGrp="1"/>
          </p:cNvSpPr>
          <p:nvPr>
            <p:ph type="title"/>
          </p:nvPr>
        </p:nvSpPr>
        <p:spPr/>
        <p:txBody>
          <a:bodyPr/>
          <a:lstStyle/>
          <a:p>
            <a:r>
              <a:rPr lang="en-CA" dirty="0" smtClean="0"/>
              <a:t>Anchor title</a:t>
            </a:r>
            <a:endParaRPr lang="en-CA" dirty="0"/>
          </a:p>
        </p:txBody>
      </p:sp>
      <p:pic>
        <p:nvPicPr>
          <p:cNvPr id="43011" name="Picture 3"/>
          <p:cNvPicPr>
            <a:picLocks noChangeAspect="1" noChangeArrowheads="1"/>
          </p:cNvPicPr>
          <p:nvPr/>
        </p:nvPicPr>
        <p:blipFill>
          <a:blip r:embed="rId2" cstate="print"/>
          <a:srcRect/>
          <a:stretch>
            <a:fillRect/>
          </a:stretch>
        </p:blipFill>
        <p:spPr bwMode="auto">
          <a:xfrm>
            <a:off x="2500298" y="5286388"/>
            <a:ext cx="3638354" cy="1071570"/>
          </a:xfrm>
          <a:prstGeom prst="rect">
            <a:avLst/>
          </a:prstGeom>
          <a:noFill/>
          <a:ln w="9525">
            <a:noFill/>
            <a:miter lim="800000"/>
            <a:headEnd/>
            <a:tailEnd/>
          </a:ln>
        </p:spPr>
      </p:pic>
      <p:pic>
        <p:nvPicPr>
          <p:cNvPr id="43013" name="Picture 5" descr="http://www.nerdgranny.com/wp-content/uploads/2008/11/finger-hand-icon-cursor.gif"/>
          <p:cNvPicPr>
            <a:picLocks noChangeAspect="1" noChangeArrowheads="1"/>
          </p:cNvPicPr>
          <p:nvPr/>
        </p:nvPicPr>
        <p:blipFill>
          <a:blip r:embed="rId3" cstate="print"/>
          <a:srcRect/>
          <a:stretch>
            <a:fillRect/>
          </a:stretch>
        </p:blipFill>
        <p:spPr bwMode="auto">
          <a:xfrm>
            <a:off x="2571736" y="5643578"/>
            <a:ext cx="357190" cy="421484"/>
          </a:xfrm>
          <a:prstGeom prst="rect">
            <a:avLst/>
          </a:prstGeom>
          <a:noFill/>
        </p:spPr>
      </p:pic>
      <p:sp>
        <p:nvSpPr>
          <p:cNvPr id="7" name="Slide Number Placeholder 6"/>
          <p:cNvSpPr>
            <a:spLocks noGrp="1"/>
          </p:cNvSpPr>
          <p:nvPr>
            <p:ph type="sldNum" sz="quarter" idx="12"/>
          </p:nvPr>
        </p:nvSpPr>
        <p:spPr/>
        <p:txBody>
          <a:bodyPr/>
          <a:lstStyle/>
          <a:p>
            <a:fld id="{B8D94587-55A8-424D-AACA-CE80AFC6F8F2}" type="slidenum">
              <a:rPr lang="en-CA" smtClean="0"/>
              <a:pPr/>
              <a:t>61</a:t>
            </a:fld>
            <a:endParaRPr lang="en-CA"/>
          </a:p>
        </p:txBody>
      </p:sp>
      <p:sp>
        <p:nvSpPr>
          <p:cNvPr id="8" name="Footer Placeholder 7"/>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713387"/>
          </a:xfrm>
        </p:spPr>
        <p:txBody>
          <a:bodyPr>
            <a:normAutofit/>
          </a:bodyPr>
          <a:lstStyle/>
          <a:p>
            <a:r>
              <a:rPr lang="en-CA" dirty="0" smtClean="0"/>
              <a:t>By default the clicked reference will open in the same browser tab</a:t>
            </a:r>
          </a:p>
          <a:p>
            <a:r>
              <a:rPr lang="en-CA" dirty="0" smtClean="0"/>
              <a:t>The </a:t>
            </a:r>
            <a:r>
              <a:rPr lang="en-CA" dirty="0" smtClean="0">
                <a:solidFill>
                  <a:srgbClr val="7030A0"/>
                </a:solidFill>
              </a:rPr>
              <a:t>target</a:t>
            </a:r>
            <a:r>
              <a:rPr lang="en-CA" dirty="0" smtClean="0"/>
              <a:t> attribute can direct the browser to open a new tab (or window) instead with </a:t>
            </a:r>
            <a:r>
              <a:rPr lang="en-CA" sz="2800" dirty="0" smtClean="0">
                <a:solidFill>
                  <a:srgbClr val="7030A0"/>
                </a:solidFill>
                <a:latin typeface="Consolas" pitchFamily="49" charset="0"/>
                <a:cs typeface="Consolas" pitchFamily="49" charset="0"/>
              </a:rPr>
              <a:t>target</a:t>
            </a:r>
            <a:r>
              <a:rPr lang="en-CA" sz="2800" dirty="0" smtClean="0">
                <a:latin typeface="Consolas" pitchFamily="49" charset="0"/>
                <a:cs typeface="Consolas" pitchFamily="49" charset="0"/>
              </a:rPr>
              <a:t>=“_blank”</a:t>
            </a:r>
            <a:endParaRPr lang="en-CA" dirty="0" smtClean="0">
              <a:latin typeface="Consolas" pitchFamily="49" charset="0"/>
              <a:cs typeface="Consolas" pitchFamily="49" charset="0"/>
            </a:endParaRPr>
          </a:p>
          <a:p>
            <a:r>
              <a:rPr lang="en-CA" dirty="0" smtClean="0"/>
              <a:t>But it can make your HTML page non-compliant for strict XHTML</a:t>
            </a:r>
          </a:p>
          <a:p>
            <a:pPr>
              <a:buNone/>
            </a:pPr>
            <a:r>
              <a:rPr lang="en-CA" sz="2600" dirty="0" smtClean="0">
                <a:latin typeface="Consolas" pitchFamily="49" charset="0"/>
                <a:cs typeface="Consolas" pitchFamily="49" charset="0"/>
              </a:rPr>
              <a:t>&lt;</a:t>
            </a:r>
            <a:r>
              <a:rPr lang="en-CA" sz="2600" dirty="0" smtClean="0">
                <a:solidFill>
                  <a:srgbClr val="7030A0"/>
                </a:solidFill>
                <a:latin typeface="Consolas" pitchFamily="49" charset="0"/>
                <a:cs typeface="Consolas" pitchFamily="49" charset="0"/>
              </a:rPr>
              <a:t>a </a:t>
            </a:r>
            <a:r>
              <a:rPr lang="en-CA" sz="2600" dirty="0" err="1" smtClean="0">
                <a:solidFill>
                  <a:srgbClr val="7030A0"/>
                </a:solidFill>
                <a:latin typeface="Consolas" pitchFamily="49" charset="0"/>
                <a:cs typeface="Consolas" pitchFamily="49" charset="0"/>
              </a:rPr>
              <a:t>href</a:t>
            </a:r>
            <a:r>
              <a:rPr lang="en-CA" sz="2600" dirty="0" smtClean="0">
                <a:latin typeface="Consolas" pitchFamily="49" charset="0"/>
                <a:cs typeface="Consolas" pitchFamily="49" charset="0"/>
              </a:rPr>
              <a:t>=“http://www.cbc.ca” target=“_blank”&gt;  Open news in new tab&lt;</a:t>
            </a:r>
            <a:r>
              <a:rPr lang="en-CA" sz="2600" dirty="0" smtClean="0">
                <a:solidFill>
                  <a:srgbClr val="7030A0"/>
                </a:solidFill>
                <a:latin typeface="Consolas" pitchFamily="49" charset="0"/>
                <a:cs typeface="Consolas" pitchFamily="49" charset="0"/>
              </a:rPr>
              <a:t>/a</a:t>
            </a:r>
            <a:r>
              <a:rPr lang="en-CA" sz="2600" dirty="0" smtClean="0">
                <a:latin typeface="Consolas" pitchFamily="49" charset="0"/>
                <a:cs typeface="Consolas" pitchFamily="49" charset="0"/>
              </a:rPr>
              <a:t>&gt;</a:t>
            </a:r>
          </a:p>
        </p:txBody>
      </p:sp>
      <p:sp>
        <p:nvSpPr>
          <p:cNvPr id="2" name="Title 1"/>
          <p:cNvSpPr>
            <a:spLocks noGrp="1"/>
          </p:cNvSpPr>
          <p:nvPr>
            <p:ph type="title"/>
          </p:nvPr>
        </p:nvSpPr>
        <p:spPr/>
        <p:txBody>
          <a:bodyPr/>
          <a:lstStyle/>
          <a:p>
            <a:r>
              <a:rPr lang="en-CA" dirty="0" smtClean="0"/>
              <a:t>Anchor target window</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62</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Link Text Guidelines</a:t>
            </a:r>
            <a:endParaRPr lang="en-CA" dirty="0"/>
          </a:p>
        </p:txBody>
      </p:sp>
      <p:sp>
        <p:nvSpPr>
          <p:cNvPr id="3" name="Content Placeholder 2"/>
          <p:cNvSpPr>
            <a:spLocks noGrp="1"/>
          </p:cNvSpPr>
          <p:nvPr>
            <p:ph idx="1"/>
          </p:nvPr>
        </p:nvSpPr>
        <p:spPr>
          <a:xfrm>
            <a:off x="457200" y="1340768"/>
            <a:ext cx="8229600" cy="4785395"/>
          </a:xfrm>
        </p:spPr>
        <p:txBody>
          <a:bodyPr>
            <a:normAutofit/>
          </a:bodyPr>
          <a:lstStyle/>
          <a:p>
            <a:r>
              <a:rPr lang="en-CA" dirty="0" smtClean="0"/>
              <a:t>Write text as if there are no links -- make the text of the link meaningful</a:t>
            </a:r>
            <a:br>
              <a:rPr lang="en-CA" dirty="0" smtClean="0"/>
            </a:br>
            <a:r>
              <a:rPr lang="en-CA" dirty="0" smtClean="0"/>
              <a:t>  e.g. </a:t>
            </a:r>
            <a:r>
              <a:rPr lang="en-CA" sz="2800" dirty="0" smtClean="0">
                <a:latin typeface="Consolas" pitchFamily="49" charset="0"/>
                <a:cs typeface="Consolas" pitchFamily="49" charset="0"/>
              </a:rPr>
              <a:t>&lt;</a:t>
            </a:r>
            <a:r>
              <a:rPr lang="en-CA" sz="2800" dirty="0" smtClean="0">
                <a:solidFill>
                  <a:srgbClr val="7030A0"/>
                </a:solidFill>
                <a:latin typeface="Consolas" pitchFamily="49" charset="0"/>
                <a:cs typeface="Consolas" pitchFamily="49" charset="0"/>
              </a:rPr>
              <a:t>a </a:t>
            </a:r>
            <a:r>
              <a:rPr lang="en-CA" sz="2800" dirty="0" err="1" smtClean="0">
                <a:solidFill>
                  <a:srgbClr val="7030A0"/>
                </a:solidFill>
                <a:latin typeface="Consolas" pitchFamily="49" charset="0"/>
                <a:cs typeface="Consolas" pitchFamily="49" charset="0"/>
              </a:rPr>
              <a:t>href</a:t>
            </a:r>
            <a:r>
              <a:rPr lang="en-CA" sz="2800" dirty="0" smtClean="0">
                <a:latin typeface="Consolas" pitchFamily="49" charset="0"/>
                <a:cs typeface="Consolas" pitchFamily="49" charset="0"/>
              </a:rPr>
              <a:t>=“index.html”&gt;Home&lt;</a:t>
            </a:r>
            <a:r>
              <a:rPr lang="en-CA" sz="2800" dirty="0" smtClean="0">
                <a:solidFill>
                  <a:srgbClr val="7030A0"/>
                </a:solidFill>
                <a:latin typeface="Consolas" pitchFamily="49" charset="0"/>
                <a:cs typeface="Consolas" pitchFamily="49" charset="0"/>
              </a:rPr>
              <a:t>/a</a:t>
            </a:r>
            <a:r>
              <a:rPr lang="en-CA" sz="2800" dirty="0" smtClean="0">
                <a:latin typeface="Consolas" pitchFamily="49" charset="0"/>
                <a:cs typeface="Consolas" pitchFamily="49" charset="0"/>
              </a:rPr>
              <a:t>&gt;</a:t>
            </a:r>
            <a:r>
              <a:rPr lang="en-CA" dirty="0" smtClean="0"/>
              <a:t/>
            </a:r>
            <a:br>
              <a:rPr lang="en-CA" dirty="0" smtClean="0"/>
            </a:br>
            <a:r>
              <a:rPr lang="en-CA" dirty="0" err="1" smtClean="0"/>
              <a:t>vs</a:t>
            </a:r>
            <a:r>
              <a:rPr lang="en-CA" dirty="0" smtClean="0"/>
              <a:t>   </a:t>
            </a:r>
            <a:r>
              <a:rPr lang="en-CA" sz="2600" dirty="0" smtClean="0">
                <a:latin typeface="Consolas" pitchFamily="49" charset="0"/>
                <a:cs typeface="Consolas" pitchFamily="49" charset="0"/>
              </a:rPr>
              <a:t>&lt;</a:t>
            </a:r>
            <a:r>
              <a:rPr lang="en-CA" sz="2600" dirty="0" smtClean="0">
                <a:solidFill>
                  <a:srgbClr val="7030A0"/>
                </a:solidFill>
                <a:latin typeface="Consolas" pitchFamily="49" charset="0"/>
                <a:cs typeface="Consolas" pitchFamily="49" charset="0"/>
              </a:rPr>
              <a:t>a </a:t>
            </a:r>
            <a:r>
              <a:rPr lang="en-CA" sz="2600" dirty="0" err="1" smtClean="0">
                <a:solidFill>
                  <a:srgbClr val="7030A0"/>
                </a:solidFill>
                <a:latin typeface="Consolas" pitchFamily="49" charset="0"/>
                <a:cs typeface="Consolas" pitchFamily="49" charset="0"/>
              </a:rPr>
              <a:t>href</a:t>
            </a:r>
            <a:r>
              <a:rPr lang="en-CA" sz="2600" dirty="0" smtClean="0">
                <a:latin typeface="Consolas" pitchFamily="49" charset="0"/>
                <a:cs typeface="Consolas" pitchFamily="49" charset="0"/>
              </a:rPr>
              <a:t>=“index.html”&gt;Start page&lt;</a:t>
            </a:r>
            <a:r>
              <a:rPr lang="en-CA" sz="2600" dirty="0" smtClean="0">
                <a:solidFill>
                  <a:srgbClr val="7030A0"/>
                </a:solidFill>
                <a:latin typeface="Consolas" pitchFamily="49" charset="0"/>
                <a:cs typeface="Consolas" pitchFamily="49" charset="0"/>
              </a:rPr>
              <a:t>/a</a:t>
            </a:r>
            <a:r>
              <a:rPr lang="en-CA" sz="2600" dirty="0" smtClean="0">
                <a:latin typeface="Consolas" pitchFamily="49" charset="0"/>
                <a:cs typeface="Consolas" pitchFamily="49" charset="0"/>
              </a:rPr>
              <a:t>&gt;</a:t>
            </a:r>
            <a:r>
              <a:rPr lang="en-CA" dirty="0" smtClean="0"/>
              <a:t/>
            </a:r>
            <a:br>
              <a:rPr lang="en-CA" dirty="0" smtClean="0"/>
            </a:br>
            <a:r>
              <a:rPr lang="en-CA" dirty="0" smtClean="0"/>
              <a:t/>
            </a:r>
            <a:br>
              <a:rPr lang="en-CA" dirty="0" smtClean="0"/>
            </a:br>
            <a:r>
              <a:rPr lang="en-CA" sz="2400" dirty="0" smtClean="0">
                <a:latin typeface="Consolas" pitchFamily="49" charset="0"/>
                <a:cs typeface="Consolas" pitchFamily="49" charset="0"/>
              </a:rPr>
              <a:t>The &lt;</a:t>
            </a:r>
            <a:r>
              <a:rPr lang="en-CA" sz="2400" dirty="0" smtClean="0">
                <a:solidFill>
                  <a:srgbClr val="7030A0"/>
                </a:solidFill>
                <a:latin typeface="Consolas" pitchFamily="49" charset="0"/>
                <a:cs typeface="Consolas" pitchFamily="49" charset="0"/>
              </a:rPr>
              <a:t>a </a:t>
            </a:r>
            <a:r>
              <a:rPr lang="en-CA" sz="2400" dirty="0" err="1" smtClean="0">
                <a:solidFill>
                  <a:srgbClr val="7030A0"/>
                </a:solidFill>
                <a:latin typeface="Consolas" pitchFamily="49" charset="0"/>
                <a:cs typeface="Consolas" pitchFamily="49" charset="0"/>
              </a:rPr>
              <a:t>href</a:t>
            </a:r>
            <a:r>
              <a:rPr lang="en-CA" sz="2400" dirty="0" smtClean="0">
                <a:latin typeface="Consolas" pitchFamily="49" charset="0"/>
                <a:cs typeface="Consolas" pitchFamily="49" charset="0"/>
              </a:rPr>
              <a:t>=“internet-info.html”&gt;Internet&lt;</a:t>
            </a:r>
            <a:r>
              <a:rPr lang="en-CA" sz="2400" dirty="0" smtClean="0">
                <a:solidFill>
                  <a:srgbClr val="7030A0"/>
                </a:solidFill>
                <a:latin typeface="Consolas" pitchFamily="49" charset="0"/>
                <a:cs typeface="Consolas" pitchFamily="49" charset="0"/>
              </a:rPr>
              <a:t>/a</a:t>
            </a:r>
            <a:r>
              <a:rPr lang="en-CA" sz="2400" dirty="0" smtClean="0">
                <a:latin typeface="Consolas" pitchFamily="49" charset="0"/>
                <a:cs typeface="Consolas" pitchFamily="49" charset="0"/>
              </a:rPr>
              <a:t>&gt; uses hyperlinks</a:t>
            </a:r>
            <a:r>
              <a:rPr lang="en-CA" dirty="0" smtClean="0"/>
              <a:t>.</a:t>
            </a:r>
          </a:p>
          <a:p>
            <a:r>
              <a:rPr lang="en-CA" dirty="0" smtClean="0"/>
              <a:t>Avoid “click here” and similar meaningless text as link text</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63</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
        <p:nvSpPr>
          <p:cNvPr id="6" name="TextBox 5"/>
          <p:cNvSpPr txBox="1"/>
          <p:nvPr/>
        </p:nvSpPr>
        <p:spPr>
          <a:xfrm>
            <a:off x="5076056" y="3429000"/>
            <a:ext cx="1030603" cy="369332"/>
          </a:xfrm>
          <a:prstGeom prst="rect">
            <a:avLst/>
          </a:prstGeom>
          <a:solidFill>
            <a:schemeClr val="accent1">
              <a:lumMod val="20000"/>
              <a:lumOff val="80000"/>
            </a:schemeClr>
          </a:solidFill>
        </p:spPr>
        <p:txBody>
          <a:bodyPr wrap="none" rtlCol="0">
            <a:spAutoFit/>
          </a:bodyPr>
          <a:lstStyle/>
          <a:p>
            <a:r>
              <a:rPr lang="en-CA" dirty="0" smtClean="0"/>
              <a:t>Link text </a:t>
            </a:r>
            <a:endParaRPr lang="en-CA" dirty="0"/>
          </a:p>
        </p:txBody>
      </p:sp>
      <p:cxnSp>
        <p:nvCxnSpPr>
          <p:cNvPr id="8" name="Straight Arrow Connector 7"/>
          <p:cNvCxnSpPr/>
          <p:nvPr/>
        </p:nvCxnSpPr>
        <p:spPr>
          <a:xfrm flipV="1">
            <a:off x="6084168" y="3284984"/>
            <a:ext cx="14401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3"/>
          </p:cNvCxnSpPr>
          <p:nvPr/>
        </p:nvCxnSpPr>
        <p:spPr>
          <a:xfrm>
            <a:off x="6106659" y="3613666"/>
            <a:ext cx="625581" cy="2473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Link Text Guidelines</a:t>
            </a:r>
            <a:endParaRPr lang="en-CA" dirty="0"/>
          </a:p>
        </p:txBody>
      </p:sp>
      <p:sp>
        <p:nvSpPr>
          <p:cNvPr id="3" name="Content Placeholder 2"/>
          <p:cNvSpPr>
            <a:spLocks noGrp="1"/>
          </p:cNvSpPr>
          <p:nvPr>
            <p:ph idx="1"/>
          </p:nvPr>
        </p:nvSpPr>
        <p:spPr>
          <a:xfrm>
            <a:off x="457200" y="1268760"/>
            <a:ext cx="8229600" cy="4857403"/>
          </a:xfrm>
        </p:spPr>
        <p:txBody>
          <a:bodyPr>
            <a:normAutofit/>
          </a:bodyPr>
          <a:lstStyle/>
          <a:p>
            <a:r>
              <a:rPr lang="en-CA" sz="2800" dirty="0" smtClean="0"/>
              <a:t>Limit the length of the link text.  Avoid making entire sentences or paragraphs as link text.</a:t>
            </a:r>
          </a:p>
          <a:p>
            <a:r>
              <a:rPr lang="en-CA" sz="2800" dirty="0" smtClean="0"/>
              <a:t>Provide information about the link if it is a very large file or will open a new browser window or requires a plug-in</a:t>
            </a:r>
          </a:p>
          <a:p>
            <a:pPr lvl="1"/>
            <a:r>
              <a:rPr lang="en-CA" sz="2400" dirty="0" smtClean="0"/>
              <a:t>Some use </a:t>
            </a:r>
            <a:r>
              <a:rPr lang="en-CA" sz="2400" b="1" dirty="0" smtClean="0"/>
              <a:t>visual cues </a:t>
            </a:r>
            <a:r>
              <a:rPr lang="en-CA" sz="2400" dirty="0" smtClean="0"/>
              <a:t>such as </a:t>
            </a:r>
            <a:r>
              <a:rPr lang="en-CA" sz="2400" b="1" dirty="0" smtClean="0"/>
              <a:t>icons</a:t>
            </a:r>
          </a:p>
          <a:p>
            <a:r>
              <a:rPr lang="en-CA" sz="2800" dirty="0" smtClean="0"/>
              <a:t>Provide the title attribute</a:t>
            </a:r>
          </a:p>
          <a:p>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64</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pic>
        <p:nvPicPr>
          <p:cNvPr id="110593" name="Picture 1"/>
          <p:cNvPicPr>
            <a:picLocks noChangeAspect="1" noChangeArrowheads="1"/>
          </p:cNvPicPr>
          <p:nvPr/>
        </p:nvPicPr>
        <p:blipFill>
          <a:blip r:embed="rId2" cstate="print"/>
          <a:srcRect/>
          <a:stretch>
            <a:fillRect/>
          </a:stretch>
        </p:blipFill>
        <p:spPr bwMode="auto">
          <a:xfrm>
            <a:off x="611560" y="4581128"/>
            <a:ext cx="8382000" cy="1676400"/>
          </a:xfrm>
          <a:prstGeom prst="rect">
            <a:avLst/>
          </a:prstGeom>
          <a:noFill/>
          <a:ln w="9525">
            <a:noFill/>
            <a:miter lim="800000"/>
            <a:headEnd/>
            <a:tailEnd/>
          </a:ln>
        </p:spPr>
      </p:pic>
      <p:sp>
        <p:nvSpPr>
          <p:cNvPr id="7" name="TextBox 6"/>
          <p:cNvSpPr txBox="1"/>
          <p:nvPr/>
        </p:nvSpPr>
        <p:spPr>
          <a:xfrm>
            <a:off x="3563888" y="5877272"/>
            <a:ext cx="3193118" cy="369332"/>
          </a:xfrm>
          <a:prstGeom prst="rect">
            <a:avLst/>
          </a:prstGeom>
          <a:noFill/>
        </p:spPr>
        <p:txBody>
          <a:bodyPr wrap="none" rtlCol="0">
            <a:spAutoFit/>
          </a:bodyPr>
          <a:lstStyle/>
          <a:p>
            <a:r>
              <a:rPr lang="en-CA" dirty="0" smtClean="0"/>
              <a:t>PDF and </a:t>
            </a:r>
            <a:r>
              <a:rPr lang="en-CA" dirty="0" err="1" smtClean="0"/>
              <a:t>Powerpoint</a:t>
            </a:r>
            <a:r>
              <a:rPr lang="en-CA" dirty="0" smtClean="0"/>
              <a:t> icons used.</a:t>
            </a:r>
            <a:endParaRPr lang="en-CA" dirty="0"/>
          </a:p>
        </p:txBody>
      </p:sp>
      <p:cxnSp>
        <p:nvCxnSpPr>
          <p:cNvPr id="9" name="Straight Arrow Connector 8"/>
          <p:cNvCxnSpPr>
            <a:stCxn id="7" idx="1"/>
          </p:cNvCxnSpPr>
          <p:nvPr/>
        </p:nvCxnSpPr>
        <p:spPr>
          <a:xfrm flipH="1" flipV="1">
            <a:off x="3203848" y="6021288"/>
            <a:ext cx="360040" cy="40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Accesskey</a:t>
            </a:r>
            <a:endParaRPr lang="en-CA" dirty="0"/>
          </a:p>
        </p:txBody>
      </p:sp>
      <p:sp>
        <p:nvSpPr>
          <p:cNvPr id="3" name="Content Placeholder 2"/>
          <p:cNvSpPr>
            <a:spLocks noGrp="1"/>
          </p:cNvSpPr>
          <p:nvPr>
            <p:ph idx="1"/>
          </p:nvPr>
        </p:nvSpPr>
        <p:spPr/>
        <p:txBody>
          <a:bodyPr>
            <a:normAutofit/>
          </a:bodyPr>
          <a:lstStyle/>
          <a:p>
            <a:r>
              <a:rPr lang="en-CA" dirty="0" smtClean="0"/>
              <a:t>The optional </a:t>
            </a:r>
            <a:r>
              <a:rPr lang="en-CA" dirty="0" err="1" smtClean="0">
                <a:solidFill>
                  <a:srgbClr val="7030A0"/>
                </a:solidFill>
              </a:rPr>
              <a:t>accesskey</a:t>
            </a:r>
            <a:r>
              <a:rPr lang="en-CA" dirty="0" smtClean="0"/>
              <a:t> attribute specifies a keyboard shortcut to access an anchor element</a:t>
            </a:r>
          </a:p>
          <a:p>
            <a:pPr>
              <a:buNone/>
            </a:pPr>
            <a:endParaRPr lang="en-CA" dirty="0" smtClean="0"/>
          </a:p>
          <a:p>
            <a:pPr>
              <a:buNone/>
            </a:pPr>
            <a:r>
              <a:rPr lang="en-CA" dirty="0" smtClean="0"/>
              <a:t>    </a:t>
            </a:r>
            <a:r>
              <a:rPr lang="en-CA" sz="2800" dirty="0" smtClean="0">
                <a:latin typeface="Consolas" pitchFamily="49" charset="0"/>
                <a:cs typeface="Consolas" pitchFamily="49" charset="0"/>
              </a:rPr>
              <a:t>&lt;</a:t>
            </a:r>
            <a:r>
              <a:rPr lang="en-CA" sz="2800" dirty="0" smtClean="0">
                <a:solidFill>
                  <a:srgbClr val="7030A0"/>
                </a:solidFill>
                <a:latin typeface="Consolas" pitchFamily="49" charset="0"/>
                <a:cs typeface="Consolas" pitchFamily="49" charset="0"/>
              </a:rPr>
              <a:t>a </a:t>
            </a:r>
            <a:r>
              <a:rPr lang="en-CA" sz="2800" dirty="0" err="1" smtClean="0">
                <a:solidFill>
                  <a:srgbClr val="7030A0"/>
                </a:solidFill>
                <a:latin typeface="Consolas" pitchFamily="49" charset="0"/>
                <a:cs typeface="Consolas" pitchFamily="49" charset="0"/>
              </a:rPr>
              <a:t>href</a:t>
            </a:r>
            <a:r>
              <a:rPr lang="en-CA" sz="2800" dirty="0" smtClean="0">
                <a:latin typeface="Consolas" pitchFamily="49" charset="0"/>
                <a:cs typeface="Consolas" pitchFamily="49" charset="0"/>
              </a:rPr>
              <a:t>=“index.html” </a:t>
            </a:r>
            <a:r>
              <a:rPr lang="en-CA" sz="2800" dirty="0" err="1" smtClean="0">
                <a:solidFill>
                  <a:srgbClr val="7030A0"/>
                </a:solidFill>
                <a:latin typeface="Consolas" pitchFamily="49" charset="0"/>
                <a:cs typeface="Consolas" pitchFamily="49" charset="0"/>
              </a:rPr>
              <a:t>accesskey</a:t>
            </a:r>
            <a:r>
              <a:rPr lang="en-CA" sz="2800" dirty="0" smtClean="0">
                <a:latin typeface="Consolas" pitchFamily="49" charset="0"/>
                <a:cs typeface="Consolas" pitchFamily="49" charset="0"/>
              </a:rPr>
              <a:t>=“h”&gt;</a:t>
            </a:r>
            <a:br>
              <a:rPr lang="en-CA" sz="2800" dirty="0" smtClean="0">
                <a:latin typeface="Consolas" pitchFamily="49" charset="0"/>
                <a:cs typeface="Consolas" pitchFamily="49" charset="0"/>
              </a:rPr>
            </a:br>
            <a:r>
              <a:rPr lang="en-CA" sz="2800" dirty="0" smtClean="0">
                <a:latin typeface="Consolas" pitchFamily="49" charset="0"/>
                <a:cs typeface="Consolas" pitchFamily="49" charset="0"/>
              </a:rPr>
              <a:t>    Home</a:t>
            </a:r>
            <a:br>
              <a:rPr lang="en-CA" sz="2800" dirty="0" smtClean="0">
                <a:latin typeface="Consolas" pitchFamily="49" charset="0"/>
                <a:cs typeface="Consolas" pitchFamily="49" charset="0"/>
              </a:rPr>
            </a:br>
            <a:r>
              <a:rPr lang="en-CA" sz="2800" dirty="0" smtClean="0">
                <a:latin typeface="Consolas" pitchFamily="49" charset="0"/>
                <a:cs typeface="Consolas" pitchFamily="49" charset="0"/>
              </a:rPr>
              <a:t>&lt;</a:t>
            </a:r>
            <a:r>
              <a:rPr lang="en-CA" sz="2800" dirty="0" smtClean="0">
                <a:solidFill>
                  <a:srgbClr val="7030A0"/>
                </a:solidFill>
                <a:latin typeface="Consolas" pitchFamily="49" charset="0"/>
                <a:cs typeface="Consolas" pitchFamily="49" charset="0"/>
              </a:rPr>
              <a:t>/a</a:t>
            </a:r>
            <a:r>
              <a:rPr lang="en-CA" sz="2800" dirty="0" smtClean="0">
                <a:latin typeface="Consolas" pitchFamily="49" charset="0"/>
                <a:cs typeface="Consolas" pitchFamily="49" charset="0"/>
              </a:rPr>
              <a:t>&gt;  &lt;!-- press alt-h to access this element--&gt;</a:t>
            </a:r>
            <a:endParaRPr lang="en-CA" sz="2800"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8D94587-55A8-424D-AACA-CE80AFC6F8F2}" type="slidenum">
              <a:rPr lang="en-CA" smtClean="0"/>
              <a:pPr/>
              <a:t>65</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Tabindex</a:t>
            </a:r>
            <a:endParaRPr lang="en-CA" dirty="0"/>
          </a:p>
        </p:txBody>
      </p:sp>
      <p:sp>
        <p:nvSpPr>
          <p:cNvPr id="3" name="Content Placeholder 2"/>
          <p:cNvSpPr>
            <a:spLocks noGrp="1"/>
          </p:cNvSpPr>
          <p:nvPr>
            <p:ph idx="1"/>
          </p:nvPr>
        </p:nvSpPr>
        <p:spPr/>
        <p:txBody>
          <a:bodyPr>
            <a:normAutofit/>
          </a:bodyPr>
          <a:lstStyle/>
          <a:p>
            <a:r>
              <a:rPr lang="en-CA" dirty="0" smtClean="0"/>
              <a:t>The optional </a:t>
            </a:r>
            <a:r>
              <a:rPr lang="en-CA" dirty="0" err="1" smtClean="0">
                <a:solidFill>
                  <a:srgbClr val="7030A0"/>
                </a:solidFill>
              </a:rPr>
              <a:t>tabindex</a:t>
            </a:r>
            <a:r>
              <a:rPr lang="en-CA" dirty="0" smtClean="0"/>
              <a:t> attribute specifies the numeric order of the tab flow within an HTML document</a:t>
            </a:r>
          </a:p>
          <a:p>
            <a:r>
              <a:rPr lang="en-CA" dirty="0" smtClean="0"/>
              <a:t>When the user presses the tab key, focus is given to the next element higher in the </a:t>
            </a:r>
            <a:r>
              <a:rPr lang="en-CA" dirty="0" err="1" smtClean="0"/>
              <a:t>tabindex</a:t>
            </a:r>
            <a:r>
              <a:rPr lang="en-CA" dirty="0" smtClean="0"/>
              <a:t> order </a:t>
            </a:r>
            <a:br>
              <a:rPr lang="en-CA" dirty="0" smtClean="0"/>
            </a:br>
            <a:r>
              <a:rPr lang="en-CA" sz="2800" dirty="0" smtClean="0">
                <a:latin typeface="Consolas" pitchFamily="49" charset="0"/>
                <a:cs typeface="Consolas" pitchFamily="49" charset="0"/>
              </a:rPr>
              <a:t>&lt;</a:t>
            </a:r>
            <a:r>
              <a:rPr lang="en-CA" sz="2800" dirty="0" smtClean="0">
                <a:solidFill>
                  <a:srgbClr val="7030A0"/>
                </a:solidFill>
                <a:latin typeface="Consolas" pitchFamily="49" charset="0"/>
                <a:cs typeface="Consolas" pitchFamily="49" charset="0"/>
              </a:rPr>
              <a:t>a </a:t>
            </a:r>
            <a:r>
              <a:rPr lang="en-CA" sz="2800" dirty="0" smtClean="0">
                <a:latin typeface="Consolas" pitchFamily="49" charset="0"/>
                <a:cs typeface="Consolas" pitchFamily="49" charset="0"/>
              </a:rPr>
              <a:t>... </a:t>
            </a:r>
            <a:r>
              <a:rPr lang="en-CA" sz="2800" dirty="0" err="1" smtClean="0">
                <a:solidFill>
                  <a:srgbClr val="7030A0"/>
                </a:solidFill>
                <a:latin typeface="Consolas" pitchFamily="49" charset="0"/>
                <a:cs typeface="Consolas" pitchFamily="49" charset="0"/>
              </a:rPr>
              <a:t>tabindex</a:t>
            </a:r>
            <a:r>
              <a:rPr lang="en-CA" sz="2800" dirty="0" smtClean="0">
                <a:latin typeface="Consolas" pitchFamily="49" charset="0"/>
                <a:cs typeface="Consolas" pitchFamily="49" charset="0"/>
              </a:rPr>
              <a:t>=“1”&gt;first&lt;</a:t>
            </a:r>
            <a:r>
              <a:rPr lang="en-CA" sz="2800" dirty="0" smtClean="0">
                <a:solidFill>
                  <a:srgbClr val="7030A0"/>
                </a:solidFill>
                <a:latin typeface="Consolas" pitchFamily="49" charset="0"/>
                <a:cs typeface="Consolas" pitchFamily="49" charset="0"/>
              </a:rPr>
              <a:t>/a</a:t>
            </a:r>
            <a:r>
              <a:rPr lang="en-CA" sz="2800" dirty="0" smtClean="0">
                <a:latin typeface="Consolas" pitchFamily="49" charset="0"/>
                <a:cs typeface="Consolas" pitchFamily="49" charset="0"/>
              </a:rPr>
              <a:t>&gt;</a:t>
            </a:r>
            <a:br>
              <a:rPr lang="en-CA" sz="2800" dirty="0" smtClean="0">
                <a:latin typeface="Consolas" pitchFamily="49" charset="0"/>
                <a:cs typeface="Consolas" pitchFamily="49" charset="0"/>
              </a:rPr>
            </a:br>
            <a:r>
              <a:rPr lang="en-CA" sz="2800" dirty="0" smtClean="0">
                <a:latin typeface="Consolas" pitchFamily="49" charset="0"/>
                <a:cs typeface="Consolas" pitchFamily="49" charset="0"/>
              </a:rPr>
              <a:t>&lt;</a:t>
            </a:r>
            <a:r>
              <a:rPr lang="en-CA" sz="2800" dirty="0" smtClean="0">
                <a:solidFill>
                  <a:srgbClr val="7030A0"/>
                </a:solidFill>
                <a:latin typeface="Consolas" pitchFamily="49" charset="0"/>
                <a:cs typeface="Consolas" pitchFamily="49" charset="0"/>
              </a:rPr>
              <a:t>a</a:t>
            </a:r>
            <a:r>
              <a:rPr lang="en-CA" sz="2800" dirty="0" smtClean="0">
                <a:latin typeface="Consolas" pitchFamily="49" charset="0"/>
                <a:cs typeface="Consolas" pitchFamily="49" charset="0"/>
              </a:rPr>
              <a:t> ... </a:t>
            </a:r>
            <a:r>
              <a:rPr lang="en-CA" sz="2800" dirty="0" err="1" smtClean="0">
                <a:solidFill>
                  <a:srgbClr val="7030A0"/>
                </a:solidFill>
                <a:latin typeface="Consolas" pitchFamily="49" charset="0"/>
                <a:cs typeface="Consolas" pitchFamily="49" charset="0"/>
              </a:rPr>
              <a:t>tabindex</a:t>
            </a:r>
            <a:r>
              <a:rPr lang="en-CA" sz="2800" dirty="0" smtClean="0">
                <a:latin typeface="Consolas" pitchFamily="49" charset="0"/>
                <a:cs typeface="Consolas" pitchFamily="49" charset="0"/>
              </a:rPr>
              <a:t>=“2”&gt;second&lt;</a:t>
            </a:r>
            <a:r>
              <a:rPr lang="en-CA" sz="2800" dirty="0" smtClean="0">
                <a:solidFill>
                  <a:srgbClr val="7030A0"/>
                </a:solidFill>
                <a:latin typeface="Consolas" pitchFamily="49" charset="0"/>
                <a:cs typeface="Consolas" pitchFamily="49" charset="0"/>
              </a:rPr>
              <a:t>/a</a:t>
            </a:r>
            <a:r>
              <a:rPr lang="en-CA" sz="2800" dirty="0" smtClean="0">
                <a:latin typeface="Consolas" pitchFamily="49" charset="0"/>
                <a:cs typeface="Consolas" pitchFamily="49" charset="0"/>
              </a:rPr>
              <a:t>&gt;</a:t>
            </a:r>
            <a:br>
              <a:rPr lang="en-CA" sz="2800" dirty="0" smtClean="0">
                <a:latin typeface="Consolas" pitchFamily="49" charset="0"/>
                <a:cs typeface="Consolas" pitchFamily="49" charset="0"/>
              </a:rPr>
            </a:br>
            <a:r>
              <a:rPr lang="en-CA" sz="2800" dirty="0" smtClean="0">
                <a:latin typeface="Consolas" pitchFamily="49" charset="0"/>
                <a:cs typeface="Consolas" pitchFamily="49" charset="0"/>
              </a:rPr>
              <a:t>&lt;</a:t>
            </a:r>
            <a:r>
              <a:rPr lang="en-CA" sz="2800" dirty="0" smtClean="0">
                <a:solidFill>
                  <a:srgbClr val="7030A0"/>
                </a:solidFill>
                <a:latin typeface="Consolas" pitchFamily="49" charset="0"/>
                <a:cs typeface="Consolas" pitchFamily="49" charset="0"/>
              </a:rPr>
              <a:t>a</a:t>
            </a:r>
            <a:r>
              <a:rPr lang="en-CA" sz="2800" dirty="0" smtClean="0">
                <a:latin typeface="Consolas" pitchFamily="49" charset="0"/>
                <a:cs typeface="Consolas" pitchFamily="49" charset="0"/>
              </a:rPr>
              <a:t> ... </a:t>
            </a:r>
            <a:r>
              <a:rPr lang="en-CA" sz="2800" dirty="0" err="1" smtClean="0">
                <a:solidFill>
                  <a:srgbClr val="7030A0"/>
                </a:solidFill>
                <a:latin typeface="Consolas" pitchFamily="49" charset="0"/>
                <a:cs typeface="Consolas" pitchFamily="49" charset="0"/>
              </a:rPr>
              <a:t>tabindex</a:t>
            </a:r>
            <a:r>
              <a:rPr lang="en-CA" sz="2800" dirty="0" smtClean="0">
                <a:latin typeface="Consolas" pitchFamily="49" charset="0"/>
                <a:cs typeface="Consolas" pitchFamily="49" charset="0"/>
              </a:rPr>
              <a:t>=“3”&gt;third&lt;</a:t>
            </a:r>
            <a:r>
              <a:rPr lang="en-CA" sz="2800" dirty="0" smtClean="0">
                <a:solidFill>
                  <a:srgbClr val="7030A0"/>
                </a:solidFill>
                <a:latin typeface="Consolas" pitchFamily="49" charset="0"/>
                <a:cs typeface="Consolas" pitchFamily="49" charset="0"/>
              </a:rPr>
              <a:t>/a</a:t>
            </a:r>
            <a:r>
              <a:rPr lang="en-CA" sz="2800" dirty="0" smtClean="0">
                <a:latin typeface="Consolas" pitchFamily="49" charset="0"/>
                <a:cs typeface="Consolas" pitchFamily="49" charset="0"/>
              </a:rPr>
              <a:t>&gt;</a:t>
            </a:r>
            <a:endParaRPr lang="en-CA" dirty="0">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8D94587-55A8-424D-AACA-CE80AFC6F8F2}" type="slidenum">
              <a:rPr lang="en-CA" smtClean="0"/>
              <a:pPr/>
              <a:t>66</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Images as Anchors</a:t>
            </a:r>
            <a:endParaRPr lang="en-CA" dirty="0"/>
          </a:p>
        </p:txBody>
      </p:sp>
      <p:sp>
        <p:nvSpPr>
          <p:cNvPr id="3" name="Content Placeholder 2"/>
          <p:cNvSpPr>
            <a:spLocks noGrp="1"/>
          </p:cNvSpPr>
          <p:nvPr>
            <p:ph idx="1"/>
          </p:nvPr>
        </p:nvSpPr>
        <p:spPr/>
        <p:txBody>
          <a:bodyPr>
            <a:normAutofit/>
          </a:bodyPr>
          <a:lstStyle/>
          <a:p>
            <a:r>
              <a:rPr lang="en-CA" dirty="0" smtClean="0"/>
              <a:t>Images may be anchor links</a:t>
            </a:r>
          </a:p>
          <a:p>
            <a:pPr>
              <a:buNone/>
            </a:pPr>
            <a:r>
              <a:rPr lang="en-CA" dirty="0" smtClean="0"/>
              <a:t>  </a:t>
            </a:r>
            <a:r>
              <a:rPr lang="en-CA" sz="2400" dirty="0" smtClean="0">
                <a:latin typeface="Consolas" pitchFamily="49" charset="0"/>
                <a:cs typeface="Consolas" pitchFamily="49" charset="0"/>
              </a:rPr>
              <a:t>&lt;</a:t>
            </a:r>
            <a:r>
              <a:rPr lang="en-CA" sz="2400" dirty="0" smtClean="0">
                <a:solidFill>
                  <a:srgbClr val="7030A0"/>
                </a:solidFill>
                <a:latin typeface="Consolas" pitchFamily="49" charset="0"/>
                <a:cs typeface="Consolas" pitchFamily="49" charset="0"/>
              </a:rPr>
              <a:t>a </a:t>
            </a:r>
            <a:r>
              <a:rPr lang="en-CA" sz="2400" dirty="0" err="1" smtClean="0">
                <a:solidFill>
                  <a:srgbClr val="7030A0"/>
                </a:solidFill>
                <a:latin typeface="Consolas" pitchFamily="49" charset="0"/>
                <a:cs typeface="Consolas" pitchFamily="49" charset="0"/>
              </a:rPr>
              <a:t>href</a:t>
            </a:r>
            <a:r>
              <a:rPr lang="en-CA" sz="2400" dirty="0" smtClean="0">
                <a:latin typeface="Consolas" pitchFamily="49" charset="0"/>
                <a:cs typeface="Consolas" pitchFamily="49" charset="0"/>
              </a:rPr>
              <a:t>=“big-photo.png”&gt; </a:t>
            </a:r>
            <a:br>
              <a:rPr lang="en-CA" sz="2400" dirty="0" smtClean="0">
                <a:latin typeface="Consolas" pitchFamily="49" charset="0"/>
                <a:cs typeface="Consolas" pitchFamily="49" charset="0"/>
              </a:rPr>
            </a:br>
            <a:r>
              <a:rPr lang="en-CA" sz="2400" dirty="0" smtClean="0">
                <a:latin typeface="Consolas" pitchFamily="49" charset="0"/>
                <a:cs typeface="Consolas" pitchFamily="49" charset="0"/>
              </a:rPr>
              <a:t>    &lt;</a:t>
            </a:r>
            <a:r>
              <a:rPr lang="en-CA" sz="2400" dirty="0" err="1" smtClean="0">
                <a:solidFill>
                  <a:srgbClr val="7030A0"/>
                </a:solidFill>
                <a:latin typeface="Consolas" pitchFamily="49" charset="0"/>
                <a:cs typeface="Consolas" pitchFamily="49" charset="0"/>
              </a:rPr>
              <a:t>img</a:t>
            </a:r>
            <a:r>
              <a:rPr lang="en-CA" sz="2400" dirty="0" smtClean="0">
                <a:solidFill>
                  <a:srgbClr val="7030A0"/>
                </a:solidFill>
                <a:latin typeface="Consolas" pitchFamily="49" charset="0"/>
                <a:cs typeface="Consolas" pitchFamily="49" charset="0"/>
              </a:rPr>
              <a:t> </a:t>
            </a:r>
            <a:r>
              <a:rPr lang="en-CA" sz="2400" dirty="0" err="1" smtClean="0">
                <a:solidFill>
                  <a:srgbClr val="7030A0"/>
                </a:solidFill>
                <a:latin typeface="Consolas" pitchFamily="49" charset="0"/>
                <a:cs typeface="Consolas" pitchFamily="49" charset="0"/>
              </a:rPr>
              <a:t>src</a:t>
            </a:r>
            <a:r>
              <a:rPr lang="en-CA" sz="2400" dirty="0" smtClean="0">
                <a:latin typeface="Consolas" pitchFamily="49" charset="0"/>
                <a:cs typeface="Consolas" pitchFamily="49" charset="0"/>
              </a:rPr>
              <a:t>=“bird-photo.png”&gt; &lt;</a:t>
            </a:r>
            <a:r>
              <a:rPr lang="en-CA" sz="2400" dirty="0" smtClean="0">
                <a:solidFill>
                  <a:srgbClr val="7030A0"/>
                </a:solidFill>
                <a:latin typeface="Consolas" pitchFamily="49" charset="0"/>
                <a:cs typeface="Consolas" pitchFamily="49" charset="0"/>
              </a:rPr>
              <a:t>/a</a:t>
            </a:r>
            <a:r>
              <a:rPr lang="en-CA" sz="2400" dirty="0" smtClean="0">
                <a:latin typeface="Consolas" pitchFamily="49" charset="0"/>
                <a:cs typeface="Consolas" pitchFamily="49" charset="0"/>
              </a:rPr>
              <a:t>&gt;</a:t>
            </a:r>
            <a:endParaRPr lang="en-CA" dirty="0" smtClean="0">
              <a:latin typeface="Consolas" pitchFamily="49" charset="0"/>
              <a:cs typeface="Consolas" pitchFamily="49" charset="0"/>
            </a:endParaRPr>
          </a:p>
          <a:p>
            <a:pPr>
              <a:buNone/>
            </a:pPr>
            <a:r>
              <a:rPr lang="en-CA" dirty="0" smtClean="0"/>
              <a:t>Or, including some text:</a:t>
            </a:r>
          </a:p>
          <a:p>
            <a:pPr>
              <a:buNone/>
            </a:pPr>
            <a:r>
              <a:rPr lang="en-CA" dirty="0" smtClean="0"/>
              <a:t>   </a:t>
            </a:r>
            <a:r>
              <a:rPr lang="en-CA" sz="2400" dirty="0" smtClean="0">
                <a:latin typeface="Consolas" pitchFamily="49" charset="0"/>
                <a:cs typeface="Consolas" pitchFamily="49" charset="0"/>
              </a:rPr>
              <a:t>&lt;</a:t>
            </a:r>
            <a:r>
              <a:rPr lang="en-CA" sz="2400" dirty="0" smtClean="0">
                <a:solidFill>
                  <a:srgbClr val="7030A0"/>
                </a:solidFill>
                <a:latin typeface="Consolas" pitchFamily="49" charset="0"/>
                <a:cs typeface="Consolas" pitchFamily="49" charset="0"/>
              </a:rPr>
              <a:t>a </a:t>
            </a:r>
            <a:r>
              <a:rPr lang="en-CA" sz="2400" dirty="0" err="1" smtClean="0">
                <a:solidFill>
                  <a:srgbClr val="7030A0"/>
                </a:solidFill>
                <a:latin typeface="Consolas" pitchFamily="49" charset="0"/>
                <a:cs typeface="Consolas" pitchFamily="49" charset="0"/>
              </a:rPr>
              <a:t>href</a:t>
            </a:r>
            <a:r>
              <a:rPr lang="en-CA" sz="2400" dirty="0" smtClean="0">
                <a:latin typeface="Consolas" pitchFamily="49" charset="0"/>
                <a:cs typeface="Consolas" pitchFamily="49" charset="0"/>
              </a:rPr>
              <a:t>=“big-photo.png”&gt; Photo of a robin  </a:t>
            </a:r>
            <a:br>
              <a:rPr lang="en-CA" sz="2400" dirty="0" smtClean="0">
                <a:latin typeface="Consolas" pitchFamily="49" charset="0"/>
                <a:cs typeface="Consolas" pitchFamily="49" charset="0"/>
              </a:rPr>
            </a:br>
            <a:r>
              <a:rPr lang="en-CA" sz="2400" dirty="0" smtClean="0">
                <a:latin typeface="Consolas" pitchFamily="49" charset="0"/>
                <a:cs typeface="Consolas" pitchFamily="49" charset="0"/>
              </a:rPr>
              <a:t>   &lt;</a:t>
            </a:r>
            <a:r>
              <a:rPr lang="en-CA" sz="2400" dirty="0" err="1" smtClean="0">
                <a:solidFill>
                  <a:srgbClr val="7030A0"/>
                </a:solidFill>
                <a:latin typeface="Consolas" pitchFamily="49" charset="0"/>
                <a:cs typeface="Consolas" pitchFamily="49" charset="0"/>
              </a:rPr>
              <a:t>img</a:t>
            </a:r>
            <a:r>
              <a:rPr lang="en-CA" sz="2400" dirty="0" smtClean="0">
                <a:solidFill>
                  <a:srgbClr val="7030A0"/>
                </a:solidFill>
                <a:latin typeface="Consolas" pitchFamily="49" charset="0"/>
                <a:cs typeface="Consolas" pitchFamily="49" charset="0"/>
              </a:rPr>
              <a:t>  </a:t>
            </a:r>
            <a:r>
              <a:rPr lang="en-CA" sz="2400" dirty="0" err="1" smtClean="0">
                <a:solidFill>
                  <a:srgbClr val="7030A0"/>
                </a:solidFill>
                <a:latin typeface="Consolas" pitchFamily="49" charset="0"/>
                <a:cs typeface="Consolas" pitchFamily="49" charset="0"/>
              </a:rPr>
              <a:t>src</a:t>
            </a:r>
            <a:r>
              <a:rPr lang="en-CA" sz="2400" dirty="0" smtClean="0">
                <a:latin typeface="Consolas" pitchFamily="49" charset="0"/>
                <a:cs typeface="Consolas" pitchFamily="49" charset="0"/>
              </a:rPr>
              <a:t>=“bird-photo.png”&gt; </a:t>
            </a:r>
            <a:br>
              <a:rPr lang="en-CA" sz="2400" dirty="0" smtClean="0">
                <a:latin typeface="Consolas" pitchFamily="49" charset="0"/>
                <a:cs typeface="Consolas" pitchFamily="49" charset="0"/>
              </a:rPr>
            </a:br>
            <a:r>
              <a:rPr lang="en-CA" sz="2400" dirty="0" smtClean="0">
                <a:latin typeface="Consolas" pitchFamily="49" charset="0"/>
                <a:cs typeface="Consolas" pitchFamily="49" charset="0"/>
              </a:rPr>
              <a:t>&lt;</a:t>
            </a:r>
            <a:r>
              <a:rPr lang="en-CA" sz="2400" dirty="0" smtClean="0">
                <a:solidFill>
                  <a:srgbClr val="7030A0"/>
                </a:solidFill>
                <a:latin typeface="Consolas" pitchFamily="49" charset="0"/>
                <a:cs typeface="Consolas" pitchFamily="49" charset="0"/>
              </a:rPr>
              <a:t>/a</a:t>
            </a:r>
            <a:r>
              <a:rPr lang="en-CA" sz="2400" dirty="0" smtClean="0">
                <a:latin typeface="Consolas" pitchFamily="49" charset="0"/>
                <a:cs typeface="Consolas" pitchFamily="49" charset="0"/>
              </a:rPr>
              <a:t>&gt;</a:t>
            </a:r>
            <a:endParaRPr lang="en-CA" dirty="0" smtClean="0">
              <a:latin typeface="Consolas" pitchFamily="49" charset="0"/>
              <a:cs typeface="Consolas" pitchFamily="49" charset="0"/>
            </a:endParaRPr>
          </a:p>
          <a:p>
            <a:pPr>
              <a:buNone/>
            </a:pPr>
            <a:r>
              <a:rPr lang="en-CA" dirty="0" smtClean="0"/>
              <a:t>Usually the link images are </a:t>
            </a:r>
            <a:r>
              <a:rPr lang="en-CA" i="1" dirty="0" smtClean="0"/>
              <a:t>thumbnails</a:t>
            </a:r>
            <a:r>
              <a:rPr lang="en-CA" dirty="0" smtClean="0"/>
              <a:t> – links to a larger, higher resolution version of the image</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67</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pic>
        <p:nvPicPr>
          <p:cNvPr id="43011" name="Picture 3"/>
          <p:cNvPicPr>
            <a:picLocks noChangeAspect="1" noChangeArrowheads="1"/>
          </p:cNvPicPr>
          <p:nvPr/>
        </p:nvPicPr>
        <p:blipFill>
          <a:blip r:embed="rId2" cstate="print"/>
          <a:srcRect/>
          <a:stretch>
            <a:fillRect/>
          </a:stretch>
        </p:blipFill>
        <p:spPr bwMode="auto">
          <a:xfrm>
            <a:off x="5940152" y="4221088"/>
            <a:ext cx="1981200" cy="809625"/>
          </a:xfrm>
          <a:prstGeom prst="rect">
            <a:avLst/>
          </a:prstGeom>
          <a:noFill/>
          <a:ln w="9525">
            <a:noFill/>
            <a:miter lim="800000"/>
            <a:headEnd/>
            <a:tailEnd/>
          </a:ln>
        </p:spPr>
      </p:pic>
      <p:pic>
        <p:nvPicPr>
          <p:cNvPr id="43010" name="Picture 2"/>
          <p:cNvPicPr>
            <a:picLocks noChangeAspect="1" noChangeArrowheads="1"/>
          </p:cNvPicPr>
          <p:nvPr/>
        </p:nvPicPr>
        <p:blipFill>
          <a:blip r:embed="rId3" cstate="print"/>
          <a:srcRect/>
          <a:stretch>
            <a:fillRect/>
          </a:stretch>
        </p:blipFill>
        <p:spPr bwMode="auto">
          <a:xfrm>
            <a:off x="6948264" y="2060848"/>
            <a:ext cx="1000125" cy="809625"/>
          </a:xfrm>
          <a:prstGeom prst="rect">
            <a:avLst/>
          </a:prstGeom>
          <a:noFill/>
          <a:ln w="9525">
            <a:noFill/>
            <a:miter lim="800000"/>
            <a:headEnd/>
            <a:tailEnd/>
          </a:ln>
        </p:spPr>
      </p:pic>
      <p:pic>
        <p:nvPicPr>
          <p:cNvPr id="43013" name="Picture 5"/>
          <p:cNvPicPr>
            <a:picLocks noChangeAspect="1" noChangeArrowheads="1"/>
          </p:cNvPicPr>
          <p:nvPr/>
        </p:nvPicPr>
        <p:blipFill>
          <a:blip r:embed="rId4" cstate="print"/>
          <a:srcRect/>
          <a:stretch>
            <a:fillRect/>
          </a:stretch>
        </p:blipFill>
        <p:spPr bwMode="auto">
          <a:xfrm>
            <a:off x="7452320" y="2780928"/>
            <a:ext cx="209550"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File names</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HTML files have a file extension of .html  (or rarely .</a:t>
            </a:r>
            <a:r>
              <a:rPr lang="en-CA" dirty="0" err="1" smtClean="0"/>
              <a:t>htm</a:t>
            </a:r>
            <a:r>
              <a:rPr lang="en-CA" dirty="0" smtClean="0"/>
              <a:t>)</a:t>
            </a:r>
          </a:p>
          <a:p>
            <a:r>
              <a:rPr lang="en-CA" dirty="0" smtClean="0"/>
              <a:t>The HTML file name should not contain non-</a:t>
            </a:r>
            <a:r>
              <a:rPr lang="en-CA" dirty="0" err="1" smtClean="0"/>
              <a:t>alphanumerics</a:t>
            </a:r>
            <a:r>
              <a:rPr lang="en-CA" dirty="0" smtClean="0"/>
              <a:t> such as spaces  ~  /  |  \ * ? &amp; &lt;  &gt;  “  .</a:t>
            </a:r>
          </a:p>
          <a:p>
            <a:r>
              <a:rPr lang="en-CA" dirty="0" smtClean="0"/>
              <a:t>Good HTML file names            Invalid HTML file names</a:t>
            </a:r>
          </a:p>
          <a:p>
            <a:pPr>
              <a:buNone/>
            </a:pPr>
            <a:r>
              <a:rPr lang="en-CA" dirty="0" smtClean="0"/>
              <a:t>       </a:t>
            </a:r>
            <a:r>
              <a:rPr lang="en-CA" dirty="0" smtClean="0">
                <a:solidFill>
                  <a:schemeClr val="accent3">
                    <a:lumMod val="50000"/>
                  </a:schemeClr>
                </a:solidFill>
                <a:latin typeface="Consolas" pitchFamily="49" charset="0"/>
              </a:rPr>
              <a:t>favSongs.html</a:t>
            </a:r>
            <a:r>
              <a:rPr lang="en-CA" dirty="0" smtClean="0">
                <a:latin typeface="Consolas" pitchFamily="49" charset="0"/>
              </a:rPr>
              <a:t>         </a:t>
            </a:r>
            <a:r>
              <a:rPr lang="en-CA" dirty="0" err="1" smtClean="0">
                <a:solidFill>
                  <a:srgbClr val="FF0000"/>
                </a:solidFill>
                <a:latin typeface="Consolas" pitchFamily="49" charset="0"/>
              </a:rPr>
              <a:t>fav</a:t>
            </a:r>
            <a:r>
              <a:rPr lang="en-CA" dirty="0" smtClean="0">
                <a:solidFill>
                  <a:srgbClr val="FF0000"/>
                </a:solidFill>
                <a:latin typeface="Consolas" pitchFamily="49" charset="0"/>
              </a:rPr>
              <a:t> Songs.html</a:t>
            </a:r>
          </a:p>
          <a:p>
            <a:pPr>
              <a:buNone/>
            </a:pPr>
            <a:r>
              <a:rPr lang="en-CA" dirty="0" smtClean="0">
                <a:latin typeface="Consolas" pitchFamily="49" charset="0"/>
              </a:rPr>
              <a:t>   </a:t>
            </a:r>
            <a:r>
              <a:rPr lang="en-CA" dirty="0" smtClean="0">
                <a:solidFill>
                  <a:schemeClr val="accent3">
                    <a:lumMod val="50000"/>
                  </a:schemeClr>
                </a:solidFill>
                <a:latin typeface="Consolas" pitchFamily="49" charset="0"/>
              </a:rPr>
              <a:t>report_2008.html</a:t>
            </a:r>
            <a:r>
              <a:rPr lang="en-CA" dirty="0" smtClean="0">
                <a:latin typeface="Consolas" pitchFamily="49" charset="0"/>
              </a:rPr>
              <a:t>      </a:t>
            </a:r>
            <a:r>
              <a:rPr lang="en-CA" dirty="0" smtClean="0">
                <a:solidFill>
                  <a:srgbClr val="FF0000"/>
                </a:solidFill>
                <a:latin typeface="Consolas" pitchFamily="49" charset="0"/>
              </a:rPr>
              <a:t>report~2008.html</a:t>
            </a:r>
          </a:p>
          <a:p>
            <a:pPr>
              <a:buNone/>
            </a:pPr>
            <a:r>
              <a:rPr lang="en-CA" dirty="0" smtClean="0">
                <a:latin typeface="Consolas" pitchFamily="49" charset="0"/>
              </a:rPr>
              <a:t>   </a:t>
            </a:r>
            <a:r>
              <a:rPr lang="en-CA" dirty="0" smtClean="0">
                <a:solidFill>
                  <a:schemeClr val="accent3">
                    <a:lumMod val="50000"/>
                  </a:schemeClr>
                </a:solidFill>
                <a:latin typeface="Consolas" pitchFamily="49" charset="0"/>
              </a:rPr>
              <a:t>memberList_08.html </a:t>
            </a:r>
            <a:r>
              <a:rPr lang="en-CA" dirty="0" smtClean="0">
                <a:latin typeface="Consolas" pitchFamily="49" charset="0"/>
              </a:rPr>
              <a:t>   </a:t>
            </a:r>
            <a:r>
              <a:rPr lang="en-CA" dirty="0" smtClean="0">
                <a:solidFill>
                  <a:srgbClr val="FF0000"/>
                </a:solidFill>
                <a:latin typeface="Consolas" pitchFamily="49" charset="0"/>
              </a:rPr>
              <a:t>notes</a:t>
            </a:r>
            <a:r>
              <a:rPr lang="en-CA" dirty="0" smtClean="0">
                <a:latin typeface="Consolas" pitchFamily="49" charset="0"/>
              </a:rPr>
              <a:t> </a:t>
            </a:r>
            <a:br>
              <a:rPr lang="en-CA" dirty="0" smtClean="0">
                <a:latin typeface="Consolas" pitchFamily="49" charset="0"/>
              </a:rPr>
            </a:br>
            <a:r>
              <a:rPr lang="en-CA" dirty="0" smtClean="0">
                <a:latin typeface="Consolas" pitchFamily="49" charset="0"/>
              </a:rPr>
              <a:t> </a:t>
            </a:r>
            <a:r>
              <a:rPr lang="en-CA" dirty="0" smtClean="0">
                <a:solidFill>
                  <a:srgbClr val="2D5D2E"/>
                </a:solidFill>
                <a:latin typeface="Consolas" pitchFamily="49" charset="0"/>
              </a:rPr>
              <a:t>memberList$08.html    </a:t>
            </a:r>
            <a:r>
              <a:rPr lang="en-CA" dirty="0" smtClean="0">
                <a:solidFill>
                  <a:srgbClr val="FF0000"/>
                </a:solidFill>
                <a:latin typeface="Consolas" pitchFamily="49" charset="0"/>
              </a:rPr>
              <a:t>March*</a:t>
            </a:r>
            <a:r>
              <a:rPr lang="en-CA" dirty="0" err="1" smtClean="0">
                <a:solidFill>
                  <a:srgbClr val="FF0000"/>
                </a:solidFill>
                <a:latin typeface="Consolas" pitchFamily="49" charset="0"/>
              </a:rPr>
              <a:t>list.html</a:t>
            </a:r>
            <a:endParaRPr lang="en-CA" dirty="0">
              <a:solidFill>
                <a:srgbClr val="FF0000"/>
              </a:solidFill>
              <a:latin typeface="Consolas" pitchFamily="49" charset="0"/>
            </a:endParaRPr>
          </a:p>
        </p:txBody>
      </p:sp>
      <p:sp>
        <p:nvSpPr>
          <p:cNvPr id="4" name="Footer Placeholder 3"/>
          <p:cNvSpPr>
            <a:spLocks noGrp="1"/>
          </p:cNvSpPr>
          <p:nvPr>
            <p:ph type="ftr" sz="quarter" idx="11"/>
          </p:nvPr>
        </p:nvSpPr>
        <p:spPr/>
        <p:txBody>
          <a:bodyPr/>
          <a:lstStyle/>
          <a:p>
            <a:pPr>
              <a:defRPr/>
            </a:pPr>
            <a:r>
              <a:rPr lang="en-US" smtClean="0"/>
              <a:t>HTML Basics</a:t>
            </a:r>
            <a:endParaRPr lang="en-US"/>
          </a:p>
        </p:txBody>
      </p:sp>
      <p:sp>
        <p:nvSpPr>
          <p:cNvPr id="5" name="Slide Number Placeholder 4"/>
          <p:cNvSpPr>
            <a:spLocks noGrp="1"/>
          </p:cNvSpPr>
          <p:nvPr>
            <p:ph type="sldNum" sz="quarter" idx="12"/>
          </p:nvPr>
        </p:nvSpPr>
        <p:spPr/>
        <p:txBody>
          <a:bodyPr/>
          <a:lstStyle/>
          <a:p>
            <a:pPr>
              <a:defRPr/>
            </a:pPr>
            <a:fld id="{A883AF51-2C02-4DE5-A409-FAE484560997}"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File name case</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Unix file names are </a:t>
            </a:r>
            <a:r>
              <a:rPr lang="en-CA" dirty="0" smtClean="0">
                <a:effectLst>
                  <a:outerShdw blurRad="38100" dist="38100" dir="2700000" algn="tl">
                    <a:srgbClr val="000000">
                      <a:alpha val="43137"/>
                    </a:srgbClr>
                  </a:outerShdw>
                </a:effectLst>
              </a:rPr>
              <a:t>case sensitive</a:t>
            </a:r>
          </a:p>
          <a:p>
            <a:r>
              <a:rPr lang="en-CA" dirty="0" smtClean="0"/>
              <a:t>The CST </a:t>
            </a:r>
            <a:r>
              <a:rPr lang="en-CA" dirty="0" err="1" smtClean="0">
                <a:solidFill>
                  <a:srgbClr val="0070C0"/>
                </a:solidFill>
              </a:rPr>
              <a:t>deepblue</a:t>
            </a:r>
            <a:r>
              <a:rPr lang="en-CA" dirty="0" smtClean="0"/>
              <a:t> server runs the Unix operating system so … when you save your HTML files on your personal network drive, note the case of the file names you use (and folder names too)</a:t>
            </a:r>
          </a:p>
          <a:p>
            <a:r>
              <a:rPr lang="en-CA" dirty="0" smtClean="0"/>
              <a:t>A file name on that drive is  </a:t>
            </a:r>
            <a:r>
              <a:rPr lang="en-CA" dirty="0" smtClean="0">
                <a:latin typeface="Consolas" pitchFamily="49" charset="0"/>
              </a:rPr>
              <a:t>Lab_01.html </a:t>
            </a:r>
            <a:r>
              <a:rPr lang="en-CA" dirty="0" smtClean="0"/>
              <a:t>the URL must reference </a:t>
            </a:r>
            <a:r>
              <a:rPr lang="en-CA" dirty="0" smtClean="0">
                <a:latin typeface="Consolas" pitchFamily="49" charset="0"/>
              </a:rPr>
              <a:t>Lab_01.html</a:t>
            </a:r>
            <a:r>
              <a:rPr lang="en-CA" dirty="0" smtClean="0"/>
              <a:t> not </a:t>
            </a:r>
            <a:r>
              <a:rPr lang="en-CA" dirty="0" smtClean="0">
                <a:solidFill>
                  <a:schemeClr val="accent1"/>
                </a:solidFill>
                <a:latin typeface="Consolas" pitchFamily="49" charset="0"/>
              </a:rPr>
              <a:t>l</a:t>
            </a:r>
            <a:r>
              <a:rPr lang="en-CA" dirty="0" smtClean="0">
                <a:latin typeface="Consolas" pitchFamily="49" charset="0"/>
              </a:rPr>
              <a:t>ab_01.html</a:t>
            </a:r>
            <a:br>
              <a:rPr lang="en-CA" dirty="0" smtClean="0">
                <a:latin typeface="Consolas" pitchFamily="49" charset="0"/>
              </a:rPr>
            </a:br>
            <a:r>
              <a:rPr lang="en-CA" dirty="0" smtClean="0">
                <a:latin typeface="Consolas" pitchFamily="49" charset="0"/>
              </a:rPr>
              <a:t>e.g.</a:t>
            </a:r>
          </a:p>
          <a:p>
            <a:pPr>
              <a:buNone/>
            </a:pPr>
            <a:r>
              <a:rPr lang="en-CA" sz="2000" dirty="0" smtClean="0">
                <a:latin typeface="Consolas" pitchFamily="49" charset="0"/>
              </a:rPr>
              <a:t>     http://www.cs.camosun.bc.ca/~c9999/comp140/Lab_01.html</a:t>
            </a:r>
            <a:endParaRPr lang="en-CA" sz="2000" dirty="0">
              <a:latin typeface="Consolas" pitchFamily="49" charset="0"/>
            </a:endParaRPr>
          </a:p>
        </p:txBody>
      </p:sp>
      <p:sp>
        <p:nvSpPr>
          <p:cNvPr id="4" name="Footer Placeholder 3"/>
          <p:cNvSpPr>
            <a:spLocks noGrp="1"/>
          </p:cNvSpPr>
          <p:nvPr>
            <p:ph type="ftr" sz="quarter" idx="11"/>
          </p:nvPr>
        </p:nvSpPr>
        <p:spPr/>
        <p:txBody>
          <a:bodyPr/>
          <a:lstStyle/>
          <a:p>
            <a:pPr>
              <a:defRPr/>
            </a:pPr>
            <a:r>
              <a:rPr lang="en-US" smtClean="0"/>
              <a:t>HTML Basics</a:t>
            </a:r>
            <a:endParaRPr lang="en-US"/>
          </a:p>
        </p:txBody>
      </p:sp>
      <p:sp>
        <p:nvSpPr>
          <p:cNvPr id="5" name="Slide Number Placeholder 4"/>
          <p:cNvSpPr>
            <a:spLocks noGrp="1"/>
          </p:cNvSpPr>
          <p:nvPr>
            <p:ph type="sldNum" sz="quarter" idx="12"/>
          </p:nvPr>
        </p:nvSpPr>
        <p:spPr/>
        <p:txBody>
          <a:bodyPr/>
          <a:lstStyle/>
          <a:p>
            <a:pPr>
              <a:defRPr/>
            </a:pPr>
            <a:fld id="{A883AF51-2C02-4DE5-A409-FAE484560997}"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Access content on the Web</a:t>
            </a:r>
          </a:p>
        </p:txBody>
      </p:sp>
      <p:sp>
        <p:nvSpPr>
          <p:cNvPr id="9219" name="Rectangle 3"/>
          <p:cNvSpPr>
            <a:spLocks noGrp="1" noChangeArrowheads="1"/>
          </p:cNvSpPr>
          <p:nvPr>
            <p:ph idx="1"/>
          </p:nvPr>
        </p:nvSpPr>
        <p:spPr>
          <a:xfrm>
            <a:off x="285720" y="1643050"/>
            <a:ext cx="8229600" cy="4525963"/>
          </a:xfrm>
        </p:spPr>
        <p:txBody>
          <a:bodyPr>
            <a:normAutofit lnSpcReduction="10000"/>
          </a:bodyPr>
          <a:lstStyle/>
          <a:p>
            <a:pPr eaLnBrk="1" hangingPunct="1"/>
            <a:r>
              <a:rPr lang="en-US" dirty="0" smtClean="0"/>
              <a:t>Accessing cross-referenced documents, known as </a:t>
            </a:r>
            <a:r>
              <a:rPr lang="en-US" b="1" dirty="0" smtClean="0">
                <a:solidFill>
                  <a:schemeClr val="folHlink"/>
                </a:solidFill>
              </a:rPr>
              <a:t>hypertext linking</a:t>
            </a:r>
            <a:r>
              <a:rPr lang="en-US" dirty="0" smtClean="0"/>
              <a:t>, is an important aspect of the Web because it allows your browser to quickly access content on the Web:</a:t>
            </a:r>
          </a:p>
          <a:p>
            <a:pPr lvl="1" eaLnBrk="1" hangingPunct="1"/>
            <a:r>
              <a:rPr lang="en-US" dirty="0" smtClean="0"/>
              <a:t>page text</a:t>
            </a:r>
          </a:p>
          <a:p>
            <a:pPr lvl="1" eaLnBrk="1" hangingPunct="1"/>
            <a:r>
              <a:rPr lang="en-US" dirty="0" smtClean="0"/>
              <a:t>audio and video</a:t>
            </a:r>
          </a:p>
          <a:p>
            <a:pPr lvl="1" eaLnBrk="1" hangingPunct="1"/>
            <a:r>
              <a:rPr lang="en-US" dirty="0" smtClean="0"/>
              <a:t>programs</a:t>
            </a:r>
          </a:p>
          <a:p>
            <a:pPr lvl="1" eaLnBrk="1" hangingPunct="1"/>
            <a:r>
              <a:rPr lang="en-US" dirty="0" smtClean="0"/>
              <a:t>images</a:t>
            </a:r>
          </a:p>
          <a:p>
            <a:pPr lvl="1" eaLnBrk="1" hangingPunct="1"/>
            <a:r>
              <a:rPr lang="en-US" dirty="0" smtClean="0"/>
              <a:t>social network site</a:t>
            </a:r>
          </a:p>
          <a:p>
            <a:pPr lvl="1" eaLnBrk="1" hangingPunct="1"/>
            <a:endParaRPr lang="en-US" dirty="0" smtClean="0"/>
          </a:p>
        </p:txBody>
      </p:sp>
      <p:sp>
        <p:nvSpPr>
          <p:cNvPr id="4" name="Slide Number Placeholder 3"/>
          <p:cNvSpPr>
            <a:spLocks noGrp="1"/>
          </p:cNvSpPr>
          <p:nvPr>
            <p:ph type="sldNum" sz="quarter" idx="12"/>
          </p:nvPr>
        </p:nvSpPr>
        <p:spPr/>
        <p:txBody>
          <a:bodyPr/>
          <a:lstStyle/>
          <a:p>
            <a:fld id="{B8D94587-55A8-424D-AACA-CE80AFC6F8F2}" type="slidenum">
              <a:rPr lang="en-CA" smtClean="0"/>
              <a:pPr/>
              <a:t>7</a:t>
            </a:fld>
            <a:endParaRPr lang="en-CA" dirty="0"/>
          </a:p>
        </p:txBody>
      </p:sp>
      <p:pic>
        <p:nvPicPr>
          <p:cNvPr id="5" name="Picture 4" descr="hypertext.gif"/>
          <p:cNvPicPr>
            <a:picLocks noChangeAspect="1"/>
          </p:cNvPicPr>
          <p:nvPr/>
        </p:nvPicPr>
        <p:blipFill>
          <a:blip r:embed="rId2" cstate="print"/>
          <a:stretch>
            <a:fillRect/>
          </a:stretch>
        </p:blipFill>
        <p:spPr>
          <a:xfrm>
            <a:off x="3786182" y="3429000"/>
            <a:ext cx="4984814" cy="2214578"/>
          </a:xfrm>
          <a:prstGeom prst="rect">
            <a:avLst/>
          </a:prstGeom>
        </p:spPr>
      </p:pic>
      <p:sp>
        <p:nvSpPr>
          <p:cNvPr id="6" name="TextBox 5"/>
          <p:cNvSpPr txBox="1"/>
          <p:nvPr/>
        </p:nvSpPr>
        <p:spPr>
          <a:xfrm>
            <a:off x="4286248" y="5429264"/>
            <a:ext cx="1748684" cy="369332"/>
          </a:xfrm>
          <a:prstGeom prst="rect">
            <a:avLst/>
          </a:prstGeom>
          <a:noFill/>
        </p:spPr>
        <p:txBody>
          <a:bodyPr wrap="none" rtlCol="0">
            <a:spAutoFit/>
          </a:bodyPr>
          <a:lstStyle/>
          <a:p>
            <a:r>
              <a:rPr lang="en-CA" dirty="0" smtClean="0"/>
              <a:t>HTML document</a:t>
            </a:r>
            <a:endParaRPr lang="en-CA" dirty="0"/>
          </a:p>
        </p:txBody>
      </p:sp>
      <p:sp>
        <p:nvSpPr>
          <p:cNvPr id="7" name="Footer Placeholder 6"/>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CA" dirty="0" smtClean="0"/>
              <a:t>HTML Entities</a:t>
            </a:r>
          </a:p>
        </p:txBody>
      </p:sp>
      <p:sp>
        <p:nvSpPr>
          <p:cNvPr id="27651" name="Content Placeholder 2"/>
          <p:cNvSpPr>
            <a:spLocks noGrp="1"/>
          </p:cNvSpPr>
          <p:nvPr>
            <p:ph idx="1"/>
          </p:nvPr>
        </p:nvSpPr>
        <p:spPr>
          <a:xfrm>
            <a:off x="428596" y="1142984"/>
            <a:ext cx="8229600" cy="4525963"/>
          </a:xfrm>
        </p:spPr>
        <p:txBody>
          <a:bodyPr>
            <a:normAutofit/>
          </a:bodyPr>
          <a:lstStyle/>
          <a:p>
            <a:r>
              <a:rPr lang="en-CA" sz="2800" dirty="0" smtClean="0"/>
              <a:t>Many characters (for example: &lt;  &gt;  &amp;  “) have a special use in HTML, and therefore cannot be used in the HTML document as regular text</a:t>
            </a:r>
          </a:p>
          <a:p>
            <a:r>
              <a:rPr lang="en-CA" sz="2800" dirty="0" smtClean="0"/>
              <a:t>To display them in the browser, you use an HTML </a:t>
            </a:r>
            <a:r>
              <a:rPr lang="en-CA" sz="2800" dirty="0" smtClean="0">
                <a:solidFill>
                  <a:schemeClr val="accent5">
                    <a:lumMod val="75000"/>
                  </a:schemeClr>
                </a:solidFill>
              </a:rPr>
              <a:t>entity</a:t>
            </a:r>
            <a:r>
              <a:rPr lang="en-CA" sz="2800" dirty="0" smtClean="0"/>
              <a:t>, which is an </a:t>
            </a:r>
            <a:r>
              <a:rPr lang="en-CA" sz="2800" dirty="0" smtClean="0">
                <a:solidFill>
                  <a:srgbClr val="002060"/>
                </a:solidFill>
              </a:rPr>
              <a:t>encoded version</a:t>
            </a:r>
            <a:r>
              <a:rPr lang="en-CA" sz="2800" dirty="0" smtClean="0"/>
              <a:t>, either entity name or entity number</a:t>
            </a:r>
          </a:p>
        </p:txBody>
      </p:sp>
      <p:graphicFrame>
        <p:nvGraphicFramePr>
          <p:cNvPr id="4" name="Table 3"/>
          <p:cNvGraphicFramePr>
            <a:graphicFrameLocks noGrp="1"/>
          </p:cNvGraphicFramePr>
          <p:nvPr/>
        </p:nvGraphicFramePr>
        <p:xfrm>
          <a:off x="500063" y="4071938"/>
          <a:ext cx="8143932" cy="2310133"/>
        </p:xfrm>
        <a:graphic>
          <a:graphicData uri="http://schemas.openxmlformats.org/drawingml/2006/table">
            <a:tbl>
              <a:tblPr firstRow="1" bandRow="1">
                <a:tableStyleId>{5C22544A-7EE6-4342-B048-85BDC9FD1C3A}</a:tableStyleId>
              </a:tblPr>
              <a:tblGrid>
                <a:gridCol w="1143008"/>
                <a:gridCol w="2928958"/>
                <a:gridCol w="2035983"/>
                <a:gridCol w="2035983"/>
              </a:tblGrid>
              <a:tr h="330019">
                <a:tc>
                  <a:txBody>
                    <a:bodyPr/>
                    <a:lstStyle/>
                    <a:p>
                      <a:r>
                        <a:rPr lang="en-CA" sz="1500" baseline="0" dirty="0" smtClean="0"/>
                        <a:t>Result</a:t>
                      </a:r>
                      <a:endParaRPr lang="en-CA" sz="1500" baseline="0" dirty="0"/>
                    </a:p>
                  </a:txBody>
                  <a:tcPr/>
                </a:tc>
                <a:tc>
                  <a:txBody>
                    <a:bodyPr/>
                    <a:lstStyle/>
                    <a:p>
                      <a:r>
                        <a:rPr lang="en-CA" sz="1500" baseline="0" dirty="0" smtClean="0"/>
                        <a:t>Description</a:t>
                      </a:r>
                      <a:endParaRPr lang="en-CA" sz="1500" baseline="0" dirty="0"/>
                    </a:p>
                  </a:txBody>
                  <a:tcPr/>
                </a:tc>
                <a:tc>
                  <a:txBody>
                    <a:bodyPr/>
                    <a:lstStyle/>
                    <a:p>
                      <a:r>
                        <a:rPr lang="en-CA" sz="1500" baseline="0" dirty="0" smtClean="0"/>
                        <a:t>Entity Name</a:t>
                      </a:r>
                      <a:endParaRPr lang="en-CA" sz="1500" baseline="0" dirty="0"/>
                    </a:p>
                  </a:txBody>
                  <a:tcPr/>
                </a:tc>
                <a:tc>
                  <a:txBody>
                    <a:bodyPr/>
                    <a:lstStyle/>
                    <a:p>
                      <a:r>
                        <a:rPr lang="en-CA" sz="1500" baseline="0" dirty="0" smtClean="0"/>
                        <a:t>Entity No. (Decimal)</a:t>
                      </a:r>
                      <a:endParaRPr lang="en-CA" sz="1500" baseline="0" dirty="0"/>
                    </a:p>
                  </a:txBody>
                  <a:tcPr/>
                </a:tc>
              </a:tr>
              <a:tr h="330019">
                <a:tc>
                  <a:txBody>
                    <a:bodyPr/>
                    <a:lstStyle/>
                    <a:p>
                      <a:endParaRPr lang="en-CA" sz="1500" baseline="0" dirty="0"/>
                    </a:p>
                  </a:txBody>
                  <a:tcPr/>
                </a:tc>
                <a:tc>
                  <a:txBody>
                    <a:bodyPr/>
                    <a:lstStyle/>
                    <a:p>
                      <a:r>
                        <a:rPr lang="en-CA" sz="1500" baseline="0" dirty="0" smtClean="0"/>
                        <a:t>Non-breaking space</a:t>
                      </a:r>
                      <a:endParaRPr lang="en-CA" sz="1500" baseline="0" dirty="0"/>
                    </a:p>
                  </a:txBody>
                  <a:tcPr/>
                </a:tc>
                <a:tc>
                  <a:txBody>
                    <a:bodyPr/>
                    <a:lstStyle/>
                    <a:p>
                      <a:r>
                        <a:rPr lang="en-CA" sz="1500" baseline="0" dirty="0" smtClean="0">
                          <a:latin typeface="Consolas" pitchFamily="49" charset="0"/>
                        </a:rPr>
                        <a:t>&amp;</a:t>
                      </a:r>
                      <a:r>
                        <a:rPr lang="en-CA" sz="1500" baseline="0" dirty="0" err="1" smtClean="0">
                          <a:latin typeface="Consolas" pitchFamily="49" charset="0"/>
                        </a:rPr>
                        <a:t>nbsp</a:t>
                      </a:r>
                      <a:r>
                        <a:rPr lang="en-CA" sz="1500" baseline="0" dirty="0" smtClean="0">
                          <a:latin typeface="Consolas" pitchFamily="49" charset="0"/>
                        </a:rPr>
                        <a:t>;</a:t>
                      </a:r>
                      <a:endParaRPr lang="en-CA" sz="1500" baseline="0" dirty="0">
                        <a:latin typeface="Consolas" pitchFamily="49" charset="0"/>
                      </a:endParaRPr>
                    </a:p>
                  </a:txBody>
                  <a:tcPr/>
                </a:tc>
                <a:tc>
                  <a:txBody>
                    <a:bodyPr/>
                    <a:lstStyle/>
                    <a:p>
                      <a:r>
                        <a:rPr lang="en-CA" sz="1500" baseline="0" dirty="0" smtClean="0"/>
                        <a:t>&amp;#160;</a:t>
                      </a:r>
                      <a:endParaRPr lang="en-CA" sz="1500" baseline="0" dirty="0"/>
                    </a:p>
                  </a:txBody>
                  <a:tcPr/>
                </a:tc>
              </a:tr>
              <a:tr h="330019">
                <a:tc>
                  <a:txBody>
                    <a:bodyPr/>
                    <a:lstStyle/>
                    <a:p>
                      <a:r>
                        <a:rPr lang="en-CA" sz="1500" baseline="0" dirty="0" smtClean="0"/>
                        <a:t>&lt;</a:t>
                      </a:r>
                      <a:endParaRPr lang="en-CA" sz="1500" baseline="0" dirty="0"/>
                    </a:p>
                  </a:txBody>
                  <a:tcPr/>
                </a:tc>
                <a:tc>
                  <a:txBody>
                    <a:bodyPr/>
                    <a:lstStyle/>
                    <a:p>
                      <a:r>
                        <a:rPr lang="en-CA" sz="1500" baseline="0" dirty="0" smtClean="0"/>
                        <a:t>Less than</a:t>
                      </a:r>
                      <a:endParaRPr lang="en-CA" sz="1500" baseline="0" dirty="0"/>
                    </a:p>
                  </a:txBody>
                  <a:tcPr/>
                </a:tc>
                <a:tc>
                  <a:txBody>
                    <a:bodyPr/>
                    <a:lstStyle/>
                    <a:p>
                      <a:r>
                        <a:rPr lang="en-CA" sz="1500" baseline="0" dirty="0" smtClean="0">
                          <a:latin typeface="Consolas" pitchFamily="49" charset="0"/>
                        </a:rPr>
                        <a:t>&amp;</a:t>
                      </a:r>
                      <a:r>
                        <a:rPr lang="en-CA" sz="1500" baseline="0" dirty="0" err="1" smtClean="0">
                          <a:latin typeface="Consolas" pitchFamily="49" charset="0"/>
                        </a:rPr>
                        <a:t>lt</a:t>
                      </a:r>
                      <a:r>
                        <a:rPr lang="en-CA" sz="1500" baseline="0" dirty="0" smtClean="0">
                          <a:latin typeface="Consolas" pitchFamily="49" charset="0"/>
                        </a:rPr>
                        <a:t>;</a:t>
                      </a:r>
                      <a:endParaRPr lang="en-CA" sz="1500" baseline="0" dirty="0">
                        <a:latin typeface="Consolas" pitchFamily="49" charset="0"/>
                      </a:endParaRPr>
                    </a:p>
                  </a:txBody>
                  <a:tcPr/>
                </a:tc>
                <a:tc>
                  <a:txBody>
                    <a:bodyPr/>
                    <a:lstStyle/>
                    <a:p>
                      <a:r>
                        <a:rPr lang="en-CA" sz="1500" baseline="0" dirty="0" smtClean="0"/>
                        <a:t>&amp;#60;</a:t>
                      </a:r>
                    </a:p>
                  </a:txBody>
                  <a:tcPr/>
                </a:tc>
              </a:tr>
              <a:tr h="330019">
                <a:tc>
                  <a:txBody>
                    <a:bodyPr/>
                    <a:lstStyle/>
                    <a:p>
                      <a:r>
                        <a:rPr lang="en-CA" sz="1500" baseline="0" dirty="0" smtClean="0"/>
                        <a:t>&gt;</a:t>
                      </a:r>
                      <a:endParaRPr lang="en-CA" sz="1500" baseline="0" dirty="0"/>
                    </a:p>
                  </a:txBody>
                  <a:tcPr/>
                </a:tc>
                <a:tc>
                  <a:txBody>
                    <a:bodyPr/>
                    <a:lstStyle/>
                    <a:p>
                      <a:r>
                        <a:rPr lang="en-CA" sz="1500" baseline="0" dirty="0" smtClean="0"/>
                        <a:t>Greater than</a:t>
                      </a:r>
                      <a:endParaRPr lang="en-CA" sz="1500" baseline="0" dirty="0"/>
                    </a:p>
                  </a:txBody>
                  <a:tcPr/>
                </a:tc>
                <a:tc>
                  <a:txBody>
                    <a:bodyPr/>
                    <a:lstStyle/>
                    <a:p>
                      <a:r>
                        <a:rPr lang="en-CA" sz="1500" baseline="0" dirty="0" smtClean="0">
                          <a:latin typeface="Consolas" pitchFamily="49" charset="0"/>
                        </a:rPr>
                        <a:t>&amp;</a:t>
                      </a:r>
                      <a:r>
                        <a:rPr lang="en-CA" sz="1500" baseline="0" dirty="0" err="1" smtClean="0">
                          <a:latin typeface="Consolas" pitchFamily="49" charset="0"/>
                        </a:rPr>
                        <a:t>gt</a:t>
                      </a:r>
                      <a:r>
                        <a:rPr lang="en-CA" sz="1500" baseline="0" dirty="0" smtClean="0">
                          <a:latin typeface="Consolas" pitchFamily="49" charset="0"/>
                        </a:rPr>
                        <a:t>;</a:t>
                      </a:r>
                      <a:endParaRPr lang="en-CA" sz="1500" baseline="0" dirty="0">
                        <a:latin typeface="Consolas" pitchFamily="49" charset="0"/>
                      </a:endParaRPr>
                    </a:p>
                  </a:txBody>
                  <a:tcPr/>
                </a:tc>
                <a:tc>
                  <a:txBody>
                    <a:bodyPr/>
                    <a:lstStyle/>
                    <a:p>
                      <a:r>
                        <a:rPr lang="en-CA" sz="1500" baseline="0" dirty="0" smtClean="0"/>
                        <a:t>&amp;#62;</a:t>
                      </a:r>
                      <a:endParaRPr lang="en-CA" sz="1500" baseline="0" dirty="0"/>
                    </a:p>
                  </a:txBody>
                  <a:tcPr/>
                </a:tc>
              </a:tr>
              <a:tr h="330019">
                <a:tc>
                  <a:txBody>
                    <a:bodyPr/>
                    <a:lstStyle/>
                    <a:p>
                      <a:r>
                        <a:rPr lang="en-CA" sz="1500" baseline="0" dirty="0" smtClean="0"/>
                        <a:t>&amp;</a:t>
                      </a:r>
                      <a:endParaRPr lang="en-CA" sz="1500" baseline="0" dirty="0"/>
                    </a:p>
                  </a:txBody>
                  <a:tcPr/>
                </a:tc>
                <a:tc>
                  <a:txBody>
                    <a:bodyPr/>
                    <a:lstStyle/>
                    <a:p>
                      <a:r>
                        <a:rPr lang="en-CA" sz="1500" baseline="0" dirty="0" smtClean="0"/>
                        <a:t>Ampersand</a:t>
                      </a:r>
                      <a:endParaRPr lang="en-CA" sz="1500" baseline="0" dirty="0"/>
                    </a:p>
                  </a:txBody>
                  <a:tcPr/>
                </a:tc>
                <a:tc>
                  <a:txBody>
                    <a:bodyPr/>
                    <a:lstStyle/>
                    <a:p>
                      <a:r>
                        <a:rPr lang="en-CA" sz="1500" baseline="0" dirty="0" smtClean="0">
                          <a:latin typeface="Consolas" pitchFamily="49" charset="0"/>
                        </a:rPr>
                        <a:t>&amp;amp;</a:t>
                      </a:r>
                      <a:endParaRPr lang="en-CA" sz="1500" baseline="0" dirty="0">
                        <a:latin typeface="Consolas" pitchFamily="49" charset="0"/>
                      </a:endParaRPr>
                    </a:p>
                  </a:txBody>
                  <a:tcPr/>
                </a:tc>
                <a:tc>
                  <a:txBody>
                    <a:bodyPr/>
                    <a:lstStyle/>
                    <a:p>
                      <a:r>
                        <a:rPr lang="en-CA" sz="1500" baseline="0" dirty="0" smtClean="0"/>
                        <a:t>&amp;#38;</a:t>
                      </a:r>
                    </a:p>
                  </a:txBody>
                  <a:tcPr/>
                </a:tc>
              </a:tr>
              <a:tr h="330019">
                <a:tc>
                  <a:txBody>
                    <a:bodyPr/>
                    <a:lstStyle/>
                    <a:p>
                      <a:r>
                        <a:rPr lang="en-CA" sz="1500" baseline="0" dirty="0" smtClean="0"/>
                        <a:t>“</a:t>
                      </a:r>
                      <a:endParaRPr lang="en-CA" sz="1500" baseline="0" dirty="0"/>
                    </a:p>
                  </a:txBody>
                  <a:tcPr/>
                </a:tc>
                <a:tc>
                  <a:txBody>
                    <a:bodyPr/>
                    <a:lstStyle/>
                    <a:p>
                      <a:r>
                        <a:rPr lang="en-CA" sz="1500" baseline="0" dirty="0" smtClean="0"/>
                        <a:t>Double quote</a:t>
                      </a:r>
                      <a:endParaRPr lang="en-CA" sz="1500" baseline="0" dirty="0"/>
                    </a:p>
                  </a:txBody>
                  <a:tcPr/>
                </a:tc>
                <a:tc>
                  <a:txBody>
                    <a:bodyPr/>
                    <a:lstStyle/>
                    <a:p>
                      <a:r>
                        <a:rPr lang="en-CA" sz="1500" baseline="0" dirty="0" smtClean="0">
                          <a:latin typeface="Consolas" pitchFamily="49" charset="0"/>
                        </a:rPr>
                        <a:t>&amp;</a:t>
                      </a:r>
                      <a:r>
                        <a:rPr lang="en-CA" sz="1500" baseline="0" dirty="0" err="1" smtClean="0">
                          <a:latin typeface="Consolas" pitchFamily="49" charset="0"/>
                        </a:rPr>
                        <a:t>quot</a:t>
                      </a:r>
                      <a:r>
                        <a:rPr lang="en-CA" sz="1500" baseline="0" dirty="0" smtClean="0">
                          <a:latin typeface="Consolas" pitchFamily="49" charset="0"/>
                        </a:rPr>
                        <a:t>;</a:t>
                      </a:r>
                      <a:endParaRPr lang="en-CA" sz="1500" baseline="0" dirty="0">
                        <a:latin typeface="Consolas" pitchFamily="49" charset="0"/>
                      </a:endParaRPr>
                    </a:p>
                  </a:txBody>
                  <a:tcPr/>
                </a:tc>
                <a:tc>
                  <a:txBody>
                    <a:bodyPr/>
                    <a:lstStyle/>
                    <a:p>
                      <a:r>
                        <a:rPr lang="en-CA" sz="1500" baseline="0" dirty="0" smtClean="0"/>
                        <a:t>&amp;#34;</a:t>
                      </a:r>
                      <a:endParaRPr lang="en-CA" sz="1500" baseline="0" dirty="0"/>
                    </a:p>
                  </a:txBody>
                  <a:tcPr/>
                </a:tc>
              </a:tr>
              <a:tr h="330019">
                <a:tc>
                  <a:txBody>
                    <a:bodyPr/>
                    <a:lstStyle/>
                    <a:p>
                      <a:r>
                        <a:rPr lang="en-CA" sz="1500" baseline="0" dirty="0" smtClean="0"/>
                        <a:t>€</a:t>
                      </a:r>
                      <a:endParaRPr lang="en-CA" sz="1500" baseline="0" dirty="0"/>
                    </a:p>
                  </a:txBody>
                  <a:tcPr/>
                </a:tc>
                <a:tc>
                  <a:txBody>
                    <a:bodyPr/>
                    <a:lstStyle/>
                    <a:p>
                      <a:r>
                        <a:rPr lang="en-CA" sz="1500" baseline="0" dirty="0" smtClean="0"/>
                        <a:t>Euro</a:t>
                      </a:r>
                      <a:endParaRPr lang="en-CA" sz="1500" baseline="0" dirty="0"/>
                    </a:p>
                  </a:txBody>
                  <a:tcPr/>
                </a:tc>
                <a:tc>
                  <a:txBody>
                    <a:bodyPr/>
                    <a:lstStyle/>
                    <a:p>
                      <a:r>
                        <a:rPr lang="en-CA" sz="1500" baseline="0" dirty="0" smtClean="0">
                          <a:latin typeface="Consolas" pitchFamily="49" charset="0"/>
                        </a:rPr>
                        <a:t>&amp;euro;</a:t>
                      </a:r>
                      <a:endParaRPr lang="en-CA" sz="1500" baseline="0" dirty="0">
                        <a:latin typeface="Consolas" pitchFamily="49" charset="0"/>
                      </a:endParaRPr>
                    </a:p>
                  </a:txBody>
                  <a:tcPr/>
                </a:tc>
                <a:tc>
                  <a:txBody>
                    <a:bodyPr/>
                    <a:lstStyle/>
                    <a:p>
                      <a:r>
                        <a:rPr lang="en-CA" sz="1500" baseline="0" dirty="0" smtClean="0"/>
                        <a:t>&amp;#8364;</a:t>
                      </a:r>
                      <a:endParaRPr lang="en-CA" sz="1500" baseline="0" dirty="0"/>
                    </a:p>
                  </a:txBody>
                  <a:tcPr/>
                </a:tc>
              </a:tr>
            </a:tbl>
          </a:graphicData>
        </a:graphic>
      </p:graphicFrame>
      <p:sp>
        <p:nvSpPr>
          <p:cNvPr id="5" name="Slide Number Placeholder 4"/>
          <p:cNvSpPr>
            <a:spLocks noGrp="1"/>
          </p:cNvSpPr>
          <p:nvPr>
            <p:ph type="sldNum" sz="quarter" idx="12"/>
          </p:nvPr>
        </p:nvSpPr>
        <p:spPr/>
        <p:txBody>
          <a:bodyPr/>
          <a:lstStyle/>
          <a:p>
            <a:pPr>
              <a:defRPr/>
            </a:pPr>
            <a:fld id="{3F04BDC8-B016-4416-B340-39902676F84B}" type="slidenum">
              <a:rPr lang="en-US"/>
              <a:pPr>
                <a:defRPr/>
              </a:pPr>
              <a:t>70</a:t>
            </a:fld>
            <a:endParaRPr lang="en-US"/>
          </a:p>
        </p:txBody>
      </p:sp>
      <p:sp>
        <p:nvSpPr>
          <p:cNvPr id="6" name="Footer Placeholder 5"/>
          <p:cNvSpPr>
            <a:spLocks noGrp="1"/>
          </p:cNvSpPr>
          <p:nvPr>
            <p:ph type="ftr" sz="quarter" idx="11"/>
          </p:nvPr>
        </p:nvSpPr>
        <p:spPr/>
        <p:txBody>
          <a:bodyPr/>
          <a:lstStyle/>
          <a:p>
            <a:pPr>
              <a:defRPr/>
            </a:pPr>
            <a:r>
              <a:rPr lang="en-US" smtClean="0"/>
              <a:t>HTML Basics</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HTML DTD</a:t>
            </a:r>
            <a:endParaRPr lang="en-CA" dirty="0"/>
          </a:p>
        </p:txBody>
      </p:sp>
      <p:sp>
        <p:nvSpPr>
          <p:cNvPr id="3" name="Content Placeholder 2"/>
          <p:cNvSpPr>
            <a:spLocks noGrp="1"/>
          </p:cNvSpPr>
          <p:nvPr>
            <p:ph idx="1"/>
          </p:nvPr>
        </p:nvSpPr>
        <p:spPr>
          <a:xfrm>
            <a:off x="457200" y="1196752"/>
            <a:ext cx="8229600" cy="4929411"/>
          </a:xfrm>
        </p:spPr>
        <p:txBody>
          <a:bodyPr/>
          <a:lstStyle/>
          <a:p>
            <a:r>
              <a:rPr lang="en-CA" dirty="0" smtClean="0"/>
              <a:t>Perform a ‘view source’ on any major commercial web page in a browser ... </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71</a:t>
            </a:fld>
            <a:endParaRPr lang="en-CA"/>
          </a:p>
        </p:txBody>
      </p:sp>
      <p:pic>
        <p:nvPicPr>
          <p:cNvPr id="142338" name="Picture 2"/>
          <p:cNvPicPr>
            <a:picLocks noChangeAspect="1" noChangeArrowheads="1"/>
          </p:cNvPicPr>
          <p:nvPr/>
        </p:nvPicPr>
        <p:blipFill>
          <a:blip r:embed="rId2" cstate="print"/>
          <a:srcRect/>
          <a:stretch>
            <a:fillRect/>
          </a:stretch>
        </p:blipFill>
        <p:spPr bwMode="auto">
          <a:xfrm>
            <a:off x="755576" y="2636912"/>
            <a:ext cx="14374465" cy="2776339"/>
          </a:xfrm>
          <a:prstGeom prst="rect">
            <a:avLst/>
          </a:prstGeom>
          <a:noFill/>
          <a:ln w="9525">
            <a:noFill/>
            <a:miter lim="800000"/>
            <a:headEnd/>
            <a:tailEnd/>
          </a:ln>
        </p:spPr>
      </p:pic>
      <p:sp>
        <p:nvSpPr>
          <p:cNvPr id="8" name="Right Arrow 7"/>
          <p:cNvSpPr/>
          <p:nvPr/>
        </p:nvSpPr>
        <p:spPr>
          <a:xfrm>
            <a:off x="323528" y="2564904"/>
            <a:ext cx="576064" cy="2880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a:off x="323528" y="4581128"/>
            <a:ext cx="576064" cy="2880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CA" dirty="0" smtClean="0"/>
              <a:t>HTML DTD</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72</a:t>
            </a:fld>
            <a:endParaRPr lang="en-CA"/>
          </a:p>
        </p:txBody>
      </p:sp>
      <p:pic>
        <p:nvPicPr>
          <p:cNvPr id="143362" name="Picture 2"/>
          <p:cNvPicPr>
            <a:picLocks noChangeAspect="1" noChangeArrowheads="1"/>
          </p:cNvPicPr>
          <p:nvPr/>
        </p:nvPicPr>
        <p:blipFill>
          <a:blip r:embed="rId2" cstate="print"/>
          <a:srcRect/>
          <a:stretch>
            <a:fillRect/>
          </a:stretch>
        </p:blipFill>
        <p:spPr bwMode="auto">
          <a:xfrm>
            <a:off x="395536" y="836712"/>
            <a:ext cx="9244963" cy="2808312"/>
          </a:xfrm>
          <a:prstGeom prst="rect">
            <a:avLst/>
          </a:prstGeom>
          <a:noFill/>
          <a:ln w="9525">
            <a:noFill/>
            <a:miter lim="800000"/>
            <a:headEnd/>
            <a:tailEnd/>
          </a:ln>
        </p:spPr>
      </p:pic>
      <p:pic>
        <p:nvPicPr>
          <p:cNvPr id="143363" name="Picture 3"/>
          <p:cNvPicPr>
            <a:picLocks noChangeAspect="1" noChangeArrowheads="1"/>
          </p:cNvPicPr>
          <p:nvPr/>
        </p:nvPicPr>
        <p:blipFill>
          <a:blip r:embed="rId3" cstate="print"/>
          <a:srcRect/>
          <a:stretch>
            <a:fillRect/>
          </a:stretch>
        </p:blipFill>
        <p:spPr bwMode="auto">
          <a:xfrm>
            <a:off x="467544" y="3140967"/>
            <a:ext cx="9145016" cy="3406967"/>
          </a:xfrm>
          <a:prstGeom prst="rect">
            <a:avLst/>
          </a:prstGeom>
          <a:noFill/>
          <a:ln w="9525">
            <a:noFill/>
            <a:miter lim="800000"/>
            <a:headEnd/>
            <a:tailEnd/>
          </a:ln>
        </p:spPr>
      </p:pic>
      <p:sp>
        <p:nvSpPr>
          <p:cNvPr id="8" name="Right Arrow 7"/>
          <p:cNvSpPr/>
          <p:nvPr/>
        </p:nvSpPr>
        <p:spPr>
          <a:xfrm>
            <a:off x="0" y="836712"/>
            <a:ext cx="576064" cy="2880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a:off x="-108520" y="2276872"/>
            <a:ext cx="576064" cy="2880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ight Arrow 9"/>
          <p:cNvSpPr/>
          <p:nvPr/>
        </p:nvSpPr>
        <p:spPr>
          <a:xfrm>
            <a:off x="0" y="3140968"/>
            <a:ext cx="576064" cy="2880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ight Arrow 10"/>
          <p:cNvSpPr/>
          <p:nvPr/>
        </p:nvSpPr>
        <p:spPr>
          <a:xfrm>
            <a:off x="0" y="4581128"/>
            <a:ext cx="576064" cy="28803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27584" y="3573016"/>
            <a:ext cx="7704856" cy="2520280"/>
          </a:xfrm>
          <a:prstGeom prst="roundRect">
            <a:avLst/>
          </a:prstGeom>
          <a:solidFill>
            <a:schemeClr val="accent1">
              <a:lumMod val="20000"/>
              <a:lumOff val="80000"/>
            </a:schemeClr>
          </a:solidFill>
          <a:effectLst>
            <a:outerShdw blurRad="50800" dist="50800" dir="5400000" algn="ctr" rotWithShape="0">
              <a:schemeClr val="tx2">
                <a:lumMod val="20000"/>
                <a:lumOff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smtClean="0">
              <a:solidFill>
                <a:srgbClr val="002060"/>
              </a:solidFill>
            </a:endParaRPr>
          </a:p>
          <a:p>
            <a:pPr algn="ctr"/>
            <a:endParaRPr lang="en-CA" dirty="0" smtClean="0">
              <a:solidFill>
                <a:srgbClr val="002060"/>
              </a:solidFill>
            </a:endParaRPr>
          </a:p>
          <a:p>
            <a:pPr algn="ctr"/>
            <a:endParaRPr lang="en-CA" dirty="0" smtClean="0">
              <a:solidFill>
                <a:srgbClr val="002060"/>
              </a:solidFill>
            </a:endParaRPr>
          </a:p>
          <a:p>
            <a:pPr algn="ctr"/>
            <a:endParaRPr lang="en-CA" dirty="0" smtClean="0">
              <a:solidFill>
                <a:srgbClr val="002060"/>
              </a:solidFill>
            </a:endParaRPr>
          </a:p>
          <a:p>
            <a:pPr algn="ctr"/>
            <a:endParaRPr lang="en-CA" dirty="0" smtClean="0">
              <a:solidFill>
                <a:srgbClr val="002060"/>
              </a:solidFill>
            </a:endParaRPr>
          </a:p>
          <a:p>
            <a:pPr algn="ctr"/>
            <a:endParaRPr lang="en-CA" dirty="0" smtClean="0">
              <a:solidFill>
                <a:srgbClr val="002060"/>
              </a:solidFill>
            </a:endParaRPr>
          </a:p>
          <a:p>
            <a:pPr algn="ctr"/>
            <a:endParaRPr lang="en-CA" dirty="0" smtClean="0">
              <a:solidFill>
                <a:srgbClr val="002060"/>
              </a:solidFill>
            </a:endParaRPr>
          </a:p>
          <a:p>
            <a:pPr algn="ctr"/>
            <a:r>
              <a:rPr lang="en-CA" dirty="0" smtClean="0">
                <a:solidFill>
                  <a:srgbClr val="002060"/>
                </a:solidFill>
              </a:rPr>
              <a:t>These are for HTML version 4 only</a:t>
            </a:r>
            <a:endParaRPr lang="en-CA" dirty="0">
              <a:solidFill>
                <a:srgbClr val="002060"/>
              </a:solidFill>
            </a:endParaRPr>
          </a:p>
        </p:txBody>
      </p:sp>
      <p:sp>
        <p:nvSpPr>
          <p:cNvPr id="19458" name="Rectangle 2"/>
          <p:cNvSpPr>
            <a:spLocks noGrp="1" noChangeArrowheads="1"/>
          </p:cNvSpPr>
          <p:nvPr>
            <p:ph type="title"/>
          </p:nvPr>
        </p:nvSpPr>
        <p:spPr/>
        <p:txBody>
          <a:bodyPr/>
          <a:lstStyle/>
          <a:p>
            <a:r>
              <a:rPr lang="en-US" dirty="0" smtClean="0"/>
              <a:t>HTML DTD</a:t>
            </a:r>
          </a:p>
        </p:txBody>
      </p:sp>
      <p:sp>
        <p:nvSpPr>
          <p:cNvPr id="19459" name="Rectangle 3"/>
          <p:cNvSpPr>
            <a:spLocks noGrp="1" noChangeArrowheads="1"/>
          </p:cNvSpPr>
          <p:nvPr>
            <p:ph idx="1"/>
          </p:nvPr>
        </p:nvSpPr>
        <p:spPr>
          <a:xfrm>
            <a:off x="457200" y="1268760"/>
            <a:ext cx="8229600" cy="4857403"/>
          </a:xfrm>
        </p:spPr>
        <p:txBody>
          <a:bodyPr/>
          <a:lstStyle/>
          <a:p>
            <a:r>
              <a:rPr lang="en-US" sz="2800" dirty="0" smtClean="0"/>
              <a:t>An HTML document requires a special header defining the “Document Type Definition” (the DTD is also used in some XML files)</a:t>
            </a:r>
          </a:p>
          <a:p>
            <a:r>
              <a:rPr lang="en-US" sz="2800" dirty="0" smtClean="0"/>
              <a:t>HTML DTD defines the type of HTML rules the document is following (for backward compatibility)</a:t>
            </a:r>
          </a:p>
          <a:p>
            <a:pPr lvl="1"/>
            <a:r>
              <a:rPr lang="en-US" dirty="0" smtClean="0">
                <a:solidFill>
                  <a:schemeClr val="accent1">
                    <a:lumMod val="75000"/>
                  </a:schemeClr>
                </a:solidFill>
              </a:rPr>
              <a:t>Strict</a:t>
            </a:r>
            <a:r>
              <a:rPr lang="en-US" dirty="0" smtClean="0"/>
              <a:t> – no deprecated HTML elements allowed</a:t>
            </a:r>
          </a:p>
          <a:p>
            <a:pPr lvl="1"/>
            <a:r>
              <a:rPr lang="en-US" dirty="0" smtClean="0">
                <a:solidFill>
                  <a:schemeClr val="accent3">
                    <a:lumMod val="75000"/>
                  </a:schemeClr>
                </a:solidFill>
              </a:rPr>
              <a:t>Transitional</a:t>
            </a:r>
            <a:r>
              <a:rPr lang="en-US" dirty="0" smtClean="0"/>
              <a:t> – presentation elements like &lt;font&gt; allowed</a:t>
            </a:r>
          </a:p>
          <a:p>
            <a:pPr lvl="1"/>
            <a:r>
              <a:rPr lang="en-US" dirty="0" smtClean="0">
                <a:solidFill>
                  <a:schemeClr val="accent6">
                    <a:lumMod val="75000"/>
                  </a:schemeClr>
                </a:solidFill>
              </a:rPr>
              <a:t>Frameset</a:t>
            </a:r>
            <a:r>
              <a:rPr lang="en-US" dirty="0" smtClean="0"/>
              <a:t> – for frameset documents (90’s feature)</a:t>
            </a:r>
          </a:p>
        </p:txBody>
      </p:sp>
      <p:sp>
        <p:nvSpPr>
          <p:cNvPr id="6" name="Slide Number Placeholder 5"/>
          <p:cNvSpPr>
            <a:spLocks noGrp="1"/>
          </p:cNvSpPr>
          <p:nvPr>
            <p:ph type="sldNum" sz="quarter" idx="12"/>
          </p:nvPr>
        </p:nvSpPr>
        <p:spPr/>
        <p:txBody>
          <a:bodyPr/>
          <a:lstStyle/>
          <a:p>
            <a:pPr>
              <a:defRPr/>
            </a:pPr>
            <a:fld id="{22D9697E-7093-45C9-9A9F-98D08E598B85}" type="slidenum">
              <a:rPr lang="en-US"/>
              <a:pPr>
                <a:defRPr/>
              </a:pPr>
              <a:t>73</a:t>
            </a:fld>
            <a:endParaRPr lang="en-US" dirty="0"/>
          </a:p>
        </p:txBody>
      </p:sp>
      <p:sp>
        <p:nvSpPr>
          <p:cNvPr id="7" name="Footer Placeholder 6"/>
          <p:cNvSpPr>
            <a:spLocks noGrp="1"/>
          </p:cNvSpPr>
          <p:nvPr>
            <p:ph type="ftr" sz="quarter" idx="11"/>
          </p:nvPr>
        </p:nvSpPr>
        <p:spPr/>
        <p:txBody>
          <a:bodyPr/>
          <a:lstStyle/>
          <a:p>
            <a:pPr>
              <a:defRPr/>
            </a:pPr>
            <a:r>
              <a:rPr lang="en-US" dirty="0" smtClean="0"/>
              <a:t>HTML Basics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HTML v4 DOCTYPE</a:t>
            </a:r>
          </a:p>
        </p:txBody>
      </p:sp>
      <p:sp>
        <p:nvSpPr>
          <p:cNvPr id="17411" name="Rectangle 3"/>
          <p:cNvSpPr>
            <a:spLocks noGrp="1" noChangeArrowheads="1"/>
          </p:cNvSpPr>
          <p:nvPr>
            <p:ph idx="1"/>
          </p:nvPr>
        </p:nvSpPr>
        <p:spPr>
          <a:xfrm>
            <a:off x="428625" y="1785938"/>
            <a:ext cx="8229600" cy="4525962"/>
          </a:xfrm>
        </p:spPr>
        <p:txBody>
          <a:bodyPr>
            <a:normAutofit/>
          </a:bodyPr>
          <a:lstStyle/>
          <a:p>
            <a:pPr marL="274320" indent="-274320" fontAlgn="auto">
              <a:spcAft>
                <a:spcPts val="0"/>
              </a:spcAft>
              <a:buClr>
                <a:schemeClr val="accent3"/>
              </a:buClr>
              <a:buFont typeface="Wingdings 2"/>
              <a:buChar char=""/>
              <a:defRPr/>
            </a:pPr>
            <a:r>
              <a:rPr lang="en-US" dirty="0"/>
              <a:t>In order to validate </a:t>
            </a:r>
            <a:r>
              <a:rPr lang="en-US" dirty="0" smtClean="0"/>
              <a:t>an HTML </a:t>
            </a:r>
            <a:r>
              <a:rPr lang="en-US" dirty="0"/>
              <a:t>document, the DOCTYPE </a:t>
            </a:r>
            <a:r>
              <a:rPr lang="en-US" dirty="0" smtClean="0"/>
              <a:t>declaration may </a:t>
            </a:r>
            <a:r>
              <a:rPr lang="en-US" dirty="0"/>
              <a:t>be </a:t>
            </a:r>
            <a:r>
              <a:rPr lang="en-US" dirty="0" smtClean="0"/>
              <a:t>used*</a:t>
            </a:r>
            <a:r>
              <a:rPr lang="en-US" dirty="0"/>
              <a:t/>
            </a:r>
            <a:br>
              <a:rPr lang="en-US" dirty="0"/>
            </a:br>
            <a:endParaRPr lang="en-US" dirty="0"/>
          </a:p>
          <a:p>
            <a:pPr marL="274320" indent="-274320" fontAlgn="auto">
              <a:spcAft>
                <a:spcPts val="0"/>
              </a:spcAft>
              <a:buClr>
                <a:schemeClr val="accent3"/>
              </a:buClr>
              <a:buFontTx/>
              <a:buNone/>
              <a:defRPr/>
            </a:pPr>
            <a:r>
              <a:rPr lang="en-US" sz="1600" dirty="0">
                <a:latin typeface="Courier New" pitchFamily="49" charset="0"/>
              </a:rPr>
              <a:t>&lt;!DOCTYPE html PUBLIC "-//W3C//DTD </a:t>
            </a:r>
            <a:r>
              <a:rPr lang="en-US" sz="1600" b="1" dirty="0" smtClean="0">
                <a:solidFill>
                  <a:schemeClr val="accent2">
                    <a:lumMod val="60000"/>
                    <a:lumOff val="40000"/>
                  </a:schemeClr>
                </a:solidFill>
                <a:latin typeface="Courier New" pitchFamily="49" charset="0"/>
              </a:rPr>
              <a:t>HTML 4.01 </a:t>
            </a:r>
            <a:r>
              <a:rPr lang="en-US" sz="1600" dirty="0" smtClean="0">
                <a:latin typeface="Courier New" pitchFamily="49" charset="0"/>
              </a:rPr>
              <a:t>//</a:t>
            </a:r>
            <a:r>
              <a:rPr lang="en-US" sz="1600" dirty="0">
                <a:latin typeface="Courier New" pitchFamily="49" charset="0"/>
              </a:rPr>
              <a:t>EN" "http://</a:t>
            </a:r>
            <a:r>
              <a:rPr lang="en-US" sz="1600" dirty="0" smtClean="0">
                <a:latin typeface="Courier New" pitchFamily="49" charset="0"/>
              </a:rPr>
              <a:t>www.w3.org/TR/html4/</a:t>
            </a:r>
            <a:r>
              <a:rPr lang="en-US" sz="1600" b="1" dirty="0" smtClean="0">
                <a:solidFill>
                  <a:schemeClr val="accent2">
                    <a:lumMod val="60000"/>
                    <a:lumOff val="40000"/>
                  </a:schemeClr>
                </a:solidFill>
                <a:latin typeface="Courier New" pitchFamily="49" charset="0"/>
              </a:rPr>
              <a:t>strict.dtd</a:t>
            </a:r>
            <a:r>
              <a:rPr lang="en-US" sz="1600" dirty="0">
                <a:latin typeface="Courier New" pitchFamily="49" charset="0"/>
              </a:rPr>
              <a:t>"&gt; </a:t>
            </a:r>
          </a:p>
          <a:p>
            <a:pPr marL="274320" indent="-274320" fontAlgn="auto">
              <a:spcAft>
                <a:spcPts val="0"/>
              </a:spcAft>
              <a:buClr>
                <a:schemeClr val="accent3"/>
              </a:buClr>
              <a:buFontTx/>
              <a:buNone/>
              <a:defRPr/>
            </a:pPr>
            <a:r>
              <a:rPr lang="en-US" sz="1600" dirty="0" smtClean="0">
                <a:latin typeface="Courier New" pitchFamily="49" charset="0"/>
              </a:rPr>
              <a:t/>
            </a:r>
            <a:br>
              <a:rPr lang="en-US" sz="1600" dirty="0" smtClean="0">
                <a:latin typeface="Courier New" pitchFamily="49" charset="0"/>
              </a:rPr>
            </a:br>
            <a:r>
              <a:rPr lang="en-US" sz="1800" dirty="0" smtClean="0">
                <a:latin typeface="Courier New" pitchFamily="49" charset="0"/>
              </a:rPr>
              <a:t/>
            </a:r>
            <a:br>
              <a:rPr lang="en-US" sz="1800" dirty="0" smtClean="0">
                <a:latin typeface="Courier New" pitchFamily="49" charset="0"/>
              </a:rPr>
            </a:br>
            <a:r>
              <a:rPr lang="en-US" dirty="0" smtClean="0"/>
              <a:t> This header indicates that the following HTML follows the strict form of HTML version 4</a:t>
            </a:r>
          </a:p>
          <a:p>
            <a:pPr marL="274320" indent="-274320" fontAlgn="auto">
              <a:spcAft>
                <a:spcPts val="0"/>
              </a:spcAft>
              <a:buClr>
                <a:schemeClr val="accent3"/>
              </a:buClr>
              <a:buFont typeface="Wingdings 2"/>
              <a:buChar char=""/>
              <a:defRPr/>
            </a:pPr>
            <a:r>
              <a:rPr lang="en-US" sz="1400" dirty="0" smtClean="0"/>
              <a:t>There is some debate about how DOCTYPE is used by the browser – see http://www.hixie.ch/advocacy/xhtml</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a:p>
        </p:txBody>
      </p:sp>
      <p:sp>
        <p:nvSpPr>
          <p:cNvPr id="6" name="Slide Number Placeholder 5"/>
          <p:cNvSpPr>
            <a:spLocks noGrp="1"/>
          </p:cNvSpPr>
          <p:nvPr>
            <p:ph type="sldNum" sz="quarter" idx="12"/>
          </p:nvPr>
        </p:nvSpPr>
        <p:spPr/>
        <p:txBody>
          <a:bodyPr/>
          <a:lstStyle/>
          <a:p>
            <a:pPr>
              <a:defRPr/>
            </a:pPr>
            <a:fld id="{37EFAD20-45E7-4212-8CCA-E89C2E0F18D4}" type="slidenum">
              <a:rPr lang="en-US"/>
              <a:pPr>
                <a:defRPr/>
              </a:pPr>
              <a:t>74</a:t>
            </a:fld>
            <a:endParaRPr lang="en-US"/>
          </a:p>
        </p:txBody>
      </p:sp>
      <p:sp>
        <p:nvSpPr>
          <p:cNvPr id="7" name="Footer Placeholder 6"/>
          <p:cNvSpPr>
            <a:spLocks noGrp="1"/>
          </p:cNvSpPr>
          <p:nvPr>
            <p:ph type="ftr" sz="quarter" idx="11"/>
          </p:nvPr>
        </p:nvSpPr>
        <p:spPr/>
        <p:txBody>
          <a:bodyPr/>
          <a:lstStyle/>
          <a:p>
            <a:pPr>
              <a:defRPr/>
            </a:pPr>
            <a:r>
              <a:rPr lang="en-US" smtClean="0"/>
              <a:t>HTML Basics</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HTML v4 DOCTYPE</a:t>
            </a:r>
          </a:p>
        </p:txBody>
      </p:sp>
      <p:sp>
        <p:nvSpPr>
          <p:cNvPr id="18435" name="Rectangle 3"/>
          <p:cNvSpPr>
            <a:spLocks noGrp="1" noChangeArrowheads="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a:t>This header indicates that the following </a:t>
            </a:r>
            <a:r>
              <a:rPr lang="en-US" dirty="0" smtClean="0"/>
              <a:t>HTML </a:t>
            </a:r>
            <a:r>
              <a:rPr lang="en-US" dirty="0"/>
              <a:t>follows the </a:t>
            </a:r>
            <a:r>
              <a:rPr lang="en-US" dirty="0" smtClean="0"/>
              <a:t>HTML version 4 transitional form, which is a looser form of the strict version (can accept some deprecated elements )</a:t>
            </a:r>
            <a:endParaRPr lang="en-US" dirty="0"/>
          </a:p>
          <a:p>
            <a:pPr marL="640080" lvl="1" indent="-246888" fontAlgn="auto">
              <a:spcAft>
                <a:spcPts val="0"/>
              </a:spcAft>
              <a:buFontTx/>
              <a:buNone/>
              <a:defRPr/>
            </a:pPr>
            <a:r>
              <a:rPr lang="en-US" sz="1800" dirty="0" smtClean="0">
                <a:latin typeface="Courier New" pitchFamily="49" charset="0"/>
              </a:rPr>
              <a:t/>
            </a:r>
            <a:br>
              <a:rPr lang="en-US" sz="1800" dirty="0" smtClean="0">
                <a:latin typeface="Courier New" pitchFamily="49" charset="0"/>
              </a:rPr>
            </a:br>
            <a:r>
              <a:rPr lang="en-US" sz="1800" dirty="0" smtClean="0">
                <a:latin typeface="Courier New" pitchFamily="49" charset="0"/>
              </a:rPr>
              <a:t>&lt;!</a:t>
            </a:r>
            <a:r>
              <a:rPr lang="en-US" sz="1800" dirty="0">
                <a:latin typeface="Courier New" pitchFamily="49" charset="0"/>
              </a:rPr>
              <a:t>DOCTYPE html PUBLIC </a:t>
            </a:r>
            <a:r>
              <a:rPr lang="en-US" sz="1800" dirty="0" smtClean="0">
                <a:latin typeface="Courier New" pitchFamily="49" charset="0"/>
              </a:rPr>
              <a:t/>
            </a:r>
            <a:br>
              <a:rPr lang="en-US" sz="1800" dirty="0" smtClean="0">
                <a:latin typeface="Courier New" pitchFamily="49" charset="0"/>
              </a:rPr>
            </a:br>
            <a:r>
              <a:rPr lang="en-US" sz="1800" dirty="0" smtClean="0">
                <a:latin typeface="Courier New" pitchFamily="49" charset="0"/>
              </a:rPr>
              <a:t>   "-//</a:t>
            </a:r>
            <a:r>
              <a:rPr lang="en-US" sz="1800" dirty="0">
                <a:latin typeface="Courier New" pitchFamily="49" charset="0"/>
              </a:rPr>
              <a:t>W3C//DTD </a:t>
            </a:r>
            <a:r>
              <a:rPr lang="en-US" sz="1800" b="1" dirty="0" smtClean="0">
                <a:solidFill>
                  <a:schemeClr val="accent2">
                    <a:lumMod val="60000"/>
                    <a:lumOff val="40000"/>
                  </a:schemeClr>
                </a:solidFill>
                <a:latin typeface="Courier New" pitchFamily="49" charset="0"/>
              </a:rPr>
              <a:t>HTML 4.01 Transitional</a:t>
            </a:r>
            <a:r>
              <a:rPr lang="en-US" sz="1800" dirty="0">
                <a:latin typeface="Courier New" pitchFamily="49" charset="0"/>
              </a:rPr>
              <a:t>//EN" "http://</a:t>
            </a:r>
            <a:r>
              <a:rPr lang="en-US" sz="1800" dirty="0" smtClean="0">
                <a:latin typeface="Courier New" pitchFamily="49" charset="0"/>
              </a:rPr>
              <a:t>www.w3.org/TR/html4/</a:t>
            </a:r>
            <a:r>
              <a:rPr lang="en-US" sz="1800" b="1" dirty="0" smtClean="0">
                <a:solidFill>
                  <a:schemeClr val="accent2">
                    <a:lumMod val="60000"/>
                    <a:lumOff val="40000"/>
                  </a:schemeClr>
                </a:solidFill>
                <a:latin typeface="Courier New" pitchFamily="49" charset="0"/>
              </a:rPr>
              <a:t>loose.dtd</a:t>
            </a:r>
            <a:r>
              <a:rPr lang="en-US" sz="1800" dirty="0">
                <a:latin typeface="Courier New" pitchFamily="49" charset="0"/>
              </a:rPr>
              <a:t>"&gt;</a:t>
            </a:r>
            <a:br>
              <a:rPr lang="en-US" sz="1800" dirty="0">
                <a:latin typeface="Courier New" pitchFamily="49" charset="0"/>
              </a:rPr>
            </a:br>
            <a:endParaRPr lang="en-US" dirty="0"/>
          </a:p>
          <a:p>
            <a:pPr marL="274320" indent="-274320" fontAlgn="auto">
              <a:spcAft>
                <a:spcPts val="0"/>
              </a:spcAft>
              <a:buClr>
                <a:schemeClr val="accent3"/>
              </a:buClr>
              <a:buFontTx/>
              <a:buNone/>
              <a:defRPr/>
            </a:pPr>
            <a:endParaRPr lang="en-US" dirty="0"/>
          </a:p>
        </p:txBody>
      </p:sp>
      <p:sp>
        <p:nvSpPr>
          <p:cNvPr id="6" name="Slide Number Placeholder 5"/>
          <p:cNvSpPr>
            <a:spLocks noGrp="1"/>
          </p:cNvSpPr>
          <p:nvPr>
            <p:ph type="sldNum" sz="quarter" idx="12"/>
          </p:nvPr>
        </p:nvSpPr>
        <p:spPr/>
        <p:txBody>
          <a:bodyPr/>
          <a:lstStyle/>
          <a:p>
            <a:pPr>
              <a:defRPr/>
            </a:pPr>
            <a:fld id="{E2FEC304-C193-4733-8EA3-EEC0C12D287C}" type="slidenum">
              <a:rPr lang="en-US"/>
              <a:pPr>
                <a:defRPr/>
              </a:pPr>
              <a:t>75</a:t>
            </a:fld>
            <a:endParaRPr lang="en-US"/>
          </a:p>
        </p:txBody>
      </p:sp>
      <p:sp>
        <p:nvSpPr>
          <p:cNvPr id="7" name="Footer Placeholder 6"/>
          <p:cNvSpPr>
            <a:spLocks noGrp="1"/>
          </p:cNvSpPr>
          <p:nvPr>
            <p:ph type="ftr" sz="quarter" idx="11"/>
          </p:nvPr>
        </p:nvSpPr>
        <p:spPr/>
        <p:txBody>
          <a:bodyPr/>
          <a:lstStyle/>
          <a:p>
            <a:pPr>
              <a:defRPr/>
            </a:pPr>
            <a:r>
              <a:rPr lang="en-US" smtClean="0"/>
              <a:t>HTML Basics</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dirty="0" smtClean="0"/>
              <a:t>HTML DOCTYPE</a:t>
            </a:r>
          </a:p>
        </p:txBody>
      </p:sp>
      <p:sp>
        <p:nvSpPr>
          <p:cNvPr id="23555" name="Content Placeholder 2"/>
          <p:cNvSpPr>
            <a:spLocks noGrp="1"/>
          </p:cNvSpPr>
          <p:nvPr>
            <p:ph idx="1"/>
          </p:nvPr>
        </p:nvSpPr>
        <p:spPr/>
        <p:txBody>
          <a:bodyPr/>
          <a:lstStyle/>
          <a:p>
            <a:r>
              <a:rPr lang="en-CA" sz="2400" dirty="0" smtClean="0"/>
              <a:t>DOCTYPE is a </a:t>
            </a:r>
            <a:r>
              <a:rPr lang="en-CA" sz="2400" b="1" dirty="0" smtClean="0"/>
              <a:t>declaration </a:t>
            </a:r>
            <a:r>
              <a:rPr lang="en-CA" sz="2400" dirty="0" smtClean="0"/>
              <a:t>not an HTML element</a:t>
            </a:r>
          </a:p>
          <a:p>
            <a:r>
              <a:rPr lang="en-CA" sz="2400" dirty="0" smtClean="0"/>
              <a:t>Here are the parts of DOCTYPE</a:t>
            </a:r>
          </a:p>
          <a:p>
            <a:pPr>
              <a:buFont typeface="Wingdings 2" pitchFamily="18" charset="2"/>
              <a:buNone/>
            </a:pPr>
            <a:r>
              <a:rPr lang="en-CA" sz="2400" dirty="0" smtClean="0"/>
              <a:t>	</a:t>
            </a:r>
            <a:r>
              <a:rPr lang="en-CA" sz="2400" dirty="0" smtClean="0">
                <a:solidFill>
                  <a:srgbClr val="0070C0"/>
                </a:solidFill>
              </a:rPr>
              <a:t>!DOCTYPE  </a:t>
            </a:r>
            <a:r>
              <a:rPr lang="en-CA" sz="2400" dirty="0" smtClean="0"/>
              <a:t>- the identifier, tells the browser that the information defines what type of document this is</a:t>
            </a:r>
          </a:p>
          <a:p>
            <a:pPr>
              <a:buFont typeface="Wingdings 2" pitchFamily="18" charset="2"/>
              <a:buNone/>
            </a:pPr>
            <a:r>
              <a:rPr lang="en-CA" sz="2400" dirty="0" smtClean="0"/>
              <a:t>	</a:t>
            </a:r>
            <a:r>
              <a:rPr lang="en-CA" sz="2400" dirty="0" smtClean="0">
                <a:solidFill>
                  <a:srgbClr val="0070C0"/>
                </a:solidFill>
              </a:rPr>
              <a:t>HTML</a:t>
            </a:r>
            <a:r>
              <a:rPr lang="en-CA" sz="2400" dirty="0" smtClean="0"/>
              <a:t> – the Top Element, tells the browser what is the top level element (&lt;html&gt;)</a:t>
            </a:r>
            <a:br>
              <a:rPr lang="en-CA" sz="2400" dirty="0" smtClean="0"/>
            </a:br>
            <a:r>
              <a:rPr lang="en-CA" sz="2400" dirty="0" smtClean="0">
                <a:solidFill>
                  <a:srgbClr val="0070C0"/>
                </a:solidFill>
              </a:rPr>
              <a:t>Public</a:t>
            </a:r>
            <a:r>
              <a:rPr lang="en-CA" sz="2400" dirty="0" smtClean="0"/>
              <a:t> – the availability of the document</a:t>
            </a:r>
            <a:br>
              <a:rPr lang="en-CA" sz="2400" dirty="0" smtClean="0"/>
            </a:br>
            <a:r>
              <a:rPr lang="en-CA" sz="2400" dirty="0" smtClean="0">
                <a:solidFill>
                  <a:srgbClr val="0070C0"/>
                </a:solidFill>
              </a:rPr>
              <a:t>“-//W3C//DTD HTML 4.01 Transitional//EN”</a:t>
            </a:r>
            <a:r>
              <a:rPr lang="en-CA" sz="2400" dirty="0" smtClean="0"/>
              <a:t> – Formal Public Identifier made up of : W3C – Organization name; DTD – the type of DOCTYPE; HTML 4.01 Transitional – the human readable label; EN – the DTD language </a:t>
            </a:r>
          </a:p>
          <a:p>
            <a:pPr>
              <a:buFont typeface="Wingdings 2" pitchFamily="18" charset="2"/>
              <a:buNone/>
            </a:pPr>
            <a:endParaRPr lang="en-CA" dirty="0" smtClean="0"/>
          </a:p>
        </p:txBody>
      </p:sp>
      <p:sp>
        <p:nvSpPr>
          <p:cNvPr id="4" name="Slide Number Placeholder 3"/>
          <p:cNvSpPr>
            <a:spLocks noGrp="1"/>
          </p:cNvSpPr>
          <p:nvPr>
            <p:ph type="sldNum" sz="quarter" idx="12"/>
          </p:nvPr>
        </p:nvSpPr>
        <p:spPr/>
        <p:txBody>
          <a:bodyPr/>
          <a:lstStyle/>
          <a:p>
            <a:pPr>
              <a:defRPr/>
            </a:pPr>
            <a:fld id="{399A3CF9-2B05-4D18-8FE4-386051ABDB6F}" type="slidenum">
              <a:rPr lang="en-US"/>
              <a:pPr>
                <a:defRPr/>
              </a:pPr>
              <a:t>76</a:t>
            </a:fld>
            <a:endParaRPr lang="en-US"/>
          </a:p>
        </p:txBody>
      </p:sp>
      <p:sp>
        <p:nvSpPr>
          <p:cNvPr id="5" name="Footer Placeholder 4"/>
          <p:cNvSpPr>
            <a:spLocks noGrp="1"/>
          </p:cNvSpPr>
          <p:nvPr>
            <p:ph type="ftr" sz="quarter" idx="11"/>
          </p:nvPr>
        </p:nvSpPr>
        <p:spPr/>
        <p:txBody>
          <a:bodyPr/>
          <a:lstStyle/>
          <a:p>
            <a:pPr>
              <a:defRPr/>
            </a:pPr>
            <a:r>
              <a:rPr lang="en-US" smtClean="0"/>
              <a:t>HTML Basics</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dirty="0" smtClean="0"/>
              <a:t>HTML DOCTYPE</a:t>
            </a:r>
          </a:p>
        </p:txBody>
      </p:sp>
      <p:sp>
        <p:nvSpPr>
          <p:cNvPr id="24579" name="Content Placeholder 2"/>
          <p:cNvSpPr>
            <a:spLocks noGrp="1"/>
          </p:cNvSpPr>
          <p:nvPr>
            <p:ph idx="1"/>
          </p:nvPr>
        </p:nvSpPr>
        <p:spPr/>
        <p:txBody>
          <a:bodyPr/>
          <a:lstStyle/>
          <a:p>
            <a:r>
              <a:rPr lang="en-CA" dirty="0" smtClean="0"/>
              <a:t>Which DOCTYPE to use in your HTML ?</a:t>
            </a:r>
          </a:p>
          <a:p>
            <a:r>
              <a:rPr lang="en-CA" dirty="0" smtClean="0"/>
              <a:t>Depends.  Unless the web page specifically needs to be XML compliant, use either the HTML 5 (recommended) or the 4.01 Transitional format (or do not supply one) for greater compatibility to other browsers</a:t>
            </a:r>
          </a:p>
        </p:txBody>
      </p:sp>
      <p:sp>
        <p:nvSpPr>
          <p:cNvPr id="4" name="Slide Number Placeholder 3"/>
          <p:cNvSpPr>
            <a:spLocks noGrp="1"/>
          </p:cNvSpPr>
          <p:nvPr>
            <p:ph type="sldNum" sz="quarter" idx="12"/>
          </p:nvPr>
        </p:nvSpPr>
        <p:spPr/>
        <p:txBody>
          <a:bodyPr/>
          <a:lstStyle/>
          <a:p>
            <a:pPr>
              <a:defRPr/>
            </a:pPr>
            <a:fld id="{675DCE40-D629-4BF2-8B67-B30309FA7C47}" type="slidenum">
              <a:rPr lang="en-US"/>
              <a:pPr>
                <a:defRPr/>
              </a:pPr>
              <a:t>77</a:t>
            </a:fld>
            <a:endParaRPr lang="en-US"/>
          </a:p>
        </p:txBody>
      </p:sp>
      <p:sp>
        <p:nvSpPr>
          <p:cNvPr id="5" name="Footer Placeholder 4"/>
          <p:cNvSpPr>
            <a:spLocks noGrp="1"/>
          </p:cNvSpPr>
          <p:nvPr>
            <p:ph type="ftr" sz="quarter" idx="11"/>
          </p:nvPr>
        </p:nvSpPr>
        <p:spPr/>
        <p:txBody>
          <a:bodyPr/>
          <a:lstStyle/>
          <a:p>
            <a:pPr>
              <a:defRPr/>
            </a:pPr>
            <a:r>
              <a:rPr lang="en-US" smtClean="0"/>
              <a:t>HTML Basics</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CA" dirty="0" smtClean="0"/>
              <a:t>HTML 5</a:t>
            </a:r>
          </a:p>
        </p:txBody>
      </p:sp>
      <p:sp>
        <p:nvSpPr>
          <p:cNvPr id="25603" name="Content Placeholder 2"/>
          <p:cNvSpPr>
            <a:spLocks noGrp="1"/>
          </p:cNvSpPr>
          <p:nvPr>
            <p:ph idx="1"/>
          </p:nvPr>
        </p:nvSpPr>
        <p:spPr/>
        <p:txBody>
          <a:bodyPr>
            <a:noAutofit/>
          </a:bodyPr>
          <a:lstStyle/>
          <a:p>
            <a:r>
              <a:rPr lang="en-CA" sz="2000" dirty="0" smtClean="0"/>
              <a:t>HTML version 5 – http://www.w3.org/TR/html5/</a:t>
            </a:r>
          </a:p>
          <a:p>
            <a:pPr lvl="1"/>
            <a:r>
              <a:rPr lang="en-CA" sz="2000" dirty="0" smtClean="0"/>
              <a:t>Backwards compatible with version 4 but with new features to accommodate new “user agents” (i.e. </a:t>
            </a:r>
            <a:r>
              <a:rPr lang="en-CA" sz="2000" dirty="0" err="1" smtClean="0"/>
              <a:t>cellphones</a:t>
            </a:r>
            <a:r>
              <a:rPr lang="en-CA" sz="2000" dirty="0" smtClean="0"/>
              <a:t>, PDAs, etc)</a:t>
            </a:r>
          </a:p>
          <a:p>
            <a:pPr lvl="1"/>
            <a:r>
              <a:rPr lang="en-CA" sz="2000" dirty="0" smtClean="0"/>
              <a:t>Use of the DOM (Document Object Model) to be part of the language</a:t>
            </a:r>
          </a:p>
          <a:p>
            <a:pPr lvl="1"/>
            <a:r>
              <a:rPr lang="en-CA" sz="2000" dirty="0" smtClean="0"/>
              <a:t>New elements &lt;section&gt; &lt;article&gt; &lt;aside&gt; &lt;header&gt; &lt;footer&gt; &lt;</a:t>
            </a:r>
            <a:r>
              <a:rPr lang="en-CA" sz="2000" dirty="0" err="1" smtClean="0"/>
              <a:t>nav</a:t>
            </a:r>
            <a:r>
              <a:rPr lang="en-CA" sz="2000" dirty="0" smtClean="0"/>
              <a:t>&gt; &lt;dialog&gt; &lt;audio&gt; &lt;video&gt; &lt;canvas&gt; &lt;time&gt; &lt;meter&gt; and more</a:t>
            </a:r>
          </a:p>
          <a:p>
            <a:pPr lvl="1"/>
            <a:r>
              <a:rPr lang="en-CA" sz="2000" dirty="0" smtClean="0"/>
              <a:t>New attributes for handling multimedia</a:t>
            </a:r>
          </a:p>
          <a:p>
            <a:pPr lvl="1"/>
            <a:r>
              <a:rPr lang="en-CA" sz="2000" dirty="0" smtClean="0"/>
              <a:t>Current versions of browsers support only most characteristics of HTML5</a:t>
            </a:r>
          </a:p>
          <a:p>
            <a:pPr lvl="1"/>
            <a:r>
              <a:rPr lang="en-CA" sz="2000" dirty="0" smtClean="0"/>
              <a:t>There is only one !DOCTYPE     </a:t>
            </a:r>
            <a:r>
              <a:rPr lang="en-CA" sz="2400" dirty="0" smtClean="0"/>
              <a:t>&lt;!DOCTYPE HTML&gt;</a:t>
            </a:r>
          </a:p>
        </p:txBody>
      </p:sp>
      <p:sp>
        <p:nvSpPr>
          <p:cNvPr id="4" name="Slide Number Placeholder 3"/>
          <p:cNvSpPr>
            <a:spLocks noGrp="1"/>
          </p:cNvSpPr>
          <p:nvPr>
            <p:ph type="sldNum" sz="quarter" idx="12"/>
          </p:nvPr>
        </p:nvSpPr>
        <p:spPr/>
        <p:txBody>
          <a:bodyPr/>
          <a:lstStyle/>
          <a:p>
            <a:pPr>
              <a:defRPr/>
            </a:pPr>
            <a:fld id="{2FCB8332-7E88-4718-9662-EF4F45B44B1F}" type="slidenum">
              <a:rPr lang="en-US"/>
              <a:pPr>
                <a:defRPr/>
              </a:pPr>
              <a:t>78</a:t>
            </a:fld>
            <a:endParaRPr lang="en-US"/>
          </a:p>
        </p:txBody>
      </p:sp>
      <p:sp>
        <p:nvSpPr>
          <p:cNvPr id="5" name="Footer Placeholder 4"/>
          <p:cNvSpPr>
            <a:spLocks noGrp="1"/>
          </p:cNvSpPr>
          <p:nvPr>
            <p:ph type="ftr" sz="quarter" idx="11"/>
          </p:nvPr>
        </p:nvSpPr>
        <p:spPr/>
        <p:txBody>
          <a:bodyPr/>
          <a:lstStyle/>
          <a:p>
            <a:pPr>
              <a:defRPr/>
            </a:pPr>
            <a:r>
              <a:rPr lang="en-US" smtClean="0"/>
              <a:t>HTML Basics</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CA" dirty="0" smtClean="0"/>
              <a:t>Browser Quirks</a:t>
            </a:r>
          </a:p>
        </p:txBody>
      </p:sp>
      <p:sp>
        <p:nvSpPr>
          <p:cNvPr id="3" name="Content Placeholder 2"/>
          <p:cNvSpPr>
            <a:spLocks noGrp="1"/>
          </p:cNvSpPr>
          <p:nvPr>
            <p:ph idx="1"/>
          </p:nvPr>
        </p:nvSpPr>
        <p:spPr>
          <a:xfrm>
            <a:off x="500034" y="1285860"/>
            <a:ext cx="8229600" cy="4525963"/>
          </a:xfrm>
        </p:spPr>
        <p:txBody>
          <a:bodyPr>
            <a:normAutofit fontScale="70000" lnSpcReduction="20000"/>
          </a:bodyPr>
          <a:lstStyle/>
          <a:p>
            <a:pPr marL="274320" indent="-274320" fontAlgn="auto">
              <a:spcAft>
                <a:spcPts val="0"/>
              </a:spcAft>
              <a:buClr>
                <a:schemeClr val="accent3"/>
              </a:buClr>
              <a:buFont typeface="Wingdings 2"/>
              <a:buChar char=""/>
              <a:defRPr/>
            </a:pPr>
            <a:r>
              <a:rPr lang="en-CA" dirty="0" smtClean="0"/>
              <a:t>In order to accommodate older web pages, many browsers can switch their “engine mode”</a:t>
            </a:r>
          </a:p>
          <a:p>
            <a:pPr marL="274320" indent="-274320" fontAlgn="auto">
              <a:spcAft>
                <a:spcPts val="0"/>
              </a:spcAft>
              <a:buClr>
                <a:schemeClr val="accent3"/>
              </a:buClr>
              <a:buFont typeface="Wingdings 2"/>
              <a:buChar char=""/>
              <a:defRPr/>
            </a:pPr>
            <a:r>
              <a:rPr lang="en-CA" dirty="0" smtClean="0"/>
              <a:t>Problem : each browser model can be at different stage of HTML compliance</a:t>
            </a:r>
          </a:p>
          <a:p>
            <a:pPr marL="274320" indent="-274320" fontAlgn="auto">
              <a:spcAft>
                <a:spcPts val="0"/>
              </a:spcAft>
              <a:buClr>
                <a:schemeClr val="accent3"/>
              </a:buClr>
              <a:buFont typeface="Wingdings 2"/>
              <a:buChar char=""/>
              <a:defRPr/>
            </a:pPr>
            <a:r>
              <a:rPr lang="en-CA" dirty="0" smtClean="0"/>
              <a:t>Standards Mode – browser treats the document according to the HTML specification</a:t>
            </a:r>
          </a:p>
          <a:p>
            <a:pPr marL="274320" indent="-274320" fontAlgn="auto">
              <a:spcAft>
                <a:spcPts val="0"/>
              </a:spcAft>
              <a:buClr>
                <a:schemeClr val="accent3"/>
              </a:buClr>
              <a:buFont typeface="Wingdings 2"/>
              <a:buChar char=""/>
              <a:defRPr/>
            </a:pPr>
            <a:r>
              <a:rPr lang="en-CA" dirty="0" smtClean="0"/>
              <a:t>“Quirks Mode” – browser is allowed to “break” the current HTML specification in order to avoid messing up the display of HTML pages authored according to practices that were prevalent in the late ‘90’s</a:t>
            </a:r>
          </a:p>
          <a:p>
            <a:pPr marL="274320" indent="-274320" fontAlgn="auto">
              <a:spcAft>
                <a:spcPts val="0"/>
              </a:spcAft>
              <a:buClr>
                <a:schemeClr val="accent3"/>
              </a:buClr>
              <a:buFont typeface="Wingdings 2"/>
              <a:buChar char=""/>
              <a:defRPr/>
            </a:pPr>
            <a:r>
              <a:rPr lang="en-CA" dirty="0" smtClean="0"/>
              <a:t>Almost Standards Mode – Firefox, Safari, Opera may render the vertical sizing of table cells traditionally and not to the spec.</a:t>
            </a:r>
          </a:p>
          <a:p>
            <a:pPr marL="274320" indent="-274320" fontAlgn="auto">
              <a:spcAft>
                <a:spcPts val="0"/>
              </a:spcAft>
              <a:buClr>
                <a:schemeClr val="accent3"/>
              </a:buClr>
              <a:buFont typeface="Wingdings 2"/>
              <a:buChar char=""/>
              <a:defRPr/>
            </a:pPr>
            <a:r>
              <a:rPr lang="en-CA" dirty="0" smtClean="0"/>
              <a:t>If you use the XHTML DOCTYPE, the XML declaration makes IE 6 (but not IE 7) trigger Quirks mode</a:t>
            </a:r>
          </a:p>
          <a:p>
            <a:pPr marL="274320" indent="-274320" fontAlgn="auto">
              <a:spcAft>
                <a:spcPts val="0"/>
              </a:spcAft>
              <a:buClr>
                <a:schemeClr val="accent3"/>
              </a:buClr>
              <a:buFont typeface="Wingdings 2"/>
              <a:buChar char=""/>
              <a:defRPr/>
            </a:pPr>
            <a:r>
              <a:rPr lang="en-CA" dirty="0" smtClean="0"/>
              <a:t>http://www.quirksmode.org/css/quirksmode.html for examples</a:t>
            </a:r>
            <a:endParaRPr lang="en-CA" dirty="0"/>
          </a:p>
        </p:txBody>
      </p:sp>
      <p:sp>
        <p:nvSpPr>
          <p:cNvPr id="4" name="Slide Number Placeholder 3"/>
          <p:cNvSpPr>
            <a:spLocks noGrp="1"/>
          </p:cNvSpPr>
          <p:nvPr>
            <p:ph type="sldNum" sz="quarter" idx="12"/>
          </p:nvPr>
        </p:nvSpPr>
        <p:spPr/>
        <p:txBody>
          <a:bodyPr/>
          <a:lstStyle/>
          <a:p>
            <a:pPr>
              <a:defRPr/>
            </a:pPr>
            <a:fld id="{4C1CAD48-C44A-4FE1-BE6F-4027722C8F25}" type="slidenum">
              <a:rPr lang="en-US"/>
              <a:pPr>
                <a:defRPr/>
              </a:pPr>
              <a:t>79</a:t>
            </a:fld>
            <a:endParaRPr lang="en-US"/>
          </a:p>
        </p:txBody>
      </p:sp>
      <p:sp>
        <p:nvSpPr>
          <p:cNvPr id="5" name="Footer Placeholder 4"/>
          <p:cNvSpPr>
            <a:spLocks noGrp="1"/>
          </p:cNvSpPr>
          <p:nvPr>
            <p:ph type="ftr" sz="quarter" idx="11"/>
          </p:nvPr>
        </p:nvSpPr>
        <p:spPr/>
        <p:txBody>
          <a:bodyPr/>
          <a:lstStyle/>
          <a:p>
            <a:pPr>
              <a:defRPr/>
            </a:pPr>
            <a:r>
              <a:rPr lang="en-US" smtClean="0"/>
              <a:t>HTML Basics</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World Wide Web</a:t>
            </a:r>
          </a:p>
        </p:txBody>
      </p:sp>
      <p:sp>
        <p:nvSpPr>
          <p:cNvPr id="10243" name="Rectangle 3"/>
          <p:cNvSpPr>
            <a:spLocks noGrp="1" noChangeArrowheads="1"/>
          </p:cNvSpPr>
          <p:nvPr>
            <p:ph idx="1"/>
          </p:nvPr>
        </p:nvSpPr>
        <p:spPr>
          <a:xfrm>
            <a:off x="457200" y="1196752"/>
            <a:ext cx="8229600" cy="4929411"/>
          </a:xfrm>
        </p:spPr>
        <p:txBody>
          <a:bodyPr>
            <a:normAutofit fontScale="85000" lnSpcReduction="10000"/>
          </a:bodyPr>
          <a:lstStyle/>
          <a:p>
            <a:pPr eaLnBrk="1" hangingPunct="1"/>
            <a:r>
              <a:rPr lang="en-US" dirty="0" smtClean="0"/>
              <a:t>Within an HTML document are usually found </a:t>
            </a:r>
            <a:r>
              <a:rPr lang="en-US" b="1" dirty="0" smtClean="0">
                <a:solidFill>
                  <a:schemeClr val="folHlink"/>
                </a:solidFill>
              </a:rPr>
              <a:t>hypertext links</a:t>
            </a:r>
            <a:r>
              <a:rPr lang="en-US" dirty="0" smtClean="0"/>
              <a:t>, or </a:t>
            </a:r>
            <a:r>
              <a:rPr lang="en-US" b="1" dirty="0" smtClean="0">
                <a:solidFill>
                  <a:schemeClr val="folHlink"/>
                </a:solidFill>
              </a:rPr>
              <a:t>hyperlinks</a:t>
            </a:r>
            <a:r>
              <a:rPr lang="en-US" dirty="0" smtClean="0"/>
              <a:t>, which are references to other internet resources such as HTML content.</a:t>
            </a:r>
          </a:p>
          <a:p>
            <a:pPr eaLnBrk="1" hangingPunct="1"/>
            <a:r>
              <a:rPr lang="en-US" dirty="0" smtClean="0"/>
              <a:t>That referenced content can be a resource stored anywhere on the Internet on another web site.</a:t>
            </a:r>
          </a:p>
          <a:p>
            <a:pPr eaLnBrk="1" hangingPunct="1"/>
            <a:r>
              <a:rPr lang="en-US" dirty="0" smtClean="0"/>
              <a:t>The web server type (e.g. Apache, Microsoft </a:t>
            </a:r>
            <a:r>
              <a:rPr lang="en-US" dirty="0" smtClean="0">
                <a:latin typeface="Consolas" pitchFamily="49" charset="0"/>
                <a:cs typeface="Consolas" pitchFamily="49" charset="0"/>
              </a:rPr>
              <a:t>IIS</a:t>
            </a:r>
            <a:r>
              <a:rPr lang="en-US" dirty="0" smtClean="0"/>
              <a:t>) which is hosting that content doesn</a:t>
            </a:r>
            <a:r>
              <a:rPr lang="en-US" dirty="0" smtClean="0">
                <a:latin typeface="Constantia"/>
              </a:rPr>
              <a:t>’</a:t>
            </a:r>
            <a:r>
              <a:rPr lang="en-US" dirty="0" smtClean="0"/>
              <a:t>t matter to the browser</a:t>
            </a:r>
          </a:p>
          <a:p>
            <a:pPr eaLnBrk="1" hangingPunct="1"/>
            <a:r>
              <a:rPr lang="en-US" dirty="0" smtClean="0"/>
              <a:t>When you “click” the hyperlink in the browser, the information referenced by the hyperlink is displayed to you either from the browser’s cache or from where ever on the internet that information is stored.</a:t>
            </a:r>
          </a:p>
        </p:txBody>
      </p:sp>
      <p:sp>
        <p:nvSpPr>
          <p:cNvPr id="4" name="Slide Number Placeholder 3"/>
          <p:cNvSpPr>
            <a:spLocks noGrp="1"/>
          </p:cNvSpPr>
          <p:nvPr>
            <p:ph type="sldNum" sz="quarter" idx="12"/>
          </p:nvPr>
        </p:nvSpPr>
        <p:spPr/>
        <p:txBody>
          <a:bodyPr/>
          <a:lstStyle/>
          <a:p>
            <a:fld id="{B8D94587-55A8-424D-AACA-CE80AFC6F8F2}" type="slidenum">
              <a:rPr lang="en-CA" smtClean="0"/>
              <a:pPr/>
              <a:t>8</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Structuring HTML Text</a:t>
            </a:r>
            <a:endParaRPr lang="en-CA" dirty="0"/>
          </a:p>
        </p:txBody>
      </p:sp>
      <p:sp>
        <p:nvSpPr>
          <p:cNvPr id="3" name="Content Placeholder 2"/>
          <p:cNvSpPr>
            <a:spLocks noGrp="1"/>
          </p:cNvSpPr>
          <p:nvPr>
            <p:ph idx="1"/>
          </p:nvPr>
        </p:nvSpPr>
        <p:spPr/>
        <p:txBody>
          <a:bodyPr/>
          <a:lstStyle/>
          <a:p>
            <a:r>
              <a:rPr lang="en-CA" dirty="0" smtClean="0"/>
              <a:t>HTML structures the text content into various ‘containers’ such as a header, paragraph, article, table, ‘span’, and ‘division’ elements</a:t>
            </a:r>
          </a:p>
          <a:p>
            <a:r>
              <a:rPr lang="en-CA" dirty="0" smtClean="0"/>
              <a:t>Headers are defined based on the intended emphasis  &lt;</a:t>
            </a:r>
            <a:r>
              <a:rPr lang="en-CA" dirty="0" smtClean="0">
                <a:solidFill>
                  <a:srgbClr val="7030A0"/>
                </a:solidFill>
              </a:rPr>
              <a:t>h1</a:t>
            </a:r>
            <a:r>
              <a:rPr lang="en-CA" dirty="0" smtClean="0"/>
              <a:t>&gt; ... &lt;</a:t>
            </a:r>
            <a:r>
              <a:rPr lang="en-CA" dirty="0" smtClean="0">
                <a:solidFill>
                  <a:srgbClr val="7030A0"/>
                </a:solidFill>
              </a:rPr>
              <a:t>/h1</a:t>
            </a:r>
            <a:r>
              <a:rPr lang="en-CA" dirty="0" smtClean="0"/>
              <a:t>&gt; is the highest ; &lt;</a:t>
            </a:r>
            <a:r>
              <a:rPr lang="en-CA" dirty="0" smtClean="0">
                <a:solidFill>
                  <a:srgbClr val="7030A0"/>
                </a:solidFill>
              </a:rPr>
              <a:t>h6</a:t>
            </a:r>
            <a:r>
              <a:rPr lang="en-CA" dirty="0" smtClean="0"/>
              <a:t>&gt; ... &lt;</a:t>
            </a:r>
            <a:r>
              <a:rPr lang="en-CA" dirty="0" smtClean="0">
                <a:solidFill>
                  <a:srgbClr val="7030A0"/>
                </a:solidFill>
              </a:rPr>
              <a:t>/h6</a:t>
            </a:r>
            <a:r>
              <a:rPr lang="en-CA" dirty="0" smtClean="0"/>
              <a:t>&gt; is lowest</a:t>
            </a:r>
          </a:p>
          <a:p>
            <a:r>
              <a:rPr lang="en-CA" dirty="0" smtClean="0"/>
              <a:t>Use &lt;</a:t>
            </a:r>
            <a:r>
              <a:rPr lang="en-CA" dirty="0" smtClean="0">
                <a:solidFill>
                  <a:srgbClr val="7030A0"/>
                </a:solidFill>
              </a:rPr>
              <a:t>h1</a:t>
            </a:r>
            <a:r>
              <a:rPr lang="en-CA" dirty="0" smtClean="0"/>
              <a:t>&gt; for major</a:t>
            </a:r>
            <a:br>
              <a:rPr lang="en-CA" dirty="0" smtClean="0"/>
            </a:br>
            <a:r>
              <a:rPr lang="en-CA" dirty="0" smtClean="0"/>
              <a:t>chapter headings</a:t>
            </a:r>
          </a:p>
          <a:p>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80</a:t>
            </a:fld>
            <a:endParaRPr lang="en-CA" dirty="0"/>
          </a:p>
        </p:txBody>
      </p:sp>
      <p:pic>
        <p:nvPicPr>
          <p:cNvPr id="43010" name="Picture 2"/>
          <p:cNvPicPr>
            <a:picLocks noChangeAspect="1" noChangeArrowheads="1"/>
          </p:cNvPicPr>
          <p:nvPr/>
        </p:nvPicPr>
        <p:blipFill>
          <a:blip r:embed="rId2" cstate="print"/>
          <a:srcRect/>
          <a:stretch>
            <a:fillRect/>
          </a:stretch>
        </p:blipFill>
        <p:spPr bwMode="auto">
          <a:xfrm>
            <a:off x="4357686" y="4214818"/>
            <a:ext cx="3738555" cy="2191311"/>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Article</a:t>
            </a:r>
            <a:endParaRPr lang="en-CA" dirty="0"/>
          </a:p>
        </p:txBody>
      </p:sp>
      <p:sp>
        <p:nvSpPr>
          <p:cNvPr id="3" name="Content Placeholder 2"/>
          <p:cNvSpPr>
            <a:spLocks noGrp="1"/>
          </p:cNvSpPr>
          <p:nvPr>
            <p:ph idx="1"/>
          </p:nvPr>
        </p:nvSpPr>
        <p:spPr>
          <a:xfrm>
            <a:off x="457200" y="1268760"/>
            <a:ext cx="8229600" cy="4857403"/>
          </a:xfrm>
        </p:spPr>
        <p:txBody>
          <a:bodyPr/>
          <a:lstStyle/>
          <a:p>
            <a:r>
              <a:rPr lang="en-CA" dirty="0" smtClean="0"/>
              <a:t>An </a:t>
            </a:r>
            <a:r>
              <a:rPr lang="en-CA" dirty="0" smtClean="0">
                <a:solidFill>
                  <a:srgbClr val="0070C0"/>
                </a:solidFill>
              </a:rPr>
              <a:t>article</a:t>
            </a:r>
            <a:r>
              <a:rPr lang="en-CA" dirty="0" smtClean="0"/>
              <a:t> element is a self-contained text such as a forum post, a magazine or newspaper article, a blog entry, a user-submitted comment, an interactive widget, or any other independent item of content</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81</a:t>
            </a:fld>
            <a:endParaRPr lang="en-CA"/>
          </a:p>
        </p:txBody>
      </p:sp>
      <p:pic>
        <p:nvPicPr>
          <p:cNvPr id="153602" name="Picture 2"/>
          <p:cNvPicPr>
            <a:picLocks noChangeAspect="1" noChangeArrowheads="1"/>
          </p:cNvPicPr>
          <p:nvPr/>
        </p:nvPicPr>
        <p:blipFill>
          <a:blip r:embed="rId2" cstate="print"/>
          <a:srcRect/>
          <a:stretch>
            <a:fillRect/>
          </a:stretch>
        </p:blipFill>
        <p:spPr bwMode="auto">
          <a:xfrm>
            <a:off x="683568" y="3933056"/>
            <a:ext cx="5257800" cy="1638300"/>
          </a:xfrm>
          <a:prstGeom prst="rect">
            <a:avLst/>
          </a:prstGeom>
          <a:noFill/>
          <a:ln w="9525">
            <a:noFill/>
            <a:miter lim="800000"/>
            <a:headEnd/>
            <a:tailEnd/>
          </a:ln>
        </p:spPr>
      </p:pic>
      <p:pic>
        <p:nvPicPr>
          <p:cNvPr id="153603" name="Picture 3"/>
          <p:cNvPicPr>
            <a:picLocks noChangeAspect="1" noChangeArrowheads="1"/>
          </p:cNvPicPr>
          <p:nvPr/>
        </p:nvPicPr>
        <p:blipFill>
          <a:blip r:embed="rId3" cstate="print"/>
          <a:srcRect/>
          <a:stretch>
            <a:fillRect/>
          </a:stretch>
        </p:blipFill>
        <p:spPr bwMode="auto">
          <a:xfrm>
            <a:off x="4932040" y="4941168"/>
            <a:ext cx="3505200" cy="1152525"/>
          </a:xfrm>
          <a:prstGeom prst="rect">
            <a:avLst/>
          </a:prstGeom>
          <a:noFill/>
          <a:ln w="9525">
            <a:solidFill>
              <a:schemeClr val="accent1">
                <a:shade val="50000"/>
              </a:schemeClr>
            </a:solidFill>
            <a:miter lim="800000"/>
            <a:headEnd/>
            <a:tailEnd/>
          </a:ln>
        </p:spPr>
      </p:pic>
      <p:pic>
        <p:nvPicPr>
          <p:cNvPr id="153605" name="Picture 5" descr="HTML5"/>
          <p:cNvPicPr>
            <a:picLocks noChangeAspect="1" noChangeArrowheads="1"/>
          </p:cNvPicPr>
          <p:nvPr/>
        </p:nvPicPr>
        <p:blipFill>
          <a:blip r:embed="rId4" cstate="print"/>
          <a:srcRect/>
          <a:stretch>
            <a:fillRect/>
          </a:stretch>
        </p:blipFill>
        <p:spPr bwMode="auto">
          <a:xfrm>
            <a:off x="7740352" y="476672"/>
            <a:ext cx="715144" cy="715145"/>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Nav</a:t>
            </a:r>
            <a:endParaRPr lang="en-CA" dirty="0"/>
          </a:p>
        </p:txBody>
      </p:sp>
      <p:sp>
        <p:nvSpPr>
          <p:cNvPr id="3" name="Content Placeholder 2"/>
          <p:cNvSpPr>
            <a:spLocks noGrp="1"/>
          </p:cNvSpPr>
          <p:nvPr>
            <p:ph idx="1"/>
          </p:nvPr>
        </p:nvSpPr>
        <p:spPr>
          <a:xfrm>
            <a:off x="467544" y="1124744"/>
            <a:ext cx="8229600" cy="4525963"/>
          </a:xfrm>
        </p:spPr>
        <p:txBody>
          <a:bodyPr/>
          <a:lstStyle/>
          <a:p>
            <a:r>
              <a:rPr lang="en-CA" dirty="0" smtClean="0"/>
              <a:t>The </a:t>
            </a:r>
            <a:r>
              <a:rPr lang="en-CA" dirty="0" err="1" smtClean="0">
                <a:solidFill>
                  <a:srgbClr val="C00000"/>
                </a:solidFill>
              </a:rPr>
              <a:t>nav</a:t>
            </a:r>
            <a:r>
              <a:rPr lang="en-CA" dirty="0" smtClean="0"/>
              <a:t> element represents a section of a page that links to other pages or to parts within the page.</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82</a:t>
            </a:fld>
            <a:endParaRPr lang="en-CA"/>
          </a:p>
        </p:txBody>
      </p:sp>
      <p:pic>
        <p:nvPicPr>
          <p:cNvPr id="151554" name="Picture 2"/>
          <p:cNvPicPr>
            <a:picLocks noChangeAspect="1" noChangeArrowheads="1"/>
          </p:cNvPicPr>
          <p:nvPr/>
        </p:nvPicPr>
        <p:blipFill>
          <a:blip r:embed="rId2" cstate="print"/>
          <a:srcRect/>
          <a:stretch>
            <a:fillRect/>
          </a:stretch>
        </p:blipFill>
        <p:spPr bwMode="auto">
          <a:xfrm>
            <a:off x="683569" y="2713122"/>
            <a:ext cx="4824535" cy="3758942"/>
          </a:xfrm>
          <a:prstGeom prst="rect">
            <a:avLst/>
          </a:prstGeom>
          <a:noFill/>
          <a:ln w="9525">
            <a:noFill/>
            <a:miter lim="800000"/>
            <a:headEnd/>
            <a:tailEnd/>
          </a:ln>
        </p:spPr>
      </p:pic>
      <p:sp>
        <p:nvSpPr>
          <p:cNvPr id="9" name="Rectangle 8"/>
          <p:cNvSpPr/>
          <p:nvPr/>
        </p:nvSpPr>
        <p:spPr>
          <a:xfrm>
            <a:off x="683568" y="3212976"/>
            <a:ext cx="4176464" cy="1080120"/>
          </a:xfrm>
          <a:prstGeom prst="rect">
            <a:avLst/>
          </a:prstGeom>
          <a:solidFill>
            <a:schemeClr val="accent1">
              <a:lumMod val="20000"/>
              <a:lumOff val="80000"/>
              <a:alpha val="14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539552" y="5085184"/>
            <a:ext cx="4752528" cy="1152128"/>
          </a:xfrm>
          <a:prstGeom prst="rect">
            <a:avLst/>
          </a:prstGeom>
          <a:solidFill>
            <a:schemeClr val="accent1">
              <a:lumMod val="20000"/>
              <a:lumOff val="80000"/>
              <a:alpha val="14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1556" name="Picture 4"/>
          <p:cNvPicPr>
            <a:picLocks noChangeAspect="1" noChangeArrowheads="1"/>
          </p:cNvPicPr>
          <p:nvPr/>
        </p:nvPicPr>
        <p:blipFill>
          <a:blip r:embed="rId3" cstate="print"/>
          <a:srcRect/>
          <a:stretch>
            <a:fillRect/>
          </a:stretch>
        </p:blipFill>
        <p:spPr bwMode="auto">
          <a:xfrm>
            <a:off x="5004048" y="2492896"/>
            <a:ext cx="4046351" cy="2765301"/>
          </a:xfrm>
          <a:prstGeom prst="rect">
            <a:avLst/>
          </a:prstGeom>
          <a:noFill/>
          <a:ln w="12700">
            <a:solidFill>
              <a:schemeClr val="accent2"/>
            </a:solidFill>
            <a:miter lim="800000"/>
            <a:headEnd/>
            <a:tailEnd/>
          </a:ln>
        </p:spPr>
      </p:pic>
      <p:pic>
        <p:nvPicPr>
          <p:cNvPr id="11" name="Picture 5" descr="HTML5"/>
          <p:cNvPicPr>
            <a:picLocks noChangeAspect="1" noChangeArrowheads="1"/>
          </p:cNvPicPr>
          <p:nvPr/>
        </p:nvPicPr>
        <p:blipFill>
          <a:blip r:embed="rId4" cstate="print"/>
          <a:srcRect/>
          <a:stretch>
            <a:fillRect/>
          </a:stretch>
        </p:blipFill>
        <p:spPr bwMode="auto">
          <a:xfrm>
            <a:off x="7740352" y="476672"/>
            <a:ext cx="715144" cy="715145"/>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Section</a:t>
            </a:r>
            <a:endParaRPr lang="en-CA" dirty="0"/>
          </a:p>
        </p:txBody>
      </p:sp>
      <p:sp>
        <p:nvSpPr>
          <p:cNvPr id="3" name="Content Placeholder 2"/>
          <p:cNvSpPr>
            <a:spLocks noGrp="1"/>
          </p:cNvSpPr>
          <p:nvPr>
            <p:ph idx="1"/>
          </p:nvPr>
        </p:nvSpPr>
        <p:spPr>
          <a:xfrm>
            <a:off x="467544" y="1124744"/>
            <a:ext cx="8229600" cy="4525963"/>
          </a:xfrm>
        </p:spPr>
        <p:txBody>
          <a:bodyPr/>
          <a:lstStyle/>
          <a:p>
            <a:r>
              <a:rPr lang="en-CA" dirty="0" smtClean="0"/>
              <a:t>The </a:t>
            </a:r>
            <a:r>
              <a:rPr lang="en-CA" dirty="0" smtClean="0">
                <a:solidFill>
                  <a:srgbClr val="C00000"/>
                </a:solidFill>
              </a:rPr>
              <a:t>section </a:t>
            </a:r>
            <a:r>
              <a:rPr lang="en-CA" dirty="0" smtClean="0"/>
              <a:t>element represents a generic portion or a document (e.g. chapter).</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83</a:t>
            </a:fld>
            <a:endParaRPr lang="en-CA"/>
          </a:p>
        </p:txBody>
      </p:sp>
      <p:pic>
        <p:nvPicPr>
          <p:cNvPr id="11" name="Picture 5" descr="HTML5"/>
          <p:cNvPicPr>
            <a:picLocks noChangeAspect="1" noChangeArrowheads="1"/>
          </p:cNvPicPr>
          <p:nvPr/>
        </p:nvPicPr>
        <p:blipFill>
          <a:blip r:embed="rId2" cstate="print"/>
          <a:srcRect/>
          <a:stretch>
            <a:fillRect/>
          </a:stretch>
        </p:blipFill>
        <p:spPr bwMode="auto">
          <a:xfrm>
            <a:off x="7740352" y="476672"/>
            <a:ext cx="715144" cy="715145"/>
          </a:xfrm>
          <a:prstGeom prst="rect">
            <a:avLst/>
          </a:prstGeom>
          <a:noFill/>
        </p:spPr>
      </p:pic>
      <p:pic>
        <p:nvPicPr>
          <p:cNvPr id="152578" name="Picture 2"/>
          <p:cNvPicPr>
            <a:picLocks noChangeAspect="1" noChangeArrowheads="1"/>
          </p:cNvPicPr>
          <p:nvPr/>
        </p:nvPicPr>
        <p:blipFill>
          <a:blip r:embed="rId3" cstate="print"/>
          <a:srcRect/>
          <a:stretch>
            <a:fillRect/>
          </a:stretch>
        </p:blipFill>
        <p:spPr bwMode="auto">
          <a:xfrm>
            <a:off x="827584" y="2636912"/>
            <a:ext cx="5314950" cy="2752725"/>
          </a:xfrm>
          <a:prstGeom prst="rect">
            <a:avLst/>
          </a:prstGeom>
          <a:noFill/>
          <a:ln w="9525">
            <a:noFill/>
            <a:miter lim="800000"/>
            <a:headEnd/>
            <a:tailEnd/>
          </a:ln>
        </p:spPr>
      </p:pic>
      <p:pic>
        <p:nvPicPr>
          <p:cNvPr id="152579" name="Picture 3"/>
          <p:cNvPicPr>
            <a:picLocks noChangeAspect="1" noChangeArrowheads="1"/>
          </p:cNvPicPr>
          <p:nvPr/>
        </p:nvPicPr>
        <p:blipFill>
          <a:blip r:embed="rId4" cstate="print"/>
          <a:srcRect/>
          <a:stretch>
            <a:fillRect/>
          </a:stretch>
        </p:blipFill>
        <p:spPr bwMode="auto">
          <a:xfrm>
            <a:off x="6012160" y="2636912"/>
            <a:ext cx="2600325" cy="1390650"/>
          </a:xfrm>
          <a:prstGeom prst="rect">
            <a:avLst/>
          </a:prstGeom>
          <a:noFill/>
          <a:ln w="6350">
            <a:solidFill>
              <a:schemeClr val="tx1"/>
            </a:solidFill>
            <a:miter lim="800000"/>
            <a:headEnd/>
            <a:tailEnd/>
          </a:ln>
        </p:spPr>
      </p:pic>
      <p:sp>
        <p:nvSpPr>
          <p:cNvPr id="13" name="TextBox 12"/>
          <p:cNvSpPr txBox="1"/>
          <p:nvPr/>
        </p:nvSpPr>
        <p:spPr>
          <a:xfrm>
            <a:off x="3851920" y="4725144"/>
            <a:ext cx="4956485" cy="1477328"/>
          </a:xfrm>
          <a:prstGeom prst="rect">
            <a:avLst/>
          </a:prstGeom>
          <a:noFill/>
          <a:ln w="3175">
            <a:solidFill>
              <a:schemeClr val="tx1"/>
            </a:solidFill>
          </a:ln>
        </p:spPr>
        <p:txBody>
          <a:bodyPr wrap="none" rtlCol="0">
            <a:spAutoFit/>
          </a:bodyPr>
          <a:lstStyle/>
          <a:p>
            <a:r>
              <a:rPr lang="en-CA" dirty="0" smtClean="0"/>
              <a:t>Content that would make sense to appear grouped</a:t>
            </a:r>
          </a:p>
          <a:p>
            <a:r>
              <a:rPr lang="en-CA" dirty="0" smtClean="0"/>
              <a:t>together (e.g. news or sports) should be within a </a:t>
            </a:r>
          </a:p>
          <a:p>
            <a:r>
              <a:rPr lang="en-CA" dirty="0" smtClean="0"/>
              <a:t>section element rather than a div element.  </a:t>
            </a:r>
            <a:br>
              <a:rPr lang="en-CA" dirty="0" smtClean="0"/>
            </a:br>
            <a:r>
              <a:rPr lang="en-CA" dirty="0" smtClean="0"/>
              <a:t>Use div element for content that just needs to </a:t>
            </a:r>
          </a:p>
          <a:p>
            <a:r>
              <a:rPr lang="en-CA" dirty="0" smtClean="0"/>
              <a:t>be styled as a block.</a:t>
            </a:r>
            <a:endParaRPr lang="en-CA"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Aside</a:t>
            </a:r>
            <a:endParaRPr lang="en-CA" dirty="0"/>
          </a:p>
        </p:txBody>
      </p:sp>
      <p:sp>
        <p:nvSpPr>
          <p:cNvPr id="3" name="Content Placeholder 2"/>
          <p:cNvSpPr>
            <a:spLocks noGrp="1"/>
          </p:cNvSpPr>
          <p:nvPr>
            <p:ph idx="1"/>
          </p:nvPr>
        </p:nvSpPr>
        <p:spPr>
          <a:xfrm>
            <a:off x="467544" y="1124744"/>
            <a:ext cx="8229600" cy="4525963"/>
          </a:xfrm>
        </p:spPr>
        <p:txBody>
          <a:bodyPr/>
          <a:lstStyle/>
          <a:p>
            <a:r>
              <a:rPr lang="en-CA" dirty="0" smtClean="0"/>
              <a:t>The </a:t>
            </a:r>
            <a:r>
              <a:rPr lang="en-CA" dirty="0" smtClean="0">
                <a:solidFill>
                  <a:srgbClr val="C00000"/>
                </a:solidFill>
              </a:rPr>
              <a:t>aside </a:t>
            </a:r>
            <a:r>
              <a:rPr lang="en-CA" dirty="0" smtClean="0"/>
              <a:t>element represents content that is tangentially related to main topic.  Useful for sidebars or pull quotes.</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84</a:t>
            </a:fld>
            <a:endParaRPr lang="en-CA"/>
          </a:p>
        </p:txBody>
      </p:sp>
      <p:pic>
        <p:nvPicPr>
          <p:cNvPr id="11" name="Picture 5" descr="HTML5"/>
          <p:cNvPicPr>
            <a:picLocks noChangeAspect="1" noChangeArrowheads="1"/>
          </p:cNvPicPr>
          <p:nvPr/>
        </p:nvPicPr>
        <p:blipFill>
          <a:blip r:embed="rId2" cstate="print"/>
          <a:srcRect/>
          <a:stretch>
            <a:fillRect/>
          </a:stretch>
        </p:blipFill>
        <p:spPr bwMode="auto">
          <a:xfrm>
            <a:off x="7740352" y="476672"/>
            <a:ext cx="715144" cy="715145"/>
          </a:xfrm>
          <a:prstGeom prst="rect">
            <a:avLst/>
          </a:prstGeom>
          <a:noFill/>
        </p:spPr>
      </p:pic>
      <p:pic>
        <p:nvPicPr>
          <p:cNvPr id="153603" name="Picture 3"/>
          <p:cNvPicPr>
            <a:picLocks noChangeAspect="1" noChangeArrowheads="1"/>
          </p:cNvPicPr>
          <p:nvPr/>
        </p:nvPicPr>
        <p:blipFill>
          <a:blip r:embed="rId3" cstate="print"/>
          <a:srcRect/>
          <a:stretch>
            <a:fillRect/>
          </a:stretch>
        </p:blipFill>
        <p:spPr bwMode="auto">
          <a:xfrm>
            <a:off x="611560" y="2852936"/>
            <a:ext cx="6486525" cy="3124200"/>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Header</a:t>
            </a:r>
            <a:endParaRPr lang="en-CA" dirty="0"/>
          </a:p>
        </p:txBody>
      </p:sp>
      <p:sp>
        <p:nvSpPr>
          <p:cNvPr id="3" name="Content Placeholder 2"/>
          <p:cNvSpPr>
            <a:spLocks noGrp="1"/>
          </p:cNvSpPr>
          <p:nvPr>
            <p:ph idx="1"/>
          </p:nvPr>
        </p:nvSpPr>
        <p:spPr>
          <a:xfrm>
            <a:off x="467544" y="1124744"/>
            <a:ext cx="8229600" cy="4525963"/>
          </a:xfrm>
        </p:spPr>
        <p:txBody>
          <a:bodyPr/>
          <a:lstStyle/>
          <a:p>
            <a:r>
              <a:rPr lang="en-CA" dirty="0" smtClean="0"/>
              <a:t>The </a:t>
            </a:r>
            <a:r>
              <a:rPr lang="en-CA" dirty="0" smtClean="0">
                <a:solidFill>
                  <a:srgbClr val="C00000"/>
                </a:solidFill>
              </a:rPr>
              <a:t>header </a:t>
            </a:r>
            <a:r>
              <a:rPr lang="en-CA" dirty="0" smtClean="0"/>
              <a:t>element represents introductory content for its section content.</a:t>
            </a:r>
          </a:p>
          <a:p>
            <a:r>
              <a:rPr lang="en-CA" dirty="0" smtClean="0"/>
              <a:t>Usually contains the section’s h1-h6 element</a:t>
            </a:r>
          </a:p>
          <a:p>
            <a:r>
              <a:rPr lang="en-CA" dirty="0" smtClean="0"/>
              <a:t>Can also be used to wrap a section’s table of contents, a search form, or logos.</a:t>
            </a:r>
          </a:p>
          <a:p>
            <a:endParaRPr lang="en-CA" dirty="0"/>
          </a:p>
        </p:txBody>
      </p:sp>
      <p:sp>
        <p:nvSpPr>
          <p:cNvPr id="4" name="Footer Placeholder 3"/>
          <p:cNvSpPr>
            <a:spLocks noGrp="1"/>
          </p:cNvSpPr>
          <p:nvPr>
            <p:ph type="ftr" sz="quarter" idx="11"/>
          </p:nvPr>
        </p:nvSpPr>
        <p:spPr/>
        <p:txBody>
          <a:bodyPr/>
          <a:lstStyle/>
          <a:p>
            <a:r>
              <a:rPr lang="en-CA" dirty="0" smtClean="0"/>
              <a:t>HTML Basics</a:t>
            </a:r>
            <a:endParaRPr lang="en-CA" dirty="0"/>
          </a:p>
        </p:txBody>
      </p:sp>
      <p:sp>
        <p:nvSpPr>
          <p:cNvPr id="5" name="Slide Number Placeholder 4"/>
          <p:cNvSpPr>
            <a:spLocks noGrp="1"/>
          </p:cNvSpPr>
          <p:nvPr>
            <p:ph type="sldNum" sz="quarter" idx="12"/>
          </p:nvPr>
        </p:nvSpPr>
        <p:spPr/>
        <p:txBody>
          <a:bodyPr/>
          <a:lstStyle/>
          <a:p>
            <a:fld id="{B8D94587-55A8-424D-AACA-CE80AFC6F8F2}" type="slidenum">
              <a:rPr lang="en-CA" smtClean="0"/>
              <a:pPr/>
              <a:t>85</a:t>
            </a:fld>
            <a:endParaRPr lang="en-CA"/>
          </a:p>
        </p:txBody>
      </p:sp>
      <p:pic>
        <p:nvPicPr>
          <p:cNvPr id="11" name="Picture 5" descr="HTML5"/>
          <p:cNvPicPr>
            <a:picLocks noChangeAspect="1" noChangeArrowheads="1"/>
          </p:cNvPicPr>
          <p:nvPr/>
        </p:nvPicPr>
        <p:blipFill>
          <a:blip r:embed="rId2" cstate="print"/>
          <a:srcRect/>
          <a:stretch>
            <a:fillRect/>
          </a:stretch>
        </p:blipFill>
        <p:spPr bwMode="auto">
          <a:xfrm>
            <a:off x="7740352" y="476672"/>
            <a:ext cx="715144" cy="715145"/>
          </a:xfrm>
          <a:prstGeom prst="rect">
            <a:avLst/>
          </a:prstGeom>
          <a:noFill/>
        </p:spPr>
      </p:pic>
      <p:pic>
        <p:nvPicPr>
          <p:cNvPr id="154626" name="Picture 2"/>
          <p:cNvPicPr>
            <a:picLocks noChangeAspect="1" noChangeArrowheads="1"/>
          </p:cNvPicPr>
          <p:nvPr/>
        </p:nvPicPr>
        <p:blipFill>
          <a:blip r:embed="rId3" cstate="print"/>
          <a:srcRect/>
          <a:stretch>
            <a:fillRect/>
          </a:stretch>
        </p:blipFill>
        <p:spPr bwMode="auto">
          <a:xfrm>
            <a:off x="1259632" y="4293096"/>
            <a:ext cx="2924175" cy="1457325"/>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Footer</a:t>
            </a:r>
            <a:endParaRPr lang="en-CA" dirty="0"/>
          </a:p>
        </p:txBody>
      </p:sp>
      <p:sp>
        <p:nvSpPr>
          <p:cNvPr id="3" name="Content Placeholder 2"/>
          <p:cNvSpPr>
            <a:spLocks noGrp="1"/>
          </p:cNvSpPr>
          <p:nvPr>
            <p:ph idx="1"/>
          </p:nvPr>
        </p:nvSpPr>
        <p:spPr>
          <a:xfrm>
            <a:off x="467544" y="1124744"/>
            <a:ext cx="8229600" cy="4525963"/>
          </a:xfrm>
        </p:spPr>
        <p:txBody>
          <a:bodyPr/>
          <a:lstStyle/>
          <a:p>
            <a:r>
              <a:rPr lang="en-CA" dirty="0" smtClean="0"/>
              <a:t>The </a:t>
            </a:r>
            <a:r>
              <a:rPr lang="en-CA" dirty="0" smtClean="0">
                <a:solidFill>
                  <a:srgbClr val="C00000"/>
                </a:solidFill>
              </a:rPr>
              <a:t>footer </a:t>
            </a:r>
            <a:r>
              <a:rPr lang="en-CA" dirty="0" smtClean="0"/>
              <a:t>element represents footer content for its section content.</a:t>
            </a:r>
          </a:p>
          <a:p>
            <a:r>
              <a:rPr lang="en-CA" dirty="0" smtClean="0"/>
              <a:t>Can show who wrote the content, links to related content, copyright data.</a:t>
            </a:r>
            <a:endParaRPr lang="en-CA" dirty="0"/>
          </a:p>
        </p:txBody>
      </p:sp>
      <p:sp>
        <p:nvSpPr>
          <p:cNvPr id="4" name="Footer Placeholder 3"/>
          <p:cNvSpPr>
            <a:spLocks noGrp="1"/>
          </p:cNvSpPr>
          <p:nvPr>
            <p:ph type="ftr" sz="quarter" idx="11"/>
          </p:nvPr>
        </p:nvSpPr>
        <p:spPr/>
        <p:txBody>
          <a:bodyPr/>
          <a:lstStyle/>
          <a:p>
            <a:r>
              <a:rPr lang="en-CA" smtClean="0"/>
              <a:t>HTML Basics</a:t>
            </a:r>
            <a:endParaRPr lang="en-CA"/>
          </a:p>
        </p:txBody>
      </p:sp>
      <p:sp>
        <p:nvSpPr>
          <p:cNvPr id="5" name="Slide Number Placeholder 4"/>
          <p:cNvSpPr>
            <a:spLocks noGrp="1"/>
          </p:cNvSpPr>
          <p:nvPr>
            <p:ph type="sldNum" sz="quarter" idx="12"/>
          </p:nvPr>
        </p:nvSpPr>
        <p:spPr/>
        <p:txBody>
          <a:bodyPr/>
          <a:lstStyle/>
          <a:p>
            <a:fld id="{B8D94587-55A8-424D-AACA-CE80AFC6F8F2}" type="slidenum">
              <a:rPr lang="en-CA" smtClean="0"/>
              <a:pPr/>
              <a:t>86</a:t>
            </a:fld>
            <a:endParaRPr lang="en-CA"/>
          </a:p>
        </p:txBody>
      </p:sp>
      <p:pic>
        <p:nvPicPr>
          <p:cNvPr id="11" name="Picture 5" descr="HTML5"/>
          <p:cNvPicPr>
            <a:picLocks noChangeAspect="1" noChangeArrowheads="1"/>
          </p:cNvPicPr>
          <p:nvPr/>
        </p:nvPicPr>
        <p:blipFill>
          <a:blip r:embed="rId2" cstate="print"/>
          <a:srcRect/>
          <a:stretch>
            <a:fillRect/>
          </a:stretch>
        </p:blipFill>
        <p:spPr bwMode="auto">
          <a:xfrm>
            <a:off x="7740352" y="476672"/>
            <a:ext cx="715144" cy="715145"/>
          </a:xfrm>
          <a:prstGeom prst="rect">
            <a:avLst/>
          </a:prstGeom>
          <a:noFill/>
        </p:spPr>
      </p:pic>
      <p:pic>
        <p:nvPicPr>
          <p:cNvPr id="155650" name="Picture 2"/>
          <p:cNvPicPr>
            <a:picLocks noChangeAspect="1" noChangeArrowheads="1"/>
          </p:cNvPicPr>
          <p:nvPr/>
        </p:nvPicPr>
        <p:blipFill>
          <a:blip r:embed="rId3" cstate="print"/>
          <a:srcRect/>
          <a:stretch>
            <a:fillRect/>
          </a:stretch>
        </p:blipFill>
        <p:spPr bwMode="auto">
          <a:xfrm>
            <a:off x="1043608" y="3717032"/>
            <a:ext cx="3895725" cy="1485900"/>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Paragraph</a:t>
            </a:r>
            <a:endParaRPr lang="en-CA" dirty="0"/>
          </a:p>
        </p:txBody>
      </p:sp>
      <p:sp>
        <p:nvSpPr>
          <p:cNvPr id="3" name="Content Placeholder 2"/>
          <p:cNvSpPr>
            <a:spLocks noGrp="1"/>
          </p:cNvSpPr>
          <p:nvPr>
            <p:ph idx="1"/>
          </p:nvPr>
        </p:nvSpPr>
        <p:spPr>
          <a:xfrm>
            <a:off x="457200" y="1340768"/>
            <a:ext cx="8229600" cy="4785395"/>
          </a:xfrm>
        </p:spPr>
        <p:txBody>
          <a:bodyPr>
            <a:normAutofit/>
          </a:bodyPr>
          <a:lstStyle/>
          <a:p>
            <a:r>
              <a:rPr lang="en-CA" dirty="0" smtClean="0"/>
              <a:t>The &lt;</a:t>
            </a:r>
            <a:r>
              <a:rPr lang="en-CA" dirty="0" smtClean="0">
                <a:solidFill>
                  <a:srgbClr val="7030A0"/>
                </a:solidFill>
              </a:rPr>
              <a:t>p</a:t>
            </a:r>
            <a:r>
              <a:rPr lang="en-CA" dirty="0" smtClean="0"/>
              <a:t>&gt; element defines a paragraph</a:t>
            </a:r>
          </a:p>
          <a:p>
            <a:r>
              <a:rPr lang="en-CA" dirty="0" smtClean="0"/>
              <a:t>If a paragraph’s end tag &lt;</a:t>
            </a:r>
            <a:r>
              <a:rPr lang="en-CA" dirty="0" smtClean="0">
                <a:solidFill>
                  <a:srgbClr val="7030A0"/>
                </a:solidFill>
              </a:rPr>
              <a:t>/p</a:t>
            </a:r>
            <a:r>
              <a:rPr lang="en-CA" dirty="0" smtClean="0"/>
              <a:t>&gt; is missing, the browser may assume the next &lt;</a:t>
            </a:r>
            <a:r>
              <a:rPr lang="en-CA" dirty="0" smtClean="0">
                <a:solidFill>
                  <a:srgbClr val="7030A0"/>
                </a:solidFill>
              </a:rPr>
              <a:t>p</a:t>
            </a:r>
            <a:r>
              <a:rPr lang="en-CA" dirty="0" smtClean="0"/>
              <a:t>&gt; tag starts a new paragraph</a:t>
            </a:r>
          </a:p>
          <a:p>
            <a:r>
              <a:rPr lang="en-CA" dirty="0" smtClean="0"/>
              <a:t>Paragraphs may </a:t>
            </a:r>
            <a:r>
              <a:rPr lang="en-CA" u="sng" dirty="0" smtClean="0">
                <a:solidFill>
                  <a:schemeClr val="accent2">
                    <a:lumMod val="50000"/>
                  </a:schemeClr>
                </a:solidFill>
              </a:rPr>
              <a:t>not</a:t>
            </a:r>
            <a:r>
              <a:rPr lang="en-CA" dirty="0" smtClean="0"/>
              <a:t> contain </a:t>
            </a:r>
            <a:r>
              <a:rPr lang="en-CA" dirty="0" smtClean="0">
                <a:solidFill>
                  <a:schemeClr val="accent2">
                    <a:lumMod val="50000"/>
                  </a:schemeClr>
                </a:solidFill>
              </a:rPr>
              <a:t>block</a:t>
            </a:r>
            <a:r>
              <a:rPr lang="en-CA" dirty="0" smtClean="0"/>
              <a:t> elements</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87</a:t>
            </a:fld>
            <a:endParaRPr lang="en-CA"/>
          </a:p>
        </p:txBody>
      </p:sp>
      <p:pic>
        <p:nvPicPr>
          <p:cNvPr id="44034" name="Picture 2"/>
          <p:cNvPicPr>
            <a:picLocks noChangeAspect="1" noChangeArrowheads="1"/>
          </p:cNvPicPr>
          <p:nvPr/>
        </p:nvPicPr>
        <p:blipFill>
          <a:blip r:embed="rId2" cstate="print"/>
          <a:srcRect/>
          <a:stretch>
            <a:fillRect/>
          </a:stretch>
        </p:blipFill>
        <p:spPr bwMode="auto">
          <a:xfrm>
            <a:off x="683568" y="4189127"/>
            <a:ext cx="8303908" cy="2073566"/>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683568" y="4221088"/>
            <a:ext cx="3870888" cy="1484962"/>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Division</a:t>
            </a:r>
            <a:endParaRPr lang="en-CA" dirty="0"/>
          </a:p>
        </p:txBody>
      </p:sp>
      <p:sp>
        <p:nvSpPr>
          <p:cNvPr id="3" name="Content Placeholder 2"/>
          <p:cNvSpPr>
            <a:spLocks noGrp="1"/>
          </p:cNvSpPr>
          <p:nvPr>
            <p:ph idx="1"/>
          </p:nvPr>
        </p:nvSpPr>
        <p:spPr>
          <a:xfrm>
            <a:off x="467544" y="1052736"/>
            <a:ext cx="8229600" cy="4525963"/>
          </a:xfrm>
        </p:spPr>
        <p:txBody>
          <a:bodyPr/>
          <a:lstStyle/>
          <a:p>
            <a:r>
              <a:rPr lang="en-CA" dirty="0" smtClean="0"/>
              <a:t>Divisions are similar to paragraphs but are used to visually ‘block up’ related text or image content on the page – “generic block”</a:t>
            </a:r>
          </a:p>
          <a:p>
            <a:r>
              <a:rPr lang="en-CA" dirty="0" smtClean="0"/>
              <a:t>Usually divisions are defined having some CSS</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88</a:t>
            </a:fld>
            <a:endParaRPr lang="en-CA"/>
          </a:p>
        </p:txBody>
      </p:sp>
      <p:pic>
        <p:nvPicPr>
          <p:cNvPr id="45058" name="Picture 2"/>
          <p:cNvPicPr>
            <a:picLocks noChangeAspect="1" noChangeArrowheads="1"/>
          </p:cNvPicPr>
          <p:nvPr/>
        </p:nvPicPr>
        <p:blipFill>
          <a:blip r:embed="rId2" cstate="print"/>
          <a:srcRect/>
          <a:stretch>
            <a:fillRect/>
          </a:stretch>
        </p:blipFill>
        <p:spPr bwMode="auto">
          <a:xfrm>
            <a:off x="1259632" y="3140968"/>
            <a:ext cx="5640016" cy="3243264"/>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1187624" y="3212976"/>
            <a:ext cx="2500330" cy="3326101"/>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Span</a:t>
            </a:r>
            <a:endParaRPr lang="en-CA" dirty="0"/>
          </a:p>
        </p:txBody>
      </p:sp>
      <p:sp>
        <p:nvSpPr>
          <p:cNvPr id="3" name="Content Placeholder 2"/>
          <p:cNvSpPr>
            <a:spLocks noGrp="1"/>
          </p:cNvSpPr>
          <p:nvPr>
            <p:ph idx="1"/>
          </p:nvPr>
        </p:nvSpPr>
        <p:spPr>
          <a:xfrm>
            <a:off x="457200" y="1268760"/>
            <a:ext cx="8229600" cy="4857403"/>
          </a:xfrm>
        </p:spPr>
        <p:txBody>
          <a:bodyPr/>
          <a:lstStyle/>
          <a:p>
            <a:r>
              <a:rPr lang="en-CA" dirty="0" smtClean="0"/>
              <a:t>Similar to </a:t>
            </a:r>
            <a:r>
              <a:rPr lang="en-CA" dirty="0" smtClean="0">
                <a:solidFill>
                  <a:srgbClr val="7030A0"/>
                </a:solidFill>
              </a:rPr>
              <a:t>div</a:t>
            </a:r>
            <a:r>
              <a:rPr lang="en-CA" dirty="0" smtClean="0"/>
              <a:t> but </a:t>
            </a:r>
            <a:r>
              <a:rPr lang="en-CA" dirty="0" smtClean="0">
                <a:solidFill>
                  <a:srgbClr val="7030A0"/>
                </a:solidFill>
              </a:rPr>
              <a:t>span</a:t>
            </a:r>
            <a:r>
              <a:rPr lang="en-CA" dirty="0" smtClean="0"/>
              <a:t> elements are </a:t>
            </a:r>
            <a:r>
              <a:rPr lang="en-CA" dirty="0" smtClean="0">
                <a:solidFill>
                  <a:schemeClr val="accent1">
                    <a:lumMod val="75000"/>
                  </a:schemeClr>
                </a:solidFill>
              </a:rPr>
              <a:t>inline</a:t>
            </a:r>
          </a:p>
          <a:p>
            <a:r>
              <a:rPr lang="en-CA" dirty="0" smtClean="0"/>
              <a:t>Defines a generic region of text</a:t>
            </a:r>
          </a:p>
          <a:p>
            <a:r>
              <a:rPr lang="en-CA" dirty="0" smtClean="0"/>
              <a:t>By itself </a:t>
            </a:r>
            <a:r>
              <a:rPr lang="en-CA" dirty="0" smtClean="0">
                <a:solidFill>
                  <a:srgbClr val="7030A0"/>
                </a:solidFill>
              </a:rPr>
              <a:t>span</a:t>
            </a:r>
            <a:r>
              <a:rPr lang="en-CA" dirty="0" smtClean="0"/>
              <a:t> provides no text attributes</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89</a:t>
            </a:fld>
            <a:endParaRPr lang="en-CA"/>
          </a:p>
        </p:txBody>
      </p:sp>
      <p:pic>
        <p:nvPicPr>
          <p:cNvPr id="46082" name="Picture 2"/>
          <p:cNvPicPr>
            <a:picLocks noChangeAspect="1" noChangeArrowheads="1"/>
          </p:cNvPicPr>
          <p:nvPr/>
        </p:nvPicPr>
        <p:blipFill>
          <a:blip r:embed="rId2" cstate="print"/>
          <a:srcRect/>
          <a:stretch>
            <a:fillRect/>
          </a:stretch>
        </p:blipFill>
        <p:spPr bwMode="auto">
          <a:xfrm>
            <a:off x="214282" y="3571876"/>
            <a:ext cx="8393127" cy="2500330"/>
          </a:xfrm>
          <a:prstGeom prst="rect">
            <a:avLst/>
          </a:prstGeom>
          <a:noFill/>
          <a:ln w="9525">
            <a:noFill/>
            <a:miter lim="800000"/>
            <a:headEnd/>
            <a:tailEnd/>
          </a:ln>
        </p:spPr>
      </p:pic>
      <p:pic>
        <p:nvPicPr>
          <p:cNvPr id="46083" name="Picture 3"/>
          <p:cNvPicPr>
            <a:picLocks noChangeAspect="1" noChangeArrowheads="1"/>
          </p:cNvPicPr>
          <p:nvPr/>
        </p:nvPicPr>
        <p:blipFill>
          <a:blip r:embed="rId3" cstate="print"/>
          <a:srcRect/>
          <a:stretch>
            <a:fillRect/>
          </a:stretch>
        </p:blipFill>
        <p:spPr bwMode="auto">
          <a:xfrm>
            <a:off x="179512" y="3429000"/>
            <a:ext cx="5000660" cy="2828925"/>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CA" smtClean="0"/>
              <a:t>HTML Basics</a:t>
            </a:r>
            <a:endParaRPr lang="en-CA"/>
          </a:p>
        </p:txBody>
      </p:sp>
      <p:cxnSp>
        <p:nvCxnSpPr>
          <p:cNvPr id="9" name="Straight Arrow Connector 8"/>
          <p:cNvCxnSpPr/>
          <p:nvPr/>
        </p:nvCxnSpPr>
        <p:spPr>
          <a:xfrm>
            <a:off x="1475656" y="3789040"/>
            <a:ext cx="4392488" cy="93610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3568" y="5085184"/>
            <a:ext cx="5184576" cy="648072"/>
          </a:xfrm>
          <a:prstGeom prst="curvedConnector3">
            <a:avLst>
              <a:gd name="adj1" fmla="val 69184"/>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HTML Documents</a:t>
            </a:r>
          </a:p>
        </p:txBody>
      </p:sp>
      <p:sp>
        <p:nvSpPr>
          <p:cNvPr id="14339" name="Rectangle 3"/>
          <p:cNvSpPr>
            <a:spLocks noGrp="1" noChangeArrowheads="1"/>
          </p:cNvSpPr>
          <p:nvPr>
            <p:ph idx="1"/>
          </p:nvPr>
        </p:nvSpPr>
        <p:spPr/>
        <p:txBody>
          <a:bodyPr/>
          <a:lstStyle/>
          <a:p>
            <a:pPr eaLnBrk="1" hangingPunct="1"/>
            <a:r>
              <a:rPr lang="en-US" dirty="0" smtClean="0"/>
              <a:t>In the early to mid 1990</a:t>
            </a:r>
            <a:r>
              <a:rPr lang="en-US" dirty="0" smtClean="0">
                <a:latin typeface="Constantia"/>
              </a:rPr>
              <a:t>’</a:t>
            </a:r>
            <a:r>
              <a:rPr lang="en-US" dirty="0" smtClean="0"/>
              <a:t>s it was common to use a </a:t>
            </a:r>
            <a:r>
              <a:rPr lang="en-US" dirty="0" smtClean="0">
                <a:solidFill>
                  <a:srgbClr val="7030A0"/>
                </a:solidFill>
              </a:rPr>
              <a:t>text editor </a:t>
            </a:r>
            <a:r>
              <a:rPr lang="en-US" dirty="0" smtClean="0"/>
              <a:t>to create HTML documents</a:t>
            </a:r>
          </a:p>
          <a:p>
            <a:pPr eaLnBrk="1" hangingPunct="1"/>
            <a:r>
              <a:rPr lang="en-US" b="1" dirty="0" smtClean="0">
                <a:solidFill>
                  <a:schemeClr val="folHlink"/>
                </a:solidFill>
              </a:rPr>
              <a:t>Hypertext Markup Language (HTML)</a:t>
            </a:r>
            <a:r>
              <a:rPr lang="en-US" dirty="0" smtClean="0"/>
              <a:t> is a simple markup language used to create HTML content (or ‘web pages’)</a:t>
            </a:r>
          </a:p>
          <a:p>
            <a:pPr eaLnBrk="1" hangingPunct="1"/>
            <a:r>
              <a:rPr lang="en-US" dirty="0" smtClean="0"/>
              <a:t>HTML is </a:t>
            </a:r>
            <a:r>
              <a:rPr lang="en-US" b="1" dirty="0" smtClean="0"/>
              <a:t>not</a:t>
            </a:r>
            <a:r>
              <a:rPr lang="en-US" dirty="0" smtClean="0"/>
              <a:t> a programming language</a:t>
            </a:r>
          </a:p>
        </p:txBody>
      </p:sp>
      <p:sp>
        <p:nvSpPr>
          <p:cNvPr id="4" name="Slide Number Placeholder 3"/>
          <p:cNvSpPr>
            <a:spLocks noGrp="1"/>
          </p:cNvSpPr>
          <p:nvPr>
            <p:ph type="sldNum" sz="quarter" idx="12"/>
          </p:nvPr>
        </p:nvSpPr>
        <p:spPr/>
        <p:txBody>
          <a:bodyPr/>
          <a:lstStyle/>
          <a:p>
            <a:fld id="{B8D94587-55A8-424D-AACA-CE80AFC6F8F2}" type="slidenum">
              <a:rPr lang="en-CA" smtClean="0"/>
              <a:pPr/>
              <a:t>9</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Line Break</a:t>
            </a:r>
            <a:endParaRPr lang="en-CA" dirty="0"/>
          </a:p>
        </p:txBody>
      </p:sp>
      <p:sp>
        <p:nvSpPr>
          <p:cNvPr id="3" name="Content Placeholder 2"/>
          <p:cNvSpPr>
            <a:spLocks noGrp="1"/>
          </p:cNvSpPr>
          <p:nvPr>
            <p:ph idx="1"/>
          </p:nvPr>
        </p:nvSpPr>
        <p:spPr/>
        <p:txBody>
          <a:bodyPr/>
          <a:lstStyle/>
          <a:p>
            <a:r>
              <a:rPr lang="en-CA" dirty="0" smtClean="0"/>
              <a:t>The &lt;</a:t>
            </a:r>
            <a:r>
              <a:rPr lang="en-CA" dirty="0" err="1" smtClean="0">
                <a:solidFill>
                  <a:srgbClr val="7030A0"/>
                </a:solidFill>
              </a:rPr>
              <a:t>br</a:t>
            </a:r>
            <a:r>
              <a:rPr lang="en-CA" dirty="0" smtClean="0"/>
              <a:t>&gt; element forces a line break</a:t>
            </a:r>
          </a:p>
          <a:p>
            <a:r>
              <a:rPr lang="en-CA" dirty="0" smtClean="0"/>
              <a:t>Do not use &lt;</a:t>
            </a:r>
            <a:r>
              <a:rPr lang="en-CA" dirty="0" err="1" smtClean="0">
                <a:solidFill>
                  <a:srgbClr val="7030A0"/>
                </a:solidFill>
              </a:rPr>
              <a:t>br</a:t>
            </a:r>
            <a:r>
              <a:rPr lang="en-CA" dirty="0" smtClean="0"/>
              <a:t>&gt; to add space between paragraphs...use the CSS </a:t>
            </a:r>
            <a:r>
              <a:rPr lang="en-CA" dirty="0" smtClean="0">
                <a:solidFill>
                  <a:schemeClr val="accent1">
                    <a:lumMod val="75000"/>
                  </a:schemeClr>
                </a:solidFill>
              </a:rPr>
              <a:t>margin</a:t>
            </a:r>
            <a:r>
              <a:rPr lang="en-CA" dirty="0" smtClean="0"/>
              <a:t> property instead </a:t>
            </a:r>
          </a:p>
        </p:txBody>
      </p:sp>
      <p:sp>
        <p:nvSpPr>
          <p:cNvPr id="4" name="Slide Number Placeholder 3"/>
          <p:cNvSpPr>
            <a:spLocks noGrp="1"/>
          </p:cNvSpPr>
          <p:nvPr>
            <p:ph type="sldNum" sz="quarter" idx="12"/>
          </p:nvPr>
        </p:nvSpPr>
        <p:spPr/>
        <p:txBody>
          <a:bodyPr/>
          <a:lstStyle/>
          <a:p>
            <a:fld id="{B8D94587-55A8-424D-AACA-CE80AFC6F8F2}" type="slidenum">
              <a:rPr lang="en-CA" smtClean="0"/>
              <a:pPr/>
              <a:t>90</a:t>
            </a:fld>
            <a:endParaRPr lang="en-CA"/>
          </a:p>
        </p:txBody>
      </p:sp>
      <p:pic>
        <p:nvPicPr>
          <p:cNvPr id="39938" name="Picture 2"/>
          <p:cNvPicPr>
            <a:picLocks noChangeAspect="1" noChangeArrowheads="1"/>
          </p:cNvPicPr>
          <p:nvPr/>
        </p:nvPicPr>
        <p:blipFill>
          <a:blip r:embed="rId2" cstate="print"/>
          <a:srcRect/>
          <a:stretch>
            <a:fillRect/>
          </a:stretch>
        </p:blipFill>
        <p:spPr bwMode="auto">
          <a:xfrm>
            <a:off x="395536" y="4005064"/>
            <a:ext cx="8068029" cy="185738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Horizontal Line</a:t>
            </a:r>
            <a:endParaRPr lang="en-CA" dirty="0"/>
          </a:p>
        </p:txBody>
      </p:sp>
      <p:sp>
        <p:nvSpPr>
          <p:cNvPr id="3" name="Content Placeholder 2"/>
          <p:cNvSpPr>
            <a:spLocks noGrp="1"/>
          </p:cNvSpPr>
          <p:nvPr>
            <p:ph idx="1"/>
          </p:nvPr>
        </p:nvSpPr>
        <p:spPr/>
        <p:txBody>
          <a:bodyPr/>
          <a:lstStyle/>
          <a:p>
            <a:r>
              <a:rPr lang="en-CA" dirty="0" smtClean="0"/>
              <a:t>HTML &lt;</a:t>
            </a:r>
            <a:r>
              <a:rPr lang="en-CA" dirty="0" smtClean="0">
                <a:solidFill>
                  <a:srgbClr val="7030A0"/>
                </a:solidFill>
              </a:rPr>
              <a:t>hr</a:t>
            </a:r>
            <a:r>
              <a:rPr lang="en-CA" dirty="0" smtClean="0"/>
              <a:t>&gt; element has been deprecated in favour of CSS but it is still used in web pages</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91</a:t>
            </a:fld>
            <a:endParaRPr lang="en-CA"/>
          </a:p>
        </p:txBody>
      </p:sp>
      <p:pic>
        <p:nvPicPr>
          <p:cNvPr id="40962" name="Picture 2"/>
          <p:cNvPicPr>
            <a:picLocks noChangeAspect="1" noChangeArrowheads="1"/>
          </p:cNvPicPr>
          <p:nvPr/>
        </p:nvPicPr>
        <p:blipFill>
          <a:blip r:embed="rId2" cstate="print"/>
          <a:srcRect/>
          <a:stretch>
            <a:fillRect/>
          </a:stretch>
        </p:blipFill>
        <p:spPr bwMode="auto">
          <a:xfrm>
            <a:off x="357158" y="3071810"/>
            <a:ext cx="8279561" cy="2357454"/>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Forcing a space</a:t>
            </a:r>
            <a:endParaRPr lang="en-CA" dirty="0"/>
          </a:p>
        </p:txBody>
      </p:sp>
      <p:sp>
        <p:nvSpPr>
          <p:cNvPr id="3" name="Content Placeholder 2"/>
          <p:cNvSpPr>
            <a:spLocks noGrp="1"/>
          </p:cNvSpPr>
          <p:nvPr>
            <p:ph idx="1"/>
          </p:nvPr>
        </p:nvSpPr>
        <p:spPr/>
        <p:txBody>
          <a:bodyPr/>
          <a:lstStyle/>
          <a:p>
            <a:r>
              <a:rPr lang="en-CA" dirty="0" smtClean="0"/>
              <a:t>The HTML entity </a:t>
            </a:r>
            <a:r>
              <a:rPr lang="en-CA" dirty="0" smtClean="0">
                <a:solidFill>
                  <a:srgbClr val="7030A0"/>
                </a:solidFill>
              </a:rPr>
              <a:t>&amp;</a:t>
            </a:r>
            <a:r>
              <a:rPr lang="en-CA" dirty="0" err="1" smtClean="0">
                <a:solidFill>
                  <a:srgbClr val="7030A0"/>
                </a:solidFill>
              </a:rPr>
              <a:t>nbsp</a:t>
            </a:r>
            <a:r>
              <a:rPr lang="en-CA" dirty="0" smtClean="0">
                <a:solidFill>
                  <a:srgbClr val="7030A0"/>
                </a:solidFill>
              </a:rPr>
              <a:t>; </a:t>
            </a:r>
            <a:r>
              <a:rPr lang="en-CA" dirty="0" smtClean="0"/>
              <a:t>is a </a:t>
            </a:r>
            <a:r>
              <a:rPr lang="en-CA" dirty="0" smtClean="0">
                <a:solidFill>
                  <a:srgbClr val="7030A0"/>
                </a:solidFill>
              </a:rPr>
              <a:t>n</a:t>
            </a:r>
            <a:r>
              <a:rPr lang="en-CA" dirty="0" smtClean="0"/>
              <a:t>on-</a:t>
            </a:r>
            <a:r>
              <a:rPr lang="en-CA" dirty="0" smtClean="0">
                <a:solidFill>
                  <a:srgbClr val="7030A0"/>
                </a:solidFill>
              </a:rPr>
              <a:t>b</a:t>
            </a:r>
            <a:r>
              <a:rPr lang="en-CA" dirty="0" smtClean="0"/>
              <a:t>reaking </a:t>
            </a:r>
            <a:r>
              <a:rPr lang="en-CA" dirty="0" smtClean="0">
                <a:solidFill>
                  <a:srgbClr val="7030A0"/>
                </a:solidFill>
              </a:rPr>
              <a:t>sp</a:t>
            </a:r>
            <a:r>
              <a:rPr lang="en-CA" dirty="0" smtClean="0"/>
              <a:t>ace</a:t>
            </a:r>
          </a:p>
          <a:p>
            <a:r>
              <a:rPr lang="en-CA" dirty="0" smtClean="0"/>
              <a:t>It forces a space to appear where one would not normally be shown</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92</a:t>
            </a:fld>
            <a:endParaRPr lang="en-CA"/>
          </a:p>
        </p:txBody>
      </p:sp>
      <p:pic>
        <p:nvPicPr>
          <p:cNvPr id="41986" name="Picture 2"/>
          <p:cNvPicPr>
            <a:picLocks noChangeAspect="1" noChangeArrowheads="1"/>
          </p:cNvPicPr>
          <p:nvPr/>
        </p:nvPicPr>
        <p:blipFill>
          <a:blip r:embed="rId2" cstate="print"/>
          <a:srcRect/>
          <a:stretch>
            <a:fillRect/>
          </a:stretch>
        </p:blipFill>
        <p:spPr bwMode="auto">
          <a:xfrm>
            <a:off x="285720" y="3857628"/>
            <a:ext cx="8532653" cy="1643074"/>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CA" smtClean="0"/>
              <a:t>HTML Basics</a:t>
            </a:r>
            <a:endParaRPr lang="en-CA"/>
          </a:p>
        </p:txBody>
      </p:sp>
      <p:cxnSp>
        <p:nvCxnSpPr>
          <p:cNvPr id="8" name="Straight Arrow Connector 7"/>
          <p:cNvCxnSpPr/>
          <p:nvPr/>
        </p:nvCxnSpPr>
        <p:spPr>
          <a:xfrm>
            <a:off x="5076056" y="443711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04048" y="4797152"/>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Address</a:t>
            </a:r>
            <a:endParaRPr lang="en-CA" dirty="0"/>
          </a:p>
        </p:txBody>
      </p:sp>
      <p:sp>
        <p:nvSpPr>
          <p:cNvPr id="3" name="Content Placeholder 2"/>
          <p:cNvSpPr>
            <a:spLocks noGrp="1"/>
          </p:cNvSpPr>
          <p:nvPr>
            <p:ph idx="1"/>
          </p:nvPr>
        </p:nvSpPr>
        <p:spPr>
          <a:xfrm>
            <a:off x="457200" y="1268760"/>
            <a:ext cx="8229600" cy="4857403"/>
          </a:xfrm>
        </p:spPr>
        <p:txBody>
          <a:bodyPr/>
          <a:lstStyle/>
          <a:p>
            <a:r>
              <a:rPr lang="en-CA" dirty="0" smtClean="0"/>
              <a:t>The &lt;</a:t>
            </a:r>
            <a:r>
              <a:rPr lang="en-CA" dirty="0" smtClean="0">
                <a:solidFill>
                  <a:srgbClr val="7030A0"/>
                </a:solidFill>
              </a:rPr>
              <a:t>address</a:t>
            </a:r>
            <a:r>
              <a:rPr lang="en-CA" dirty="0" smtClean="0"/>
              <a:t>&gt; element is intended to show the web page author contact information</a:t>
            </a:r>
          </a:p>
          <a:p>
            <a:r>
              <a:rPr lang="en-CA" dirty="0" smtClean="0"/>
              <a:t>Usually appears in header or footer of the web page</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93</a:t>
            </a:fld>
            <a:endParaRPr lang="en-CA"/>
          </a:p>
        </p:txBody>
      </p:sp>
      <p:sp>
        <p:nvSpPr>
          <p:cNvPr id="6" name="Footer Placeholder 5"/>
          <p:cNvSpPr>
            <a:spLocks noGrp="1"/>
          </p:cNvSpPr>
          <p:nvPr>
            <p:ph type="ftr" sz="quarter" idx="11"/>
          </p:nvPr>
        </p:nvSpPr>
        <p:spPr/>
        <p:txBody>
          <a:bodyPr/>
          <a:lstStyle/>
          <a:p>
            <a:r>
              <a:rPr lang="en-CA" smtClean="0"/>
              <a:t>HTML Basics</a:t>
            </a:r>
            <a:endParaRPr lang="en-CA"/>
          </a:p>
        </p:txBody>
      </p:sp>
      <p:pic>
        <p:nvPicPr>
          <p:cNvPr id="1026" name="Picture 2"/>
          <p:cNvPicPr>
            <a:picLocks noChangeAspect="1" noChangeArrowheads="1"/>
          </p:cNvPicPr>
          <p:nvPr/>
        </p:nvPicPr>
        <p:blipFill>
          <a:blip r:embed="rId2" cstate="print"/>
          <a:srcRect/>
          <a:stretch>
            <a:fillRect/>
          </a:stretch>
        </p:blipFill>
        <p:spPr bwMode="auto">
          <a:xfrm>
            <a:off x="467544" y="3645024"/>
            <a:ext cx="8020050"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Blockquote</a:t>
            </a:r>
            <a:endParaRPr lang="en-CA" dirty="0"/>
          </a:p>
        </p:txBody>
      </p:sp>
      <p:sp>
        <p:nvSpPr>
          <p:cNvPr id="3" name="Content Placeholder 2"/>
          <p:cNvSpPr>
            <a:spLocks noGrp="1"/>
          </p:cNvSpPr>
          <p:nvPr>
            <p:ph idx="1"/>
          </p:nvPr>
        </p:nvSpPr>
        <p:spPr/>
        <p:txBody>
          <a:bodyPr/>
          <a:lstStyle/>
          <a:p>
            <a:r>
              <a:rPr lang="en-CA" dirty="0" smtClean="0"/>
              <a:t>The &lt;</a:t>
            </a:r>
            <a:r>
              <a:rPr lang="en-CA" dirty="0" err="1" smtClean="0">
                <a:solidFill>
                  <a:srgbClr val="7030A0"/>
                </a:solidFill>
              </a:rPr>
              <a:t>blockquote</a:t>
            </a:r>
            <a:r>
              <a:rPr lang="en-CA" dirty="0" smtClean="0"/>
              <a:t>&gt; shows a formatted quote</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94</a:t>
            </a:fld>
            <a:endParaRPr lang="en-CA"/>
          </a:p>
        </p:txBody>
      </p:sp>
      <p:sp>
        <p:nvSpPr>
          <p:cNvPr id="6" name="Footer Placeholder 5"/>
          <p:cNvSpPr>
            <a:spLocks noGrp="1"/>
          </p:cNvSpPr>
          <p:nvPr>
            <p:ph type="ftr" sz="quarter" idx="11"/>
          </p:nvPr>
        </p:nvSpPr>
        <p:spPr/>
        <p:txBody>
          <a:bodyPr/>
          <a:lstStyle/>
          <a:p>
            <a:r>
              <a:rPr lang="en-CA" smtClean="0"/>
              <a:t>HTML Basics</a:t>
            </a:r>
            <a:endParaRPr lang="en-CA"/>
          </a:p>
        </p:txBody>
      </p:sp>
      <p:pic>
        <p:nvPicPr>
          <p:cNvPr id="2050" name="Picture 2"/>
          <p:cNvPicPr>
            <a:picLocks noChangeAspect="1" noChangeArrowheads="1"/>
          </p:cNvPicPr>
          <p:nvPr/>
        </p:nvPicPr>
        <p:blipFill>
          <a:blip r:embed="rId2" cstate="print"/>
          <a:srcRect/>
          <a:stretch>
            <a:fillRect/>
          </a:stretch>
        </p:blipFill>
        <p:spPr bwMode="auto">
          <a:xfrm>
            <a:off x="179512" y="3068960"/>
            <a:ext cx="8783005" cy="27409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Inline Quote</a:t>
            </a:r>
            <a:endParaRPr lang="en-CA" dirty="0"/>
          </a:p>
        </p:txBody>
      </p:sp>
      <p:sp>
        <p:nvSpPr>
          <p:cNvPr id="3" name="Content Placeholder 2"/>
          <p:cNvSpPr>
            <a:spLocks noGrp="1"/>
          </p:cNvSpPr>
          <p:nvPr>
            <p:ph idx="1"/>
          </p:nvPr>
        </p:nvSpPr>
        <p:spPr/>
        <p:txBody>
          <a:bodyPr/>
          <a:lstStyle/>
          <a:p>
            <a:r>
              <a:rPr lang="en-CA" dirty="0" smtClean="0"/>
              <a:t>The &lt;</a:t>
            </a:r>
            <a:r>
              <a:rPr lang="en-CA" dirty="0" smtClean="0">
                <a:solidFill>
                  <a:srgbClr val="7030A0"/>
                </a:solidFill>
              </a:rPr>
              <a:t>quote</a:t>
            </a:r>
            <a:r>
              <a:rPr lang="en-CA" dirty="0" smtClean="0"/>
              <a:t>&gt; element is an inline version of </a:t>
            </a:r>
            <a:r>
              <a:rPr lang="en-CA" dirty="0" err="1" smtClean="0"/>
              <a:t>blockquote</a:t>
            </a:r>
            <a:r>
              <a:rPr lang="en-CA" dirty="0" smtClean="0"/>
              <a:t>.</a:t>
            </a:r>
          </a:p>
          <a:p>
            <a:r>
              <a:rPr lang="en-CA" dirty="0" smtClean="0"/>
              <a:t>Does not quote text in IE browsers</a:t>
            </a:r>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95</a:t>
            </a:fld>
            <a:endParaRPr lang="en-CA"/>
          </a:p>
        </p:txBody>
      </p:sp>
      <p:pic>
        <p:nvPicPr>
          <p:cNvPr id="45059" name="Picture 3"/>
          <p:cNvPicPr>
            <a:picLocks noChangeAspect="1" noChangeArrowheads="1"/>
          </p:cNvPicPr>
          <p:nvPr/>
        </p:nvPicPr>
        <p:blipFill>
          <a:blip r:embed="rId2" cstate="print"/>
          <a:srcRect/>
          <a:stretch>
            <a:fillRect/>
          </a:stretch>
        </p:blipFill>
        <p:spPr bwMode="auto">
          <a:xfrm>
            <a:off x="500034" y="3286124"/>
            <a:ext cx="7390027" cy="3071834"/>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Text Format</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The use of HTML to format the appearance of text is no longer recommended – use CSS instead</a:t>
            </a:r>
          </a:p>
          <a:p>
            <a:r>
              <a:rPr lang="en-CA" dirty="0" smtClean="0"/>
              <a:t>Physical style (deprecated)</a:t>
            </a:r>
          </a:p>
          <a:p>
            <a:pPr lvl="1">
              <a:buNone/>
            </a:pPr>
            <a:r>
              <a:rPr lang="en-CA" sz="3000" dirty="0" smtClean="0"/>
              <a:t>&lt;</a:t>
            </a:r>
            <a:r>
              <a:rPr lang="en-CA" sz="3000" dirty="0" smtClean="0">
                <a:solidFill>
                  <a:srgbClr val="002060"/>
                </a:solidFill>
              </a:rPr>
              <a:t>b</a:t>
            </a:r>
            <a:r>
              <a:rPr lang="en-CA" sz="3000" dirty="0" smtClean="0"/>
              <a:t>&gt; </a:t>
            </a:r>
            <a:r>
              <a:rPr lang="en-CA" sz="3000" b="1" dirty="0" smtClean="0"/>
              <a:t>Bold</a:t>
            </a:r>
            <a:r>
              <a:rPr lang="en-CA" sz="3000" dirty="0" smtClean="0"/>
              <a:t> &lt;</a:t>
            </a:r>
            <a:r>
              <a:rPr lang="en-CA" sz="3000" dirty="0" smtClean="0">
                <a:solidFill>
                  <a:srgbClr val="002060"/>
                </a:solidFill>
              </a:rPr>
              <a:t>/b</a:t>
            </a:r>
            <a:r>
              <a:rPr lang="en-CA" sz="3000" dirty="0" smtClean="0"/>
              <a:t>&gt;</a:t>
            </a:r>
          </a:p>
          <a:p>
            <a:pPr>
              <a:buNone/>
            </a:pPr>
            <a:r>
              <a:rPr lang="en-CA" sz="3000" dirty="0" smtClean="0"/>
              <a:t>	  &lt;</a:t>
            </a:r>
            <a:r>
              <a:rPr lang="en-CA" sz="3000" dirty="0" err="1" smtClean="0">
                <a:solidFill>
                  <a:srgbClr val="002060"/>
                </a:solidFill>
              </a:rPr>
              <a:t>i</a:t>
            </a:r>
            <a:r>
              <a:rPr lang="en-CA" sz="3000" dirty="0" smtClean="0"/>
              <a:t>&gt; </a:t>
            </a:r>
            <a:r>
              <a:rPr lang="en-CA" sz="3000" i="1" dirty="0" smtClean="0"/>
              <a:t>Italics</a:t>
            </a:r>
            <a:r>
              <a:rPr lang="en-CA" sz="3000" dirty="0" smtClean="0"/>
              <a:t> &lt;</a:t>
            </a:r>
            <a:r>
              <a:rPr lang="en-CA" sz="3000" dirty="0" smtClean="0">
                <a:solidFill>
                  <a:srgbClr val="002060"/>
                </a:solidFill>
              </a:rPr>
              <a:t>/</a:t>
            </a:r>
            <a:r>
              <a:rPr lang="en-CA" sz="3000" dirty="0" err="1" smtClean="0">
                <a:solidFill>
                  <a:srgbClr val="002060"/>
                </a:solidFill>
              </a:rPr>
              <a:t>i</a:t>
            </a:r>
            <a:r>
              <a:rPr lang="en-CA" sz="3000" dirty="0" smtClean="0"/>
              <a:t>&gt;                    &lt;</a:t>
            </a:r>
            <a:r>
              <a:rPr lang="en-CA" sz="3000" dirty="0" smtClean="0">
                <a:solidFill>
                  <a:srgbClr val="002060"/>
                </a:solidFill>
              </a:rPr>
              <a:t>u</a:t>
            </a:r>
            <a:r>
              <a:rPr lang="en-CA" sz="3000" dirty="0" smtClean="0"/>
              <a:t>&gt; </a:t>
            </a:r>
            <a:r>
              <a:rPr lang="en-CA" sz="3000" u="sng" dirty="0" smtClean="0"/>
              <a:t>Underline</a:t>
            </a:r>
            <a:r>
              <a:rPr lang="en-CA" sz="3000" dirty="0" smtClean="0"/>
              <a:t> &lt;</a:t>
            </a:r>
            <a:r>
              <a:rPr lang="en-CA" sz="3000" dirty="0" smtClean="0">
                <a:solidFill>
                  <a:srgbClr val="002060"/>
                </a:solidFill>
              </a:rPr>
              <a:t>/u</a:t>
            </a:r>
            <a:r>
              <a:rPr lang="en-CA" sz="3000" dirty="0" smtClean="0"/>
              <a:t>&gt;</a:t>
            </a:r>
          </a:p>
          <a:p>
            <a:pPr>
              <a:buNone/>
            </a:pPr>
            <a:r>
              <a:rPr lang="en-CA" sz="3000" dirty="0" smtClean="0"/>
              <a:t>	  &lt;</a:t>
            </a:r>
            <a:r>
              <a:rPr lang="en-CA" sz="3000" dirty="0" err="1" smtClean="0">
                <a:solidFill>
                  <a:srgbClr val="002060"/>
                </a:solidFill>
              </a:rPr>
              <a:t>tt</a:t>
            </a:r>
            <a:r>
              <a:rPr lang="en-CA" sz="3000" dirty="0" smtClean="0"/>
              <a:t>&gt; </a:t>
            </a:r>
            <a:r>
              <a:rPr lang="en-CA" sz="3000" dirty="0" smtClean="0">
                <a:latin typeface="Courier New" pitchFamily="49" charset="0"/>
                <a:cs typeface="Courier New" pitchFamily="49" charset="0"/>
              </a:rPr>
              <a:t>Typeset</a:t>
            </a:r>
            <a:r>
              <a:rPr lang="en-CA" sz="3000" dirty="0" smtClean="0"/>
              <a:t> &lt;</a:t>
            </a:r>
            <a:r>
              <a:rPr lang="en-CA" sz="3000" dirty="0" smtClean="0">
                <a:solidFill>
                  <a:srgbClr val="002060"/>
                </a:solidFill>
              </a:rPr>
              <a:t>/</a:t>
            </a:r>
            <a:r>
              <a:rPr lang="en-CA" sz="3000" dirty="0" err="1" smtClean="0">
                <a:solidFill>
                  <a:srgbClr val="002060"/>
                </a:solidFill>
              </a:rPr>
              <a:t>tt</a:t>
            </a:r>
            <a:r>
              <a:rPr lang="en-CA" sz="3000" dirty="0" smtClean="0"/>
              <a:t>&gt;        &lt;</a:t>
            </a:r>
            <a:r>
              <a:rPr lang="en-CA" sz="3000" dirty="0" smtClean="0">
                <a:solidFill>
                  <a:srgbClr val="002060"/>
                </a:solidFill>
              </a:rPr>
              <a:t>pre</a:t>
            </a:r>
            <a:r>
              <a:rPr lang="en-CA" sz="3000" dirty="0" smtClean="0"/>
              <a:t>&gt; </a:t>
            </a:r>
            <a:r>
              <a:rPr lang="en-CA" sz="3000" dirty="0" err="1" smtClean="0">
                <a:latin typeface="Courier New" pitchFamily="49" charset="0"/>
                <a:cs typeface="Courier New" pitchFamily="49" charset="0"/>
              </a:rPr>
              <a:t>abc</a:t>
            </a:r>
            <a:r>
              <a:rPr lang="en-CA" sz="3000" dirty="0" smtClean="0"/>
              <a:t> &lt;</a:t>
            </a:r>
            <a:r>
              <a:rPr lang="en-CA" sz="3000" dirty="0" smtClean="0">
                <a:solidFill>
                  <a:srgbClr val="002060"/>
                </a:solidFill>
              </a:rPr>
              <a:t>/pre</a:t>
            </a:r>
            <a:r>
              <a:rPr lang="en-CA" sz="3000" dirty="0" smtClean="0"/>
              <a:t>&gt;</a:t>
            </a:r>
          </a:p>
          <a:p>
            <a:r>
              <a:rPr lang="en-CA" dirty="0" smtClean="0"/>
              <a:t>Logical style (preferred, if required)</a:t>
            </a:r>
          </a:p>
          <a:p>
            <a:pPr lvl="1">
              <a:buNone/>
            </a:pPr>
            <a:r>
              <a:rPr lang="en-CA" dirty="0" smtClean="0"/>
              <a:t>&lt;</a:t>
            </a:r>
            <a:r>
              <a:rPr lang="en-CA" dirty="0" err="1" smtClean="0">
                <a:solidFill>
                  <a:srgbClr val="002060"/>
                </a:solidFill>
              </a:rPr>
              <a:t>em</a:t>
            </a:r>
            <a:r>
              <a:rPr lang="en-CA" dirty="0" smtClean="0"/>
              <a:t>&gt; </a:t>
            </a:r>
            <a:r>
              <a:rPr lang="en-CA" i="1" dirty="0" smtClean="0"/>
              <a:t>Emphasis</a:t>
            </a:r>
            <a:r>
              <a:rPr lang="en-CA" dirty="0" smtClean="0"/>
              <a:t> &lt;</a:t>
            </a:r>
            <a:r>
              <a:rPr lang="en-CA" dirty="0" smtClean="0">
                <a:solidFill>
                  <a:srgbClr val="002060"/>
                </a:solidFill>
              </a:rPr>
              <a:t>/</a:t>
            </a:r>
            <a:r>
              <a:rPr lang="en-CA" dirty="0" err="1" smtClean="0">
                <a:solidFill>
                  <a:srgbClr val="002060"/>
                </a:solidFill>
              </a:rPr>
              <a:t>em</a:t>
            </a:r>
            <a:r>
              <a:rPr lang="en-CA" dirty="0" smtClean="0"/>
              <a:t>&gt;</a:t>
            </a:r>
          </a:p>
          <a:p>
            <a:pPr lvl="1">
              <a:buNone/>
            </a:pPr>
            <a:r>
              <a:rPr lang="en-CA" dirty="0" smtClean="0"/>
              <a:t>&lt;</a:t>
            </a:r>
            <a:r>
              <a:rPr lang="en-CA" dirty="0" smtClean="0">
                <a:solidFill>
                  <a:srgbClr val="002060"/>
                </a:solidFill>
              </a:rPr>
              <a:t>strong</a:t>
            </a:r>
            <a:r>
              <a:rPr lang="en-CA" dirty="0" smtClean="0"/>
              <a:t>&gt; </a:t>
            </a:r>
            <a:r>
              <a:rPr lang="en-CA" b="1" dirty="0" smtClean="0"/>
              <a:t>Strong</a:t>
            </a:r>
            <a:r>
              <a:rPr lang="en-CA" dirty="0" smtClean="0"/>
              <a:t> &lt;</a:t>
            </a:r>
            <a:r>
              <a:rPr lang="en-CA" dirty="0" smtClean="0">
                <a:solidFill>
                  <a:srgbClr val="002060"/>
                </a:solidFill>
              </a:rPr>
              <a:t>/strong</a:t>
            </a:r>
            <a:r>
              <a:rPr lang="en-CA" dirty="0" smtClean="0"/>
              <a:t>&gt;      &lt;</a:t>
            </a:r>
            <a:r>
              <a:rPr lang="en-CA" dirty="0" smtClean="0">
                <a:solidFill>
                  <a:srgbClr val="002060"/>
                </a:solidFill>
              </a:rPr>
              <a:t>del</a:t>
            </a:r>
            <a:r>
              <a:rPr lang="en-CA" dirty="0" smtClean="0"/>
              <a:t>&gt;  </a:t>
            </a:r>
            <a:r>
              <a:rPr lang="en-CA" strike="sngStrike" dirty="0" smtClean="0"/>
              <a:t>deleted text </a:t>
            </a:r>
            <a:r>
              <a:rPr lang="en-CA" dirty="0" smtClean="0"/>
              <a:t>&lt;</a:t>
            </a:r>
            <a:r>
              <a:rPr lang="en-CA" dirty="0" smtClean="0">
                <a:solidFill>
                  <a:srgbClr val="002060"/>
                </a:solidFill>
              </a:rPr>
              <a:t>/del</a:t>
            </a:r>
            <a:r>
              <a:rPr lang="en-CA" dirty="0" smtClean="0"/>
              <a:t>&gt;</a:t>
            </a:r>
          </a:p>
          <a:p>
            <a:pPr lvl="1">
              <a:buNone/>
            </a:pPr>
            <a:r>
              <a:rPr lang="en-CA" dirty="0" smtClean="0"/>
              <a:t>&lt;</a:t>
            </a:r>
            <a:r>
              <a:rPr lang="en-CA" dirty="0" smtClean="0">
                <a:solidFill>
                  <a:srgbClr val="002060"/>
                </a:solidFill>
              </a:rPr>
              <a:t>code</a:t>
            </a:r>
            <a:r>
              <a:rPr lang="en-CA" dirty="0" smtClean="0"/>
              <a:t>&gt; </a:t>
            </a:r>
            <a:r>
              <a:rPr lang="en-CA" dirty="0" smtClean="0">
                <a:latin typeface="Courier New" pitchFamily="49" charset="0"/>
                <a:cs typeface="Courier New" pitchFamily="49" charset="0"/>
              </a:rPr>
              <a:t>keyword</a:t>
            </a:r>
            <a:r>
              <a:rPr lang="en-CA" dirty="0" smtClean="0"/>
              <a:t> &lt;</a:t>
            </a:r>
            <a:r>
              <a:rPr lang="en-CA" dirty="0" smtClean="0">
                <a:solidFill>
                  <a:srgbClr val="002060"/>
                </a:solidFill>
              </a:rPr>
              <a:t>/code</a:t>
            </a:r>
            <a:r>
              <a:rPr lang="en-CA" dirty="0" smtClean="0"/>
              <a:t>&gt;      &lt;</a:t>
            </a:r>
            <a:r>
              <a:rPr lang="en-CA" dirty="0" smtClean="0">
                <a:solidFill>
                  <a:srgbClr val="002060"/>
                </a:solidFill>
              </a:rPr>
              <a:t>ins</a:t>
            </a:r>
            <a:r>
              <a:rPr lang="en-CA" dirty="0" smtClean="0"/>
              <a:t>&gt;  </a:t>
            </a:r>
            <a:r>
              <a:rPr lang="en-CA" u="sng" dirty="0" smtClean="0"/>
              <a:t>inserted text </a:t>
            </a:r>
            <a:r>
              <a:rPr lang="en-CA" dirty="0" smtClean="0"/>
              <a:t>&lt;</a:t>
            </a:r>
            <a:r>
              <a:rPr lang="en-CA" dirty="0" smtClean="0">
                <a:solidFill>
                  <a:srgbClr val="002060"/>
                </a:solidFill>
              </a:rPr>
              <a:t>/ins</a:t>
            </a:r>
            <a:r>
              <a:rPr lang="en-CA" dirty="0" smtClean="0"/>
              <a:t>&gt;</a:t>
            </a:r>
          </a:p>
          <a:p>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96</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Non-Standard Text Format</a:t>
            </a:r>
            <a:endParaRPr lang="en-CA" dirty="0"/>
          </a:p>
        </p:txBody>
      </p:sp>
      <p:sp>
        <p:nvSpPr>
          <p:cNvPr id="3" name="Content Placeholder 2"/>
          <p:cNvSpPr>
            <a:spLocks noGrp="1"/>
          </p:cNvSpPr>
          <p:nvPr>
            <p:ph idx="1"/>
          </p:nvPr>
        </p:nvSpPr>
        <p:spPr>
          <a:xfrm>
            <a:off x="457200" y="1340768"/>
            <a:ext cx="8229600" cy="4785395"/>
          </a:xfrm>
        </p:spPr>
        <p:txBody>
          <a:bodyPr>
            <a:normAutofit/>
          </a:bodyPr>
          <a:lstStyle/>
          <a:p>
            <a:r>
              <a:rPr lang="en-CA" dirty="0" smtClean="0"/>
              <a:t>Netscape-browser only text formatting tags (deprecated) – can cause problems for people with cognitive disabilities or epilepsy</a:t>
            </a:r>
          </a:p>
          <a:p>
            <a:pPr lvl="1">
              <a:buNone/>
            </a:pPr>
            <a:r>
              <a:rPr lang="en-CA" dirty="0" smtClean="0"/>
              <a:t>      </a:t>
            </a:r>
            <a:r>
              <a:rPr lang="en-CA" sz="2400" dirty="0" smtClean="0">
                <a:latin typeface="Consolas" pitchFamily="49" charset="0"/>
                <a:cs typeface="Consolas" pitchFamily="49" charset="0"/>
              </a:rPr>
              <a:t>&lt;</a:t>
            </a:r>
            <a:r>
              <a:rPr lang="en-CA" sz="2400" dirty="0" smtClean="0">
                <a:solidFill>
                  <a:srgbClr val="7030A0"/>
                </a:solidFill>
                <a:latin typeface="Consolas" pitchFamily="49" charset="0"/>
                <a:cs typeface="Consolas" pitchFamily="49" charset="0"/>
              </a:rPr>
              <a:t>blink</a:t>
            </a:r>
            <a:r>
              <a:rPr lang="en-CA" sz="2400" dirty="0" smtClean="0">
                <a:latin typeface="Consolas" pitchFamily="49" charset="0"/>
                <a:cs typeface="Consolas" pitchFamily="49" charset="0"/>
              </a:rPr>
              <a:t>&gt; See this? &lt;</a:t>
            </a:r>
            <a:r>
              <a:rPr lang="en-CA" sz="2400" dirty="0" smtClean="0">
                <a:solidFill>
                  <a:srgbClr val="7030A0"/>
                </a:solidFill>
                <a:latin typeface="Consolas" pitchFamily="49" charset="0"/>
                <a:cs typeface="Consolas" pitchFamily="49" charset="0"/>
              </a:rPr>
              <a:t>/blink</a:t>
            </a:r>
            <a:r>
              <a:rPr lang="en-CA" sz="2400" dirty="0" smtClean="0">
                <a:latin typeface="Consolas" pitchFamily="49" charset="0"/>
                <a:cs typeface="Consolas" pitchFamily="49" charset="0"/>
              </a:rPr>
              <a:t>&gt;</a:t>
            </a:r>
          </a:p>
          <a:p>
            <a:pPr lvl="1">
              <a:buNone/>
            </a:pPr>
            <a:r>
              <a:rPr lang="en-CA" sz="2400" dirty="0" smtClean="0">
                <a:latin typeface="Consolas" pitchFamily="49" charset="0"/>
                <a:cs typeface="Consolas" pitchFamily="49" charset="0"/>
              </a:rPr>
              <a:t>   &lt;</a:t>
            </a:r>
            <a:r>
              <a:rPr lang="en-CA" sz="2400" dirty="0" smtClean="0">
                <a:solidFill>
                  <a:srgbClr val="7030A0"/>
                </a:solidFill>
                <a:latin typeface="Consolas" pitchFamily="49" charset="0"/>
                <a:cs typeface="Consolas" pitchFamily="49" charset="0"/>
              </a:rPr>
              <a:t>marquee</a:t>
            </a:r>
            <a:r>
              <a:rPr lang="en-CA" sz="2400" dirty="0" smtClean="0">
                <a:latin typeface="Consolas" pitchFamily="49" charset="0"/>
                <a:cs typeface="Consolas" pitchFamily="49" charset="0"/>
              </a:rPr>
              <a:t>&gt; Scrolling text  &lt;</a:t>
            </a:r>
            <a:r>
              <a:rPr lang="en-CA" sz="2400" dirty="0" smtClean="0">
                <a:solidFill>
                  <a:srgbClr val="7030A0"/>
                </a:solidFill>
                <a:latin typeface="Consolas" pitchFamily="49" charset="0"/>
                <a:cs typeface="Consolas" pitchFamily="49" charset="0"/>
              </a:rPr>
              <a:t>/marquee</a:t>
            </a:r>
            <a:r>
              <a:rPr lang="en-CA" sz="2400" dirty="0" smtClean="0">
                <a:latin typeface="Consolas" pitchFamily="49" charset="0"/>
                <a:cs typeface="Consolas" pitchFamily="49" charset="0"/>
              </a:rPr>
              <a:t>&gt;</a:t>
            </a:r>
          </a:p>
          <a:p>
            <a:r>
              <a:rPr lang="en-CA" dirty="0" smtClean="0"/>
              <a:t>The &lt;font&gt;, &lt;sub&gt;, &lt;sup&gt;, &lt;big&gt;, &lt;small&gt;, and &lt;strike&gt; tags are also deprecated – use CSS !</a:t>
            </a:r>
          </a:p>
          <a:p>
            <a:r>
              <a:rPr lang="en-CA" dirty="0" smtClean="0"/>
              <a:t>Centering text in HTML used to be done with the now deprecated &lt;center&gt; tag – use CSS !</a:t>
            </a:r>
          </a:p>
          <a:p>
            <a:pPr lvl="1"/>
            <a:endParaRPr lang="en-CA" dirty="0" smtClean="0"/>
          </a:p>
          <a:p>
            <a:pPr lvl="1"/>
            <a:endParaRPr lang="en-CA" dirty="0"/>
          </a:p>
        </p:txBody>
      </p:sp>
      <p:sp>
        <p:nvSpPr>
          <p:cNvPr id="4" name="Slide Number Placeholder 3"/>
          <p:cNvSpPr>
            <a:spLocks noGrp="1"/>
          </p:cNvSpPr>
          <p:nvPr>
            <p:ph type="sldNum" sz="quarter" idx="12"/>
          </p:nvPr>
        </p:nvSpPr>
        <p:spPr/>
        <p:txBody>
          <a:bodyPr/>
          <a:lstStyle/>
          <a:p>
            <a:fld id="{B8D94587-55A8-424D-AACA-CE80AFC6F8F2}" type="slidenum">
              <a:rPr lang="en-CA" smtClean="0"/>
              <a:pPr/>
              <a:t>97</a:t>
            </a:fld>
            <a:endParaRPr lang="en-CA"/>
          </a:p>
        </p:txBody>
      </p:sp>
      <p:sp>
        <p:nvSpPr>
          <p:cNvPr id="5" name="Footer Placeholder 4"/>
          <p:cNvSpPr>
            <a:spLocks noGrp="1"/>
          </p:cNvSpPr>
          <p:nvPr>
            <p:ph type="ftr" sz="quarter" idx="11"/>
          </p:nvPr>
        </p:nvSpPr>
        <p:spPr/>
        <p:txBody>
          <a:bodyPr/>
          <a:lstStyle/>
          <a:p>
            <a:r>
              <a:rPr lang="en-CA" smtClean="0"/>
              <a:t>HTML Basics</a:t>
            </a:r>
            <a:endParaRPr lang="en-CA"/>
          </a:p>
        </p:txBody>
      </p:sp>
      <p:pic>
        <p:nvPicPr>
          <p:cNvPr id="6" name="Picture 5" descr="blink_text.gif"/>
          <p:cNvPicPr>
            <a:picLocks noChangeAspect="1"/>
          </p:cNvPicPr>
          <p:nvPr/>
        </p:nvPicPr>
        <p:blipFill>
          <a:blip r:embed="rId2" cstate="print"/>
          <a:stretch>
            <a:fillRect/>
          </a:stretch>
        </p:blipFill>
        <p:spPr>
          <a:xfrm>
            <a:off x="5580112" y="3068960"/>
            <a:ext cx="1905000" cy="190500"/>
          </a:xfrm>
          <a:prstGeom prst="rect">
            <a:avLst/>
          </a:prstGeom>
        </p:spPr>
      </p:pic>
      <p:pic>
        <p:nvPicPr>
          <p:cNvPr id="83972" name="Picture 4" descr="http://www.freeclimate.com/marquee/marquee.gif"/>
          <p:cNvPicPr>
            <a:picLocks noChangeAspect="1" noChangeArrowheads="1" noCrop="1"/>
          </p:cNvPicPr>
          <p:nvPr/>
        </p:nvPicPr>
        <p:blipFill>
          <a:blip r:embed="rId3" cstate="print"/>
          <a:srcRect/>
          <a:stretch>
            <a:fillRect/>
          </a:stretch>
        </p:blipFill>
        <p:spPr bwMode="auto">
          <a:xfrm>
            <a:off x="7668344" y="2996952"/>
            <a:ext cx="899253" cy="674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nodeType="clickEffect">
                                  <p:stCondLst>
                                    <p:cond delay="0"/>
                                  </p:stCondLst>
                                  <p:childTnLst>
                                    <p:animClr clrSpc="hsl">
                                      <p:cBhvr override="childStyle">
                                        <p:cTn id="6" dur="1000" fill="hold"/>
                                        <p:tgtEl>
                                          <p:spTgt spid="3">
                                            <p:txEl>
                                              <p:pRg st="1" end="1"/>
                                            </p:txEl>
                                          </p:spTgt>
                                        </p:tgtEl>
                                        <p:attrNameLst>
                                          <p:attrName>style.color</p:attrName>
                                        </p:attrNameLst>
                                      </p:cBhvr>
                                      <p:by>
                                        <p:hsl h="10842353" s="0" l="0"/>
                                      </p:by>
                                    </p:animClr>
                                    <p:animClr clrSpc="hsl">
                                      <p:cBhvr>
                                        <p:cTn id="7" dur="1000" fill="hold"/>
                                        <p:tgtEl>
                                          <p:spTgt spid="3">
                                            <p:txEl>
                                              <p:pRg st="1" end="1"/>
                                            </p:txEl>
                                          </p:spTgt>
                                        </p:tgtEl>
                                        <p:attrNameLst>
                                          <p:attrName>fillcolor</p:attrName>
                                        </p:attrNameLst>
                                      </p:cBhvr>
                                      <p:by>
                                        <p:hsl h="10842353" s="0" l="0"/>
                                      </p:by>
                                    </p:animClr>
                                    <p:animClr clrSpc="hsl">
                                      <p:cBhvr>
                                        <p:cTn id="8" dur="1000" fill="hold"/>
                                        <p:tgtEl>
                                          <p:spTgt spid="3">
                                            <p:txEl>
                                              <p:pRg st="1" end="1"/>
                                            </p:txEl>
                                          </p:spTgt>
                                        </p:tgtEl>
                                        <p:attrNameLst>
                                          <p:attrName>stroke.color</p:attrName>
                                        </p:attrNameLst>
                                      </p:cBhvr>
                                      <p:by>
                                        <p:hsl h="10842353" s="0" l="0"/>
                                      </p:by>
                                    </p:animClr>
                                    <p:set>
                                      <p:cBhvr>
                                        <p:cTn id="9" dur="1000" fill="hold"/>
                                        <p:tgtEl>
                                          <p:spTgt spid="3">
                                            <p:txEl>
                                              <p:pRg st="1" end="1"/>
                                            </p:txEl>
                                          </p:spTgt>
                                        </p:tgtEl>
                                        <p:attrNameLst>
                                          <p:attrName>fill.type</p:attrName>
                                        </p:attrNameLst>
                                      </p:cBhvr>
                                      <p:to>
                                        <p:strVal val="solid"/>
                                      </p:to>
                                    </p:set>
                                  </p:childTnLst>
                                  <p:subTnLst>
                                    <p:animClr>
                                      <p:cBhvr override="childStyle">
                                        <p:cTn dur="1" fill="hold" display="0" masterRel="nextClick" afterEffect="1"/>
                                        <p:tgtEl>
                                          <p:spTgt spid="3">
                                            <p:txEl>
                                              <p:pRg st="1" end="1"/>
                                            </p:txEl>
                                          </p:spTgt>
                                        </p:tgtEl>
                                        <p:attrNameLst>
                                          <p:attrName>ppt_c</p:attrName>
                                        </p:attrNameLst>
                                      </p:cBhvr>
                                      <p:to>
                                        <a:schemeClr val="hlink"/>
                                      </p:to>
                                    </p:animClr>
                                  </p:subTnLst>
                                </p:cTn>
                              </p:par>
                            </p:childTnLst>
                          </p:cTn>
                        </p:par>
                      </p:childTnLst>
                    </p:cTn>
                  </p:par>
                  <p:par>
                    <p:cTn id="10" fill="hold">
                      <p:stCondLst>
                        <p:cond delay="indefinite"/>
                      </p:stCondLst>
                      <p:childTnLst>
                        <p:par>
                          <p:cTn id="11" fill="hold">
                            <p:stCondLst>
                              <p:cond delay="0"/>
                            </p:stCondLst>
                            <p:childTnLst>
                              <p:par>
                                <p:cTn id="12" presetID="23" presetClass="emph" presetSubtype="0" repeatCount="indefinite" fill="remove" nodeType="clickEffect">
                                  <p:stCondLst>
                                    <p:cond delay="0"/>
                                  </p:stCondLst>
                                  <p:endCondLst>
                                    <p:cond evt="onNext" delay="0">
                                      <p:tgtEl>
                                        <p:sldTgt/>
                                      </p:tgtEl>
                                    </p:cond>
                                  </p:endCondLst>
                                  <p:childTnLst>
                                    <p:animClr clrSpc="hsl">
                                      <p:cBhvr override="childStyle">
                                        <p:cTn id="13" dur="1000" fill="hold"/>
                                        <p:tgtEl>
                                          <p:spTgt spid="3">
                                            <p:txEl>
                                              <p:pRg st="1" end="1"/>
                                            </p:txEl>
                                          </p:spTgt>
                                        </p:tgtEl>
                                        <p:attrNameLst>
                                          <p:attrName>style.color</p:attrName>
                                        </p:attrNameLst>
                                      </p:cBhvr>
                                      <p:by>
                                        <p:hsl h="10842353" s="0" l="0"/>
                                      </p:by>
                                    </p:animClr>
                                    <p:animClr clrSpc="hsl">
                                      <p:cBhvr>
                                        <p:cTn id="14" dur="1000" fill="hold"/>
                                        <p:tgtEl>
                                          <p:spTgt spid="3">
                                            <p:txEl>
                                              <p:pRg st="1" end="1"/>
                                            </p:txEl>
                                          </p:spTgt>
                                        </p:tgtEl>
                                        <p:attrNameLst>
                                          <p:attrName>fillcolor</p:attrName>
                                        </p:attrNameLst>
                                      </p:cBhvr>
                                      <p:by>
                                        <p:hsl h="10842353" s="0" l="0"/>
                                      </p:by>
                                    </p:animClr>
                                    <p:animClr clrSpc="hsl">
                                      <p:cBhvr>
                                        <p:cTn id="15" dur="1000" fill="hold"/>
                                        <p:tgtEl>
                                          <p:spTgt spid="3">
                                            <p:txEl>
                                              <p:pRg st="1" end="1"/>
                                            </p:txEl>
                                          </p:spTgt>
                                        </p:tgtEl>
                                        <p:attrNameLst>
                                          <p:attrName>stroke.color</p:attrName>
                                        </p:attrNameLst>
                                      </p:cBhvr>
                                      <p:by>
                                        <p:hsl h="10842353" s="0" l="0"/>
                                      </p:by>
                                    </p:animClr>
                                    <p:set>
                                      <p:cBhvr>
                                        <p:cTn id="16" dur="1000" fill="hold"/>
                                        <p:tgtEl>
                                          <p:spTgt spid="3">
                                            <p:txEl>
                                              <p:pRg st="1" end="1"/>
                                            </p:txEl>
                                          </p:spTgt>
                                        </p:tgtEl>
                                        <p:attrNameLst>
                                          <p:attrName>fill.type</p:attrName>
                                        </p:attrNameLst>
                                      </p:cBhvr>
                                      <p:to>
                                        <p:strVal val="solid"/>
                                      </p:to>
                                    </p:set>
                                  </p:childTnLst>
                                  <p:subTnLst>
                                    <p:animClr>
                                      <p:cBhvr override="childStyle">
                                        <p:cTn dur="1" fill="hold" display="0" masterRel="nextClick" afterEffect="1"/>
                                        <p:tgtEl>
                                          <p:spTgt spid="3">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CA" dirty="0" smtClean="0">
                <a:latin typeface="Consolas" pitchFamily="49" charset="0"/>
                <a:cs typeface="Consolas" pitchFamily="49" charset="0"/>
              </a:rPr>
              <a:t>&lt;table&gt;   &lt;/table&gt;  </a:t>
            </a:r>
            <a:r>
              <a:rPr lang="en-CA" dirty="0" smtClean="0"/>
              <a:t>define a table element</a:t>
            </a:r>
          </a:p>
          <a:p>
            <a:r>
              <a:rPr lang="en-CA" dirty="0" smtClean="0"/>
              <a:t>Is a block element</a:t>
            </a:r>
          </a:p>
          <a:p>
            <a:r>
              <a:rPr lang="en-CA" dirty="0" smtClean="0"/>
              <a:t>Consists of rows and columns of cells each having the same dimensions of width and height</a:t>
            </a:r>
          </a:p>
          <a:p>
            <a:r>
              <a:rPr lang="en-CA" dirty="0" smtClean="0"/>
              <a:t>By default each column’s width is the minimum width needed to display the widest element within a column</a:t>
            </a:r>
          </a:p>
          <a:p>
            <a:r>
              <a:rPr lang="en-CA" dirty="0" smtClean="0"/>
              <a:t>Row heights accommodate the text or image contained in the cell</a:t>
            </a:r>
          </a:p>
          <a:p>
            <a:r>
              <a:rPr lang="en-CA" dirty="0" smtClean="0"/>
              <a:t>A table will not normally fill out the entire width of the screen or its container</a:t>
            </a:r>
            <a:endParaRPr lang="en-CA" dirty="0"/>
          </a:p>
        </p:txBody>
      </p:sp>
      <p:sp>
        <p:nvSpPr>
          <p:cNvPr id="2" name="Title 1"/>
          <p:cNvSpPr>
            <a:spLocks noGrp="1"/>
          </p:cNvSpPr>
          <p:nvPr>
            <p:ph type="title"/>
          </p:nvPr>
        </p:nvSpPr>
        <p:spPr/>
        <p:txBody>
          <a:bodyPr/>
          <a:lstStyle/>
          <a:p>
            <a:r>
              <a:rPr lang="en-CA" dirty="0" smtClean="0"/>
              <a:t>HTML Table Element</a:t>
            </a:r>
            <a:endParaRPr lang="en-CA" dirty="0"/>
          </a:p>
        </p:txBody>
      </p:sp>
      <p:sp>
        <p:nvSpPr>
          <p:cNvPr id="4"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98</a:t>
            </a:fld>
            <a:endParaRPr lang="en-CA"/>
          </a:p>
        </p:txBody>
      </p:sp>
      <p:sp>
        <p:nvSpPr>
          <p:cNvPr id="5"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111252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r>
            </a:tbl>
          </a:graphicData>
        </a:graphic>
      </p:graphicFrame>
      <p:sp>
        <p:nvSpPr>
          <p:cNvPr id="2" name="Title 1"/>
          <p:cNvSpPr>
            <a:spLocks noGrp="1"/>
          </p:cNvSpPr>
          <p:nvPr>
            <p:ph type="title"/>
          </p:nvPr>
        </p:nvSpPr>
        <p:spPr/>
        <p:txBody>
          <a:bodyPr/>
          <a:lstStyle/>
          <a:p>
            <a:r>
              <a:rPr lang="en-CA" dirty="0" smtClean="0"/>
              <a:t>HTML Tables</a:t>
            </a:r>
            <a:endParaRPr lang="en-CA" dirty="0"/>
          </a:p>
        </p:txBody>
      </p:sp>
      <p:graphicFrame>
        <p:nvGraphicFramePr>
          <p:cNvPr id="5" name="Table 4"/>
          <p:cNvGraphicFramePr>
            <a:graphicFrameLocks noGrp="1"/>
          </p:cNvGraphicFramePr>
          <p:nvPr/>
        </p:nvGraphicFramePr>
        <p:xfrm>
          <a:off x="1357290" y="3500438"/>
          <a:ext cx="6096000" cy="148336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dirty="0"/>
                    </a:p>
                  </a:txBody>
                  <a:tcPr/>
                </a:tc>
                <a:tc>
                  <a:txBody>
                    <a:bodyPr/>
                    <a:lstStyle/>
                    <a:p>
                      <a:endParaRPr lang="en-CA" dirty="0"/>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r>
              <a:tr h="37084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tr>
            </a:tbl>
          </a:graphicData>
        </a:graphic>
      </p:graphicFrame>
      <p:sp>
        <p:nvSpPr>
          <p:cNvPr id="6" name="TextBox 5"/>
          <p:cNvSpPr txBox="1"/>
          <p:nvPr/>
        </p:nvSpPr>
        <p:spPr>
          <a:xfrm>
            <a:off x="5786446" y="5429264"/>
            <a:ext cx="1182696" cy="369332"/>
          </a:xfrm>
          <a:prstGeom prst="rect">
            <a:avLst/>
          </a:prstGeom>
          <a:noFill/>
        </p:spPr>
        <p:txBody>
          <a:bodyPr wrap="none" rtlCol="0">
            <a:spAutoFit/>
          </a:bodyPr>
          <a:lstStyle/>
          <a:p>
            <a:r>
              <a:rPr lang="en-CA" dirty="0" smtClean="0"/>
              <a:t>Table rows</a:t>
            </a:r>
            <a:endParaRPr lang="en-CA" dirty="0"/>
          </a:p>
        </p:txBody>
      </p:sp>
      <p:sp>
        <p:nvSpPr>
          <p:cNvPr id="7" name="TextBox 6"/>
          <p:cNvSpPr txBox="1"/>
          <p:nvPr/>
        </p:nvSpPr>
        <p:spPr>
          <a:xfrm>
            <a:off x="1500166" y="5572140"/>
            <a:ext cx="3507370" cy="369332"/>
          </a:xfrm>
          <a:prstGeom prst="rect">
            <a:avLst/>
          </a:prstGeom>
          <a:noFill/>
        </p:spPr>
        <p:txBody>
          <a:bodyPr wrap="none" rtlCol="0">
            <a:spAutoFit/>
          </a:bodyPr>
          <a:lstStyle/>
          <a:p>
            <a:r>
              <a:rPr lang="en-CA" dirty="0" smtClean="0"/>
              <a:t>Table data fits inside these squares.</a:t>
            </a:r>
            <a:endParaRPr lang="en-CA" dirty="0"/>
          </a:p>
        </p:txBody>
      </p:sp>
      <p:sp>
        <p:nvSpPr>
          <p:cNvPr id="8" name="Freeform 7"/>
          <p:cNvSpPr/>
          <p:nvPr/>
        </p:nvSpPr>
        <p:spPr>
          <a:xfrm>
            <a:off x="1215483" y="4817327"/>
            <a:ext cx="379141" cy="1003610"/>
          </a:xfrm>
          <a:custGeom>
            <a:avLst/>
            <a:gdLst>
              <a:gd name="connsiteX0" fmla="*/ 379141 w 379141"/>
              <a:gd name="connsiteY0" fmla="*/ 1003610 h 1003610"/>
              <a:gd name="connsiteX1" fmla="*/ 345688 w 379141"/>
              <a:gd name="connsiteY1" fmla="*/ 981307 h 1003610"/>
              <a:gd name="connsiteX2" fmla="*/ 289932 w 379141"/>
              <a:gd name="connsiteY2" fmla="*/ 947853 h 1003610"/>
              <a:gd name="connsiteX3" fmla="*/ 200722 w 379141"/>
              <a:gd name="connsiteY3" fmla="*/ 869795 h 1003610"/>
              <a:gd name="connsiteX4" fmla="*/ 144966 w 379141"/>
              <a:gd name="connsiteY4" fmla="*/ 825190 h 1003610"/>
              <a:gd name="connsiteX5" fmla="*/ 111512 w 379141"/>
              <a:gd name="connsiteY5" fmla="*/ 769434 h 1003610"/>
              <a:gd name="connsiteX6" fmla="*/ 78058 w 379141"/>
              <a:gd name="connsiteY6" fmla="*/ 724829 h 1003610"/>
              <a:gd name="connsiteX7" fmla="*/ 55756 w 379141"/>
              <a:gd name="connsiteY7" fmla="*/ 669073 h 1003610"/>
              <a:gd name="connsiteX8" fmla="*/ 33454 w 379141"/>
              <a:gd name="connsiteY8" fmla="*/ 635619 h 1003610"/>
              <a:gd name="connsiteX9" fmla="*/ 11151 w 379141"/>
              <a:gd name="connsiteY9" fmla="*/ 579863 h 1003610"/>
              <a:gd name="connsiteX10" fmla="*/ 0 w 379141"/>
              <a:gd name="connsiteY10" fmla="*/ 457200 h 1003610"/>
              <a:gd name="connsiteX11" fmla="*/ 22302 w 379141"/>
              <a:gd name="connsiteY11" fmla="*/ 256478 h 1003610"/>
              <a:gd name="connsiteX12" fmla="*/ 44605 w 379141"/>
              <a:gd name="connsiteY12" fmla="*/ 189571 h 1003610"/>
              <a:gd name="connsiteX13" fmla="*/ 66907 w 379141"/>
              <a:gd name="connsiteY13" fmla="*/ 167268 h 1003610"/>
              <a:gd name="connsiteX14" fmla="*/ 89210 w 379141"/>
              <a:gd name="connsiteY14" fmla="*/ 133814 h 1003610"/>
              <a:gd name="connsiteX15" fmla="*/ 122663 w 379141"/>
              <a:gd name="connsiteY15" fmla="*/ 111512 h 1003610"/>
              <a:gd name="connsiteX16" fmla="*/ 167268 w 379141"/>
              <a:gd name="connsiteY16" fmla="*/ 66907 h 1003610"/>
              <a:gd name="connsiteX17" fmla="*/ 189571 w 379141"/>
              <a:gd name="connsiteY17" fmla="*/ 44605 h 1003610"/>
              <a:gd name="connsiteX18" fmla="*/ 256478 w 379141"/>
              <a:gd name="connsiteY18" fmla="*/ 22302 h 1003610"/>
              <a:gd name="connsiteX19" fmla="*/ 289932 w 379141"/>
              <a:gd name="connsiteY19" fmla="*/ 11151 h 1003610"/>
              <a:gd name="connsiteX20" fmla="*/ 323385 w 379141"/>
              <a:gd name="connsiteY20" fmla="*/ 0 h 1003610"/>
              <a:gd name="connsiteX21" fmla="*/ 356839 w 379141"/>
              <a:gd name="connsiteY2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9141" h="1003610">
                <a:moveTo>
                  <a:pt x="379141" y="1003610"/>
                </a:moveTo>
                <a:cubicBezTo>
                  <a:pt x="367990" y="996176"/>
                  <a:pt x="357053" y="988410"/>
                  <a:pt x="345688" y="981307"/>
                </a:cubicBezTo>
                <a:cubicBezTo>
                  <a:pt x="327309" y="969820"/>
                  <a:pt x="307688" y="960282"/>
                  <a:pt x="289932" y="947853"/>
                </a:cubicBezTo>
                <a:cubicBezTo>
                  <a:pt x="178041" y="869530"/>
                  <a:pt x="280041" y="935893"/>
                  <a:pt x="200722" y="869795"/>
                </a:cubicBezTo>
                <a:cubicBezTo>
                  <a:pt x="174699" y="848110"/>
                  <a:pt x="164053" y="851911"/>
                  <a:pt x="144966" y="825190"/>
                </a:cubicBezTo>
                <a:cubicBezTo>
                  <a:pt x="132368" y="807553"/>
                  <a:pt x="123535" y="787468"/>
                  <a:pt x="111512" y="769434"/>
                </a:cubicBezTo>
                <a:cubicBezTo>
                  <a:pt x="101203" y="753970"/>
                  <a:pt x="87084" y="741076"/>
                  <a:pt x="78058" y="724829"/>
                </a:cubicBezTo>
                <a:cubicBezTo>
                  <a:pt x="68337" y="707331"/>
                  <a:pt x="64708" y="686977"/>
                  <a:pt x="55756" y="669073"/>
                </a:cubicBezTo>
                <a:cubicBezTo>
                  <a:pt x="49763" y="657086"/>
                  <a:pt x="39448" y="647606"/>
                  <a:pt x="33454" y="635619"/>
                </a:cubicBezTo>
                <a:cubicBezTo>
                  <a:pt x="24502" y="617715"/>
                  <a:pt x="18585" y="598448"/>
                  <a:pt x="11151" y="579863"/>
                </a:cubicBezTo>
                <a:cubicBezTo>
                  <a:pt x="7434" y="538975"/>
                  <a:pt x="0" y="498256"/>
                  <a:pt x="0" y="457200"/>
                </a:cubicBezTo>
                <a:cubicBezTo>
                  <a:pt x="0" y="380638"/>
                  <a:pt x="2094" y="323836"/>
                  <a:pt x="22302" y="256478"/>
                </a:cubicBezTo>
                <a:cubicBezTo>
                  <a:pt x="29057" y="233961"/>
                  <a:pt x="27982" y="206195"/>
                  <a:pt x="44605" y="189571"/>
                </a:cubicBezTo>
                <a:cubicBezTo>
                  <a:pt x="52039" y="182137"/>
                  <a:pt x="60339" y="175478"/>
                  <a:pt x="66907" y="167268"/>
                </a:cubicBezTo>
                <a:cubicBezTo>
                  <a:pt x="75279" y="156803"/>
                  <a:pt x="79733" y="143291"/>
                  <a:pt x="89210" y="133814"/>
                </a:cubicBezTo>
                <a:cubicBezTo>
                  <a:pt x="98687" y="124337"/>
                  <a:pt x="111512" y="118946"/>
                  <a:pt x="122663" y="111512"/>
                </a:cubicBezTo>
                <a:cubicBezTo>
                  <a:pt x="142489" y="52039"/>
                  <a:pt x="117707" y="96643"/>
                  <a:pt x="167268" y="66907"/>
                </a:cubicBezTo>
                <a:cubicBezTo>
                  <a:pt x="176283" y="61498"/>
                  <a:pt x="180167" y="49307"/>
                  <a:pt x="189571" y="44605"/>
                </a:cubicBezTo>
                <a:cubicBezTo>
                  <a:pt x="210598" y="34092"/>
                  <a:pt x="234176" y="29736"/>
                  <a:pt x="256478" y="22302"/>
                </a:cubicBezTo>
                <a:lnTo>
                  <a:pt x="289932" y="11151"/>
                </a:lnTo>
                <a:cubicBezTo>
                  <a:pt x="301083" y="7434"/>
                  <a:pt x="311631" y="0"/>
                  <a:pt x="323385" y="0"/>
                </a:cubicBezTo>
                <a:lnTo>
                  <a:pt x="35683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Freeform 8"/>
          <p:cNvSpPr/>
          <p:nvPr/>
        </p:nvSpPr>
        <p:spPr>
          <a:xfrm>
            <a:off x="7087371" y="4360127"/>
            <a:ext cx="1075322" cy="1263506"/>
          </a:xfrm>
          <a:custGeom>
            <a:avLst/>
            <a:gdLst>
              <a:gd name="connsiteX0" fmla="*/ 4805 w 1075322"/>
              <a:gd name="connsiteY0" fmla="*/ 1260088 h 1263506"/>
              <a:gd name="connsiteX1" fmla="*/ 172073 w 1075322"/>
              <a:gd name="connsiteY1" fmla="*/ 1226634 h 1263506"/>
              <a:gd name="connsiteX2" fmla="*/ 238980 w 1075322"/>
              <a:gd name="connsiteY2" fmla="*/ 1215483 h 1263506"/>
              <a:gd name="connsiteX3" fmla="*/ 272434 w 1075322"/>
              <a:gd name="connsiteY3" fmla="*/ 1204332 h 1263506"/>
              <a:gd name="connsiteX4" fmla="*/ 350492 w 1075322"/>
              <a:gd name="connsiteY4" fmla="*/ 1182029 h 1263506"/>
              <a:gd name="connsiteX5" fmla="*/ 450853 w 1075322"/>
              <a:gd name="connsiteY5" fmla="*/ 1137424 h 1263506"/>
              <a:gd name="connsiteX6" fmla="*/ 551214 w 1075322"/>
              <a:gd name="connsiteY6" fmla="*/ 1103971 h 1263506"/>
              <a:gd name="connsiteX7" fmla="*/ 662727 w 1075322"/>
              <a:gd name="connsiteY7" fmla="*/ 1048214 h 1263506"/>
              <a:gd name="connsiteX8" fmla="*/ 707331 w 1075322"/>
              <a:gd name="connsiteY8" fmla="*/ 1014761 h 1263506"/>
              <a:gd name="connsiteX9" fmla="*/ 729634 w 1075322"/>
              <a:gd name="connsiteY9" fmla="*/ 992458 h 1263506"/>
              <a:gd name="connsiteX10" fmla="*/ 763088 w 1075322"/>
              <a:gd name="connsiteY10" fmla="*/ 981307 h 1263506"/>
              <a:gd name="connsiteX11" fmla="*/ 852297 w 1075322"/>
              <a:gd name="connsiteY11" fmla="*/ 903249 h 1263506"/>
              <a:gd name="connsiteX12" fmla="*/ 908053 w 1075322"/>
              <a:gd name="connsiteY12" fmla="*/ 869795 h 1263506"/>
              <a:gd name="connsiteX13" fmla="*/ 952658 w 1075322"/>
              <a:gd name="connsiteY13" fmla="*/ 825190 h 1263506"/>
              <a:gd name="connsiteX14" fmla="*/ 997263 w 1075322"/>
              <a:gd name="connsiteY14" fmla="*/ 791736 h 1263506"/>
              <a:gd name="connsiteX15" fmla="*/ 1019566 w 1075322"/>
              <a:gd name="connsiteY15" fmla="*/ 747132 h 1263506"/>
              <a:gd name="connsiteX16" fmla="*/ 1053019 w 1075322"/>
              <a:gd name="connsiteY16" fmla="*/ 680224 h 1263506"/>
              <a:gd name="connsiteX17" fmla="*/ 1075322 w 1075322"/>
              <a:gd name="connsiteY17" fmla="*/ 591014 h 1263506"/>
              <a:gd name="connsiteX18" fmla="*/ 1064170 w 1075322"/>
              <a:gd name="connsiteY18" fmla="*/ 412595 h 1263506"/>
              <a:gd name="connsiteX19" fmla="*/ 1041868 w 1075322"/>
              <a:gd name="connsiteY19" fmla="*/ 379141 h 1263506"/>
              <a:gd name="connsiteX20" fmla="*/ 1030717 w 1075322"/>
              <a:gd name="connsiteY20" fmla="*/ 334536 h 1263506"/>
              <a:gd name="connsiteX21" fmla="*/ 986112 w 1075322"/>
              <a:gd name="connsiteY21" fmla="*/ 223024 h 1263506"/>
              <a:gd name="connsiteX22" fmla="*/ 974961 w 1075322"/>
              <a:gd name="connsiteY22" fmla="*/ 189571 h 1263506"/>
              <a:gd name="connsiteX23" fmla="*/ 963809 w 1075322"/>
              <a:gd name="connsiteY23" fmla="*/ 144966 h 1263506"/>
              <a:gd name="connsiteX24" fmla="*/ 941507 w 1075322"/>
              <a:gd name="connsiteY24" fmla="*/ 122663 h 1263506"/>
              <a:gd name="connsiteX25" fmla="*/ 919205 w 1075322"/>
              <a:gd name="connsiteY25" fmla="*/ 44605 h 1263506"/>
              <a:gd name="connsiteX26" fmla="*/ 874600 w 1075322"/>
              <a:gd name="connsiteY26" fmla="*/ 22302 h 1263506"/>
              <a:gd name="connsiteX27" fmla="*/ 841146 w 1075322"/>
              <a:gd name="connsiteY27" fmla="*/ 0 h 1263506"/>
              <a:gd name="connsiteX28" fmla="*/ 629273 w 1075322"/>
              <a:gd name="connsiteY28" fmla="*/ 11151 h 1263506"/>
              <a:gd name="connsiteX29" fmla="*/ 584668 w 1075322"/>
              <a:gd name="connsiteY29" fmla="*/ 22302 h 1263506"/>
              <a:gd name="connsiteX30" fmla="*/ 517761 w 1075322"/>
              <a:gd name="connsiteY30" fmla="*/ 44605 h 126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5322" h="1263506">
                <a:moveTo>
                  <a:pt x="4805" y="1260088"/>
                </a:moveTo>
                <a:cubicBezTo>
                  <a:pt x="162396" y="1237573"/>
                  <a:pt x="0" y="1263506"/>
                  <a:pt x="172073" y="1226634"/>
                </a:cubicBezTo>
                <a:cubicBezTo>
                  <a:pt x="194181" y="1221897"/>
                  <a:pt x="216908" y="1220388"/>
                  <a:pt x="238980" y="1215483"/>
                </a:cubicBezTo>
                <a:cubicBezTo>
                  <a:pt x="250455" y="1212933"/>
                  <a:pt x="261175" y="1207710"/>
                  <a:pt x="272434" y="1204332"/>
                </a:cubicBezTo>
                <a:cubicBezTo>
                  <a:pt x="298353" y="1196556"/>
                  <a:pt x="325154" y="1191531"/>
                  <a:pt x="350492" y="1182029"/>
                </a:cubicBezTo>
                <a:cubicBezTo>
                  <a:pt x="384770" y="1169175"/>
                  <a:pt x="416733" y="1150693"/>
                  <a:pt x="450853" y="1137424"/>
                </a:cubicBezTo>
                <a:cubicBezTo>
                  <a:pt x="483718" y="1124643"/>
                  <a:pt x="551214" y="1103971"/>
                  <a:pt x="551214" y="1103971"/>
                </a:cubicBezTo>
                <a:cubicBezTo>
                  <a:pt x="649477" y="1038461"/>
                  <a:pt x="485209" y="1145042"/>
                  <a:pt x="662727" y="1048214"/>
                </a:cubicBezTo>
                <a:cubicBezTo>
                  <a:pt x="679043" y="1039315"/>
                  <a:pt x="693054" y="1026659"/>
                  <a:pt x="707331" y="1014761"/>
                </a:cubicBezTo>
                <a:cubicBezTo>
                  <a:pt x="715408" y="1008030"/>
                  <a:pt x="720619" y="997867"/>
                  <a:pt x="729634" y="992458"/>
                </a:cubicBezTo>
                <a:cubicBezTo>
                  <a:pt x="739713" y="986410"/>
                  <a:pt x="751937" y="985024"/>
                  <a:pt x="763088" y="981307"/>
                </a:cubicBezTo>
                <a:cubicBezTo>
                  <a:pt x="803464" y="940930"/>
                  <a:pt x="806223" y="933965"/>
                  <a:pt x="852297" y="903249"/>
                </a:cubicBezTo>
                <a:cubicBezTo>
                  <a:pt x="870331" y="891226"/>
                  <a:pt x="890945" y="883102"/>
                  <a:pt x="908053" y="869795"/>
                </a:cubicBezTo>
                <a:cubicBezTo>
                  <a:pt x="924651" y="856886"/>
                  <a:pt x="936834" y="839036"/>
                  <a:pt x="952658" y="825190"/>
                </a:cubicBezTo>
                <a:cubicBezTo>
                  <a:pt x="966645" y="812951"/>
                  <a:pt x="982395" y="802887"/>
                  <a:pt x="997263" y="791736"/>
                </a:cubicBezTo>
                <a:cubicBezTo>
                  <a:pt x="1004697" y="776868"/>
                  <a:pt x="1011319" y="761565"/>
                  <a:pt x="1019566" y="747132"/>
                </a:cubicBezTo>
                <a:cubicBezTo>
                  <a:pt x="1046045" y="700795"/>
                  <a:pt x="1039685" y="729114"/>
                  <a:pt x="1053019" y="680224"/>
                </a:cubicBezTo>
                <a:cubicBezTo>
                  <a:pt x="1061084" y="650652"/>
                  <a:pt x="1075322" y="591014"/>
                  <a:pt x="1075322" y="591014"/>
                </a:cubicBezTo>
                <a:cubicBezTo>
                  <a:pt x="1071605" y="531541"/>
                  <a:pt x="1073464" y="471455"/>
                  <a:pt x="1064170" y="412595"/>
                </a:cubicBezTo>
                <a:cubicBezTo>
                  <a:pt x="1062080" y="399357"/>
                  <a:pt x="1047147" y="391460"/>
                  <a:pt x="1041868" y="379141"/>
                </a:cubicBezTo>
                <a:cubicBezTo>
                  <a:pt x="1035831" y="365054"/>
                  <a:pt x="1035121" y="349216"/>
                  <a:pt x="1030717" y="334536"/>
                </a:cubicBezTo>
                <a:cubicBezTo>
                  <a:pt x="996876" y="221734"/>
                  <a:pt x="1023369" y="309957"/>
                  <a:pt x="986112" y="223024"/>
                </a:cubicBezTo>
                <a:cubicBezTo>
                  <a:pt x="981482" y="212220"/>
                  <a:pt x="978190" y="200873"/>
                  <a:pt x="974961" y="189571"/>
                </a:cubicBezTo>
                <a:cubicBezTo>
                  <a:pt x="970751" y="174835"/>
                  <a:pt x="970663" y="158674"/>
                  <a:pt x="963809" y="144966"/>
                </a:cubicBezTo>
                <a:cubicBezTo>
                  <a:pt x="959107" y="135562"/>
                  <a:pt x="948941" y="130097"/>
                  <a:pt x="941507" y="122663"/>
                </a:cubicBezTo>
                <a:cubicBezTo>
                  <a:pt x="941411" y="122277"/>
                  <a:pt x="924538" y="49938"/>
                  <a:pt x="919205" y="44605"/>
                </a:cubicBezTo>
                <a:cubicBezTo>
                  <a:pt x="907450" y="32850"/>
                  <a:pt x="889033" y="30549"/>
                  <a:pt x="874600" y="22302"/>
                </a:cubicBezTo>
                <a:cubicBezTo>
                  <a:pt x="862964" y="15653"/>
                  <a:pt x="852297" y="7434"/>
                  <a:pt x="841146" y="0"/>
                </a:cubicBezTo>
                <a:cubicBezTo>
                  <a:pt x="770522" y="3717"/>
                  <a:pt x="699729" y="5024"/>
                  <a:pt x="629273" y="11151"/>
                </a:cubicBezTo>
                <a:cubicBezTo>
                  <a:pt x="614005" y="12479"/>
                  <a:pt x="599348" y="17898"/>
                  <a:pt x="584668" y="22302"/>
                </a:cubicBezTo>
                <a:cubicBezTo>
                  <a:pt x="562151" y="29057"/>
                  <a:pt x="517761" y="44605"/>
                  <a:pt x="517761" y="4460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Slide Number Placeholder 3"/>
          <p:cNvSpPr>
            <a:spLocks noGrp="1"/>
          </p:cNvSpPr>
          <p:nvPr>
            <p:ph type="sldNum" sz="quarter" idx="12"/>
          </p:nvPr>
        </p:nvSpPr>
        <p:spPr>
          <a:xfrm>
            <a:off x="6553200" y="6356350"/>
            <a:ext cx="2133600" cy="365125"/>
          </a:xfrm>
        </p:spPr>
        <p:txBody>
          <a:bodyPr/>
          <a:lstStyle/>
          <a:p>
            <a:fld id="{B8D94587-55A8-424D-AACA-CE80AFC6F8F2}" type="slidenum">
              <a:rPr lang="en-CA" smtClean="0"/>
              <a:pPr/>
              <a:t>99</a:t>
            </a:fld>
            <a:endParaRPr lang="en-CA"/>
          </a:p>
        </p:txBody>
      </p:sp>
      <p:sp>
        <p:nvSpPr>
          <p:cNvPr id="11" name="Footer Placeholder 4"/>
          <p:cNvSpPr>
            <a:spLocks noGrp="1"/>
          </p:cNvSpPr>
          <p:nvPr>
            <p:ph type="ftr" sz="quarter" idx="11"/>
          </p:nvPr>
        </p:nvSpPr>
        <p:spPr>
          <a:xfrm>
            <a:off x="3124200" y="6356350"/>
            <a:ext cx="2895600" cy="365125"/>
          </a:xfrm>
        </p:spPr>
        <p:txBody>
          <a:bodyPr/>
          <a:lstStyle/>
          <a:p>
            <a:r>
              <a:rPr lang="en-CA" smtClean="0"/>
              <a:t>HTML Basics</a:t>
            </a:r>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43864</TotalTime>
  <Words>6530</Words>
  <Application>Microsoft Office PowerPoint</Application>
  <PresentationFormat>On-screen Show (4:3)</PresentationFormat>
  <Paragraphs>973</Paragraphs>
  <Slides>138</Slides>
  <Notes>0</Notes>
  <HiddenSlides>0</HiddenSlides>
  <MMClips>0</MMClips>
  <ScaleCrop>false</ScaleCrop>
  <HeadingPairs>
    <vt:vector size="4" baseType="variant">
      <vt:variant>
        <vt:lpstr>Theme</vt:lpstr>
      </vt:variant>
      <vt:variant>
        <vt:i4>1</vt:i4>
      </vt:variant>
      <vt:variant>
        <vt:lpstr>Slide Titles</vt:lpstr>
      </vt:variant>
      <vt:variant>
        <vt:i4>138</vt:i4>
      </vt:variant>
    </vt:vector>
  </HeadingPairs>
  <TitlesOfParts>
    <vt:vector size="139" baseType="lpstr">
      <vt:lpstr>Office Theme</vt:lpstr>
      <vt:lpstr>HTML Basics</vt:lpstr>
      <vt:lpstr>Goals</vt:lpstr>
      <vt:lpstr>Slide 3</vt:lpstr>
      <vt:lpstr>Origin of HTML</vt:lpstr>
      <vt:lpstr>SGML</vt:lpstr>
      <vt:lpstr>SGML to HTML</vt:lpstr>
      <vt:lpstr>Access content on the Web</vt:lpstr>
      <vt:lpstr>World Wide Web</vt:lpstr>
      <vt:lpstr>HTML Documents</vt:lpstr>
      <vt:lpstr>HTML Documents</vt:lpstr>
      <vt:lpstr>HTML Documents</vt:lpstr>
      <vt:lpstr>Before the W3C</vt:lpstr>
      <vt:lpstr> The W3C</vt:lpstr>
      <vt:lpstr>The W3C</vt:lpstr>
      <vt:lpstr>Basic HTML Syntax</vt:lpstr>
      <vt:lpstr>HTML Tag Usage Rules</vt:lpstr>
      <vt:lpstr>HTML Tag Errors</vt:lpstr>
      <vt:lpstr>HTML Validation</vt:lpstr>
      <vt:lpstr>HTML element</vt:lpstr>
      <vt:lpstr>Parents and Children</vt:lpstr>
      <vt:lpstr>XHTML Syntax</vt:lpstr>
      <vt:lpstr>Basic HTML Syntax</vt:lpstr>
      <vt:lpstr>HTML file name</vt:lpstr>
      <vt:lpstr>Basic HTML Syntax</vt:lpstr>
      <vt:lpstr>Basic HTML Syntax</vt:lpstr>
      <vt:lpstr>Basic HTML Syntax</vt:lpstr>
      <vt:lpstr>HTML content syntax example</vt:lpstr>
      <vt:lpstr>Basic HTML Syntax</vt:lpstr>
      <vt:lpstr>Deprecated HTML tags</vt:lpstr>
      <vt:lpstr>Creating HTML</vt:lpstr>
      <vt:lpstr>HTML Readability</vt:lpstr>
      <vt:lpstr>Notepad HTML</vt:lpstr>
      <vt:lpstr>Notepad++ HTML</vt:lpstr>
      <vt:lpstr>TextPad HTML</vt:lpstr>
      <vt:lpstr>Slide 35</vt:lpstr>
      <vt:lpstr>HTML Render</vt:lpstr>
      <vt:lpstr>HTML missing tags</vt:lpstr>
      <vt:lpstr>HTML shows structure not style</vt:lpstr>
      <vt:lpstr>HTML and Content</vt:lpstr>
      <vt:lpstr>HTML element</vt:lpstr>
      <vt:lpstr>HTML character encoding</vt:lpstr>
      <vt:lpstr>Meta tag</vt:lpstr>
      <vt:lpstr>Title HTML</vt:lpstr>
      <vt:lpstr>Dynamic HTML</vt:lpstr>
      <vt:lpstr>Web Page Design and Authoring</vt:lpstr>
      <vt:lpstr>Web Page Design and Authoring</vt:lpstr>
      <vt:lpstr>Web Page Design and Authoring</vt:lpstr>
      <vt:lpstr>Export as HTML</vt:lpstr>
      <vt:lpstr>HTML comments</vt:lpstr>
      <vt:lpstr>Free format</vt:lpstr>
      <vt:lpstr>Line Break</vt:lpstr>
      <vt:lpstr>Block elements</vt:lpstr>
      <vt:lpstr>Block elements</vt:lpstr>
      <vt:lpstr>Inline elements</vt:lpstr>
      <vt:lpstr>Anchor </vt:lpstr>
      <vt:lpstr>Anchor</vt:lpstr>
      <vt:lpstr>URI</vt:lpstr>
      <vt:lpstr>Anchor destination</vt:lpstr>
      <vt:lpstr>Anchor names – HTML v4 only</vt:lpstr>
      <vt:lpstr>Anchor names – HTML v4 only</vt:lpstr>
      <vt:lpstr>Anchor title</vt:lpstr>
      <vt:lpstr>Anchor target window</vt:lpstr>
      <vt:lpstr>Link Text Guidelines</vt:lpstr>
      <vt:lpstr>Link Text Guidelines</vt:lpstr>
      <vt:lpstr>Accesskey</vt:lpstr>
      <vt:lpstr>Tabindex</vt:lpstr>
      <vt:lpstr>Images as Anchors</vt:lpstr>
      <vt:lpstr>File names</vt:lpstr>
      <vt:lpstr>File name case</vt:lpstr>
      <vt:lpstr>HTML Entities</vt:lpstr>
      <vt:lpstr>HTML DTD</vt:lpstr>
      <vt:lpstr>HTML DTD</vt:lpstr>
      <vt:lpstr>HTML DTD</vt:lpstr>
      <vt:lpstr>HTML v4 DOCTYPE</vt:lpstr>
      <vt:lpstr>HTML v4 DOCTYPE</vt:lpstr>
      <vt:lpstr>HTML DOCTYPE</vt:lpstr>
      <vt:lpstr>HTML DOCTYPE</vt:lpstr>
      <vt:lpstr>HTML 5</vt:lpstr>
      <vt:lpstr>Browser Quirks</vt:lpstr>
      <vt:lpstr>Structuring HTML Text</vt:lpstr>
      <vt:lpstr>Article</vt:lpstr>
      <vt:lpstr>Nav</vt:lpstr>
      <vt:lpstr>Section</vt:lpstr>
      <vt:lpstr>Aside</vt:lpstr>
      <vt:lpstr>Header</vt:lpstr>
      <vt:lpstr>Footer</vt:lpstr>
      <vt:lpstr>Paragraph</vt:lpstr>
      <vt:lpstr>Division</vt:lpstr>
      <vt:lpstr>Span</vt:lpstr>
      <vt:lpstr>Line Break</vt:lpstr>
      <vt:lpstr>Horizontal Line</vt:lpstr>
      <vt:lpstr>Forcing a space</vt:lpstr>
      <vt:lpstr>Address</vt:lpstr>
      <vt:lpstr>Blockquote</vt:lpstr>
      <vt:lpstr>Inline Quote</vt:lpstr>
      <vt:lpstr>Text Format</vt:lpstr>
      <vt:lpstr>Non-Standard Text Format</vt:lpstr>
      <vt:lpstr>HTML Table Element</vt:lpstr>
      <vt:lpstr>HTML Tables</vt:lpstr>
      <vt:lpstr>HTML Table Example 1</vt:lpstr>
      <vt:lpstr>Slide 101</vt:lpstr>
      <vt:lpstr>HTML Tables</vt:lpstr>
      <vt:lpstr>HTML Tables</vt:lpstr>
      <vt:lpstr>HTML Tables</vt:lpstr>
      <vt:lpstr>HTML Tables</vt:lpstr>
      <vt:lpstr>Inner Table</vt:lpstr>
      <vt:lpstr>Table Attributes</vt:lpstr>
      <vt:lpstr>Table Attributes</vt:lpstr>
      <vt:lpstr>Table Attributes</vt:lpstr>
      <vt:lpstr>Table elements</vt:lpstr>
      <vt:lpstr>Table structure</vt:lpstr>
      <vt:lpstr>Column groups</vt:lpstr>
      <vt:lpstr>Col element</vt:lpstr>
      <vt:lpstr>Table Data</vt:lpstr>
      <vt:lpstr>Colspan</vt:lpstr>
      <vt:lpstr>Rowspan</vt:lpstr>
      <vt:lpstr>Lists</vt:lpstr>
      <vt:lpstr>Ordered Lists</vt:lpstr>
      <vt:lpstr>Unordered Lists</vt:lpstr>
      <vt:lpstr>Lists</vt:lpstr>
      <vt:lpstr>Lists</vt:lpstr>
      <vt:lpstr>Definition Lists</vt:lpstr>
      <vt:lpstr>Images</vt:lpstr>
      <vt:lpstr>Images</vt:lpstr>
      <vt:lpstr>Images</vt:lpstr>
      <vt:lpstr>Image attributes</vt:lpstr>
      <vt:lpstr>Image Thumbnails</vt:lpstr>
      <vt:lpstr>Image Slicing</vt:lpstr>
      <vt:lpstr>Image attributes - deprecated</vt:lpstr>
      <vt:lpstr>Imagemaps</vt:lpstr>
      <vt:lpstr>Imagemap define hotspots</vt:lpstr>
      <vt:lpstr>Imagemaps</vt:lpstr>
      <vt:lpstr>Object</vt:lpstr>
      <vt:lpstr>Object ClassID</vt:lpstr>
      <vt:lpstr>Web Browsers</vt:lpstr>
      <vt:lpstr>Accessibility </vt:lpstr>
      <vt:lpstr>Questions?</vt:lpstr>
      <vt:lpstr>References</vt:lpstr>
    </vt:vector>
  </TitlesOfParts>
  <Company>Camosun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 Basics</dc:title>
  <dc:creator>SteveUser</dc:creator>
  <cp:lastModifiedBy>SteveUser</cp:lastModifiedBy>
  <cp:revision>1853</cp:revision>
  <dcterms:created xsi:type="dcterms:W3CDTF">2009-12-29T05:03:21Z</dcterms:created>
  <dcterms:modified xsi:type="dcterms:W3CDTF">2013-10-03T02:41:53Z</dcterms:modified>
</cp:coreProperties>
</file>